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58" r:id="rId5"/>
    <p:sldId id="264" r:id="rId6"/>
    <p:sldId id="262" r:id="rId7"/>
    <p:sldId id="260" r:id="rId8"/>
    <p:sldId id="265" r:id="rId9"/>
    <p:sldId id="261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1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9CE250D-F128-43AD-BC9E-92768A7BC25B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E9EF87-E4D1-4936-B77F-14E7876B56B7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5142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250D-F128-43AD-BC9E-92768A7BC25B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EF87-E4D1-4936-B77F-14E7876B5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351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250D-F128-43AD-BC9E-92768A7BC25B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EF87-E4D1-4936-B77F-14E7876B5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955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250D-F128-43AD-BC9E-92768A7BC25B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EF87-E4D1-4936-B77F-14E7876B5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277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250D-F128-43AD-BC9E-92768A7BC25B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EF87-E4D1-4936-B77F-14E7876B56B7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450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250D-F128-43AD-BC9E-92768A7BC25B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EF87-E4D1-4936-B77F-14E7876B5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5286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250D-F128-43AD-BC9E-92768A7BC25B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EF87-E4D1-4936-B77F-14E7876B5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8501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250D-F128-43AD-BC9E-92768A7BC25B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EF87-E4D1-4936-B77F-14E7876B5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5182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250D-F128-43AD-BC9E-92768A7BC25B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EF87-E4D1-4936-B77F-14E7876B5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0258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250D-F128-43AD-BC9E-92768A7BC25B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EF87-E4D1-4936-B77F-14E7876B5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2868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250D-F128-43AD-BC9E-92768A7BC25B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EF87-E4D1-4936-B77F-14E7876B5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397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9CE250D-F128-43AD-BC9E-92768A7BC25B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09E9EF87-E4D1-4936-B77F-14E7876B5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793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nuscriptorium.com/apps/index.php?stdsf_queryLine=V+E+15#search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6EDC5F-4046-2EC9-D2F2-6457A54C5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7277" b="60070"/>
          <a:stretch/>
        </p:blipFill>
        <p:spPr bwMode="auto">
          <a:xfrm>
            <a:off x="248280" y="257678"/>
            <a:ext cx="11675253" cy="634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2CB2B61-8731-5657-42C8-C5CD5A093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285" y="1259570"/>
            <a:ext cx="10906188" cy="2548885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rmAutofit/>
          </a:bodyPr>
          <a:lstStyle/>
          <a:p>
            <a:r>
              <a:rPr lang="cs-CZ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NÁSTUP </a:t>
            </a:r>
            <a:br>
              <a:rPr lang="cs-CZ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JANA LUCEMBURSKÉHO</a:t>
            </a:r>
            <a:br>
              <a:rPr lang="cs-CZ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ČESKÝ TRŮN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178D0A39-57A3-A226-09A3-03AF1C969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7277" b="78364"/>
          <a:stretch/>
        </p:blipFill>
        <p:spPr bwMode="auto">
          <a:xfrm>
            <a:off x="575284" y="1259570"/>
            <a:ext cx="10906188" cy="25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9B6701EC-826A-4DEE-11B6-4AD432ED1B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ALŽBĚTA KŘIVOHLAVÁ</a:t>
            </a:r>
          </a:p>
        </p:txBody>
      </p:sp>
    </p:spTree>
    <p:extLst>
      <p:ext uri="{BB962C8B-B14F-4D97-AF65-F5344CB8AC3E}">
        <p14:creationId xmlns:p14="http://schemas.microsoft.com/office/powerpoint/2010/main" val="972085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D854F65-739E-F257-3857-1BC480BD2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7277" b="60070"/>
          <a:stretch/>
        </p:blipFill>
        <p:spPr bwMode="auto">
          <a:xfrm>
            <a:off x="248280" y="257678"/>
            <a:ext cx="11675253" cy="634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949B608-84EA-EBCC-915D-B971B3CF069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0889B7-EAC1-E655-DF7E-E6F2AC194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search?sca_esv=33160aea3cdc4e48&amp;rlz=1C1KNTJ_csCZ1028CZ1028&amp;sxsrf=ACQVn0_fLPf6RY4RJl19j8jLLN3TjicwLw:1709373617315&amp;q=dalimilova+kronika&amp;tbm=isch&amp;source=lnms&amp;sa=X&amp;sqi=2&amp;ved=2ahUKEwiCgf75qNWEAxWJg_0HHQF6ArsQ0pQJegQIEBAB&amp;biw=1707&amp;bih=932&amp;dpr=1.5#imgrc=sdtg8VJY7U1vPM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https://www.manuscriptorium.com/apps/index.php?stdsf_queryLine=V+E+15#search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search?q=petr+z+aspeltu&amp;sca_esv=34ebb68119676c84&amp;bih=932&amp;biw=1707&amp;rlz=1C1KNTJ_csCZ1028CZ1028&amp;hl=cs&amp;sxsrf=ACQVn0-JjFMlr6TXnjcvNvOFG9GI70ho2A%3A1709379240740&amp;ei=qA7jZaPZLOOE9u8PibuF-Aw&amp;udm=&amp;ved=0ahUKEwijzbjzvdWEAxVjgv0HHYldAc8Q4dUDCBA&amp;uact=5&amp;oq=petr+z+aspeltu&amp;gs_lp=Egxnd3Mtd2l6LXNlcnAiDnBldHIgeiBhc3BlbHR1MgoQIxiABBiKBRgnMgUQLhiABDIUEC4YgAQYlwUY3AQY3gQY4ATYAQFIrRJQAFjiEHAAeACQAQCYAbYBoAHxC6oBAzcuN7gBA8gBAPgBAZgCDqAC9wzCAgwQIxiABBiKBRgTGCfCAgoQLhiABBiKBRgnwgIKEAAYgAQYigUYQ8ICChAuGIAEGIoFGEPCAhAQABiABBiKBRhDGLEDGIMBwgINEC4YgAQYigUYQxjUAsICBBAjGCfCAggQLhiABBjUAsICCBAAGIAEGLEDwgIOEC4YxwEYsQMY0QMYgATCAg4QLhiABBiKBRixAxiDAcICCxAuGIAEGLEDGIMBwgIIEC4YgAQYsQPCAgUQABiABMICBhAAGBYYHsICCBAAGBYYHhgKmAMAugYGCAEQARgUkgcENC4xMA&amp;sclient=gws-wiz-serp#vhid=qdH1cNpO2pNdfM&amp;vssid=l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search?sca_esv=022465d531b21f4c&amp;rlz=1C1KNTJ_csCZ1028CZ1028&amp;sxsrf=ACQVn0_ksFF_fx9X6Kgh4cxBUf1Jpw3k6Q:1709625268130&amp;q=jind%C5%99ich+z+lip%C3%A9&amp;tbm=isch&amp;source=lnms&amp;sa=X&amp;ved=2ahUKEwjI87i20tyEAxUb_rsIHa15DNoQ0pQJegQIDRAB&amp;biw=1707&amp;bih=932&amp;dpr=1.5</a:t>
            </a:r>
          </a:p>
          <a:p>
            <a:r>
              <a:rPr lang="cs-CZ" sz="25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BOBKOVÁ, Lenka. </a:t>
            </a:r>
            <a:r>
              <a:rPr lang="cs-CZ" sz="2500" b="0" i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Jan Lucemburský: otec slavného syna</a:t>
            </a:r>
            <a:r>
              <a:rPr lang="cs-CZ" sz="25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Velké postavy českých dějin. V Praze: Vyšehrad, 2018. ISBN 978-80-7429-342-9.</a:t>
            </a:r>
          </a:p>
          <a:p>
            <a:r>
              <a:rPr lang="cs-CZ" sz="25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ANTONÍN, Robert, ŠMAHEL, František a BOBKOVÁ, Lenka (</a:t>
            </a:r>
            <a:r>
              <a:rPr lang="cs-CZ" sz="25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cs-CZ" sz="25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.). </a:t>
            </a:r>
            <a:r>
              <a:rPr lang="cs-CZ" sz="2500" b="0" i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Lucemburkové: česká koruna uprostřed Evropy</a:t>
            </a:r>
            <a:r>
              <a:rPr lang="cs-CZ" sz="25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Praha: Nakladatelství Lidové noviny, 2012. ISBN 978-80-7422-093-7.</a:t>
            </a:r>
          </a:p>
          <a:p>
            <a:r>
              <a:rPr lang="cs-CZ" sz="25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search?sca_esv=55279a4d145eadbb&amp;rlz=1C1KNTJ_csCZ1028CZ1028&amp;sxsrf=ACQVn0_33TvP6N0NQ6kh_knpBBtyTq7rNA:1709390826744&amp;q=jan+lucembursk%C3%BD&amp;tbm=isch&amp;source=lnms&amp;sa=X&amp;ved=2ahUKEwjmmYKI6dWEAxWt_rsIHaz-AUwQ0pQJegQIDBAB&amp;biw=1707&amp;bih=932&amp;dpr=1.5#imgrc=lX0dFe6o0o-1TM</a:t>
            </a:r>
          </a:p>
          <a:p>
            <a:r>
              <a:rPr lang="cs-CZ" sz="25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Úryvky ve Zbraslavské a Dalimilově kronice </a:t>
            </a:r>
          </a:p>
          <a:p>
            <a:r>
              <a:rPr lang="cs-CZ" sz="25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SPĚVÁČEK, Jiří. </a:t>
            </a:r>
            <a:r>
              <a:rPr lang="cs-CZ" sz="2500" b="0" i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Král diplomat: (Jan Lucemburský 1296-1346)</a:t>
            </a:r>
            <a:r>
              <a:rPr lang="cs-CZ" sz="25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Stopy, fakta, svědectví (Panorama). Praha: Panorama, 1982.</a:t>
            </a:r>
          </a:p>
          <a:p>
            <a:endParaRPr lang="cs-CZ" b="0" i="0" dirty="0">
              <a:solidFill>
                <a:srgbClr val="212529"/>
              </a:solidFill>
              <a:effectLst/>
              <a:latin typeface="Open Sans" panose="020B0606030504020204" pitchFamily="34" charset="0"/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1828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0D5FA7-BD2C-5E2A-7F46-44914ED18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7277" b="60070"/>
          <a:stretch/>
        </p:blipFill>
        <p:spPr bwMode="auto">
          <a:xfrm>
            <a:off x="248280" y="257678"/>
            <a:ext cx="11675253" cy="634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017B2FE-D4B6-0E64-BD8E-BDC27F7F13F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DALIMILOVA KRONIKA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321443-F6FD-C1E6-7C7E-AF75AC0A9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KRONIKA TAK ŘEČENÉHO DALIMILA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 neznámý, vzdělaný?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Dalimil Meziříčský?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nejednoznačné zdroje informací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nepřesné informace, odkazy na legendy 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a Expo odcestuje kopie Dalimilovy kroniky z Národní knihovny | Kultura |  Lidovky.cz">
            <a:extLst>
              <a:ext uri="{FF2B5EF4-FFF2-40B4-BE49-F238E27FC236}">
                <a16:creationId xmlns:a16="http://schemas.microsoft.com/office/drawing/2014/main" id="{707F0E6E-BAF0-18FA-D505-1AFFE3949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114" y="3011161"/>
            <a:ext cx="4905376" cy="27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839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6BE47-9E52-779F-87E1-DF495F0CF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7277" b="60070"/>
          <a:stretch/>
        </p:blipFill>
        <p:spPr bwMode="auto">
          <a:xfrm>
            <a:off x="248280" y="257678"/>
            <a:ext cx="11675253" cy="634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297EEAE-F98F-7297-4BFD-22F692D2613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 LUCEMBURSKÝ A JEHO PŮVOD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F23D8A-7805-A5C6-57D9-8255D71A8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Jindřich VII. Lucemburský ... říšský trůn 1308</a:t>
            </a:r>
          </a:p>
          <a:p>
            <a:pPr lvl="1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Petr z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Aspeltu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Balduin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Trevírský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jednání české opozice proti Jindřichu Korutanskému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udělení Čech v léno a sňatek s Eliškou Přemyslovnou 30. 8. – 1. 9. 1310 </a:t>
            </a:r>
          </a:p>
          <a:p>
            <a:endParaRPr lang="cs-CZ" dirty="0"/>
          </a:p>
        </p:txBody>
      </p:sp>
      <p:pic>
        <p:nvPicPr>
          <p:cNvPr id="8194" name="Picture 2" descr="Jan Lucemburský – Wikipedie">
            <a:extLst>
              <a:ext uri="{FF2B5EF4-FFF2-40B4-BE49-F238E27FC236}">
                <a16:creationId xmlns:a16="http://schemas.microsoft.com/office/drawing/2014/main" id="{4F309366-3928-DA23-986F-3BE3E0C88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825" y="3853399"/>
            <a:ext cx="2943300" cy="239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liška Přemyslovna – Wikipedie">
            <a:extLst>
              <a:ext uri="{FF2B5EF4-FFF2-40B4-BE49-F238E27FC236}">
                <a16:creationId xmlns:a16="http://schemas.microsoft.com/office/drawing/2014/main" id="{AE1B5C62-C05E-A4D7-D1A8-D72DCDCFC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294" y="3853399"/>
            <a:ext cx="3226599" cy="239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198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0BD5CF49-6182-FDAA-99C8-166F1168A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7277" b="60070"/>
          <a:stretch/>
        </p:blipFill>
        <p:spPr bwMode="auto">
          <a:xfrm>
            <a:off x="248280" y="257678"/>
            <a:ext cx="11675253" cy="634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548BFAAD-2846-FB94-B465-D8E87ACEEBF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POROVNÁNÍ OBOU KRONIK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6E78564-B1BD-812F-4283-8CE1FF69C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ZBRASLAVSKÁ 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8DCC999-4D83-6787-2A1A-9C63AC17F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0" y="2943035"/>
            <a:ext cx="4754880" cy="3161727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1305–1339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pět stránek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přesná data a místa událostí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jména důležitých osobností 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E815B047-5387-926F-B83A-71A1550CE4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DALIMILOVA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27F331A-883B-3C67-C4C8-FB6DE8D8D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9173" y="2943036"/>
            <a:ext cx="4754880" cy="3159566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počátek 14. století, do 1314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jedna strana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nejednoznačné informace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spíše forma proroctví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odkazy na bájnou Libuši</a:t>
            </a:r>
          </a:p>
          <a:p>
            <a:pPr marL="4572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918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4D5CA106-77AF-0368-65A2-2F2C0CCC7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5"/>
          <a:stretch/>
        </p:blipFill>
        <p:spPr>
          <a:xfrm>
            <a:off x="7388538" y="258479"/>
            <a:ext cx="4489054" cy="634104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FAFA065-8E02-DD8F-8473-FC0E58435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78" y="508673"/>
            <a:ext cx="7364393" cy="568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32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11E890-2614-D4FC-7EB6-8225DD52E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7277" b="60070"/>
          <a:stretch/>
        </p:blipFill>
        <p:spPr bwMode="auto">
          <a:xfrm>
            <a:off x="248280" y="257678"/>
            <a:ext cx="11675253" cy="634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BEAAD25-D4D8-5EE5-4304-DB927DC1DBA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OSOBNOSTI – ZBRASLAVSKÁ KRONIKA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49A3D6-46F2-90A9-971F-0E7776E0F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Petr, arcibiskup mohučský … Petr z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Aspeltu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Jindřich z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Lipé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Kněz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Bernger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kaplan královny Elišky Přemyslovny</a:t>
            </a:r>
          </a:p>
        </p:txBody>
      </p:sp>
      <p:pic>
        <p:nvPicPr>
          <p:cNvPr id="3076" name="Picture 4" descr="Petr z Aspeltu – Wikipedie">
            <a:extLst>
              <a:ext uri="{FF2B5EF4-FFF2-40B4-BE49-F238E27FC236}">
                <a16:creationId xmlns:a16="http://schemas.microsoft.com/office/drawing/2014/main" id="{3D6775C7-D55A-391D-CD78-F1B761B2C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206" y="2140346"/>
            <a:ext cx="2357302" cy="421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0C3A328-C585-ACE5-3DA5-F4EE4B73D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050" y="4634626"/>
            <a:ext cx="2145900" cy="171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704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ED39065E-2C41-FB7F-EFB0-C474C4B52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7277" b="60070"/>
          <a:stretch/>
        </p:blipFill>
        <p:spPr bwMode="auto">
          <a:xfrm>
            <a:off x="248280" y="257678"/>
            <a:ext cx="11675253" cy="634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A84F57D-ECB8-1EF6-F226-E5E656AE9D7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1310 – CESTA JANA DO PRAHY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427EF6-2CA7-911C-40C8-8C0BBCFB7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Colmar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Norimberk 18. 10.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Cheb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Radošov 2. 11.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Budyně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Kutná Hora 19. 11.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Kolín 22. 11.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Praha 28. 11.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4ACF2583-4EDA-2A36-C753-5E6B30A3A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811" y="2107359"/>
            <a:ext cx="7047060" cy="358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61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877A3C3-A36B-71CF-F1F2-5399FBF34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93" y="610511"/>
            <a:ext cx="7523892" cy="563697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31EF985-D720-012C-B8C3-017BBCBE4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324" y="1889295"/>
            <a:ext cx="3972283" cy="307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87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>
            <a:extLst>
              <a:ext uri="{FF2B5EF4-FFF2-40B4-BE49-F238E27FC236}">
                <a16:creationId xmlns:a16="http://schemas.microsoft.com/office/drawing/2014/main" id="{41ABD1B5-67AC-C8F9-5664-32C2F43DE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7277" b="60070"/>
          <a:stretch/>
        </p:blipFill>
        <p:spPr bwMode="auto">
          <a:xfrm>
            <a:off x="248280" y="257678"/>
            <a:ext cx="11675253" cy="634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8247770-A80C-3240-4FF1-86D1A4A8C4D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DOBYTÍ PRAHY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12C1235F-AAB5-0A63-7498-A5A779529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232" y="2225413"/>
            <a:ext cx="8865056" cy="367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77021"/>
      </p:ext>
    </p:extLst>
  </p:cSld>
  <p:clrMapOvr>
    <a:masterClrMapping/>
  </p:clrMapOvr>
</p:sld>
</file>

<file path=ppt/theme/theme1.xml><?xml version="1.0" encoding="utf-8"?>
<a:theme xmlns:a="http://schemas.openxmlformats.org/drawingml/2006/main" name="Základ">
  <a:themeElements>
    <a:clrScheme name="Vlastní 16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B79214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Zákla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Základ</Template>
  <TotalTime>836</TotalTime>
  <Words>595</Words>
  <Application>Microsoft Office PowerPoint</Application>
  <PresentationFormat>Širokoúhlá obrazovka</PresentationFormat>
  <Paragraphs>51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Corbel</vt:lpstr>
      <vt:lpstr>Open Sans</vt:lpstr>
      <vt:lpstr>Times New Roman</vt:lpstr>
      <vt:lpstr>Základ</vt:lpstr>
      <vt:lpstr>NÁSTUP  JANA LUCEMBURSKÉHO  NA ČESKÝ TRŮN</vt:lpstr>
      <vt:lpstr>DALIMILOVA KRONIKA</vt:lpstr>
      <vt:lpstr>JAN LUCEMBURSKÝ A JEHO PŮVOD</vt:lpstr>
      <vt:lpstr>POROVNÁNÍ OBOU KRONIK </vt:lpstr>
      <vt:lpstr>Prezentace aplikace PowerPoint</vt:lpstr>
      <vt:lpstr>OSOBNOSTI – ZBRASLAVSKÁ KRONIKA</vt:lpstr>
      <vt:lpstr>1310 – CESTA JANA DO PRAHY</vt:lpstr>
      <vt:lpstr>Prezentace aplikace PowerPoint</vt:lpstr>
      <vt:lpstr>DOBYTÍ PRAHY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NÁSTUP JANA LUCEMBURSKÉHO  NA ČESKÝ TRŮN</dc:title>
  <dc:creator>Alžběta Křivohlavá</dc:creator>
  <cp:lastModifiedBy>Alžběta Křivohlavá</cp:lastModifiedBy>
  <cp:revision>9</cp:revision>
  <dcterms:created xsi:type="dcterms:W3CDTF">2024-03-02T09:42:13Z</dcterms:created>
  <dcterms:modified xsi:type="dcterms:W3CDTF">2024-03-06T14:23:26Z</dcterms:modified>
</cp:coreProperties>
</file>