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3" r:id="rId9"/>
    <p:sldId id="264" r:id="rId10"/>
    <p:sldId id="267" r:id="rId11"/>
    <p:sldId id="275" r:id="rId12"/>
    <p:sldId id="268" r:id="rId13"/>
    <p:sldId id="269" r:id="rId14"/>
    <p:sldId id="270" r:id="rId15"/>
    <p:sldId id="271" r:id="rId16"/>
    <p:sldId id="266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FD9BE-D028-48CE-B0E2-D781EE9BAB79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D8F1-495D-4E06-809C-56D2FDECDD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FD9BE-D028-48CE-B0E2-D781EE9BAB79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D8F1-495D-4E06-809C-56D2FDECDD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FD9BE-D028-48CE-B0E2-D781EE9BAB79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D8F1-495D-4E06-809C-56D2FDECDD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FD9BE-D028-48CE-B0E2-D781EE9BAB79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D8F1-495D-4E06-809C-56D2FDECDD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FD9BE-D028-48CE-B0E2-D781EE9BAB79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D8F1-495D-4E06-809C-56D2FDECDD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FD9BE-D028-48CE-B0E2-D781EE9BAB79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D8F1-495D-4E06-809C-56D2FDECDD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FD9BE-D028-48CE-B0E2-D781EE9BAB79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D8F1-495D-4E06-809C-56D2FDECDD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FD9BE-D028-48CE-B0E2-D781EE9BAB79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D8F1-495D-4E06-809C-56D2FDECDD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FD9BE-D028-48CE-B0E2-D781EE9BAB79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D8F1-495D-4E06-809C-56D2FDECDD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FD9BE-D028-48CE-B0E2-D781EE9BAB79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D8F1-495D-4E06-809C-56D2FDECDD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FD9BE-D028-48CE-B0E2-D781EE9BAB79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BD8F1-495D-4E06-809C-56D2FDECDD9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FD9BE-D028-48CE-B0E2-D781EE9BAB79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BD8F1-495D-4E06-809C-56D2FDECDD9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dbnl.org/tekst/geld008gesc01_01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bnl.org/tekst/dela012alge01_01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gtb.inl.nl/search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Literárněvědný proseminář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Vývoj filologie jako disciplíny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200" dirty="0" smtClean="0"/>
              <a:t>D</a:t>
            </a:r>
            <a:r>
              <a:rPr lang="en-US" sz="2200" dirty="0" err="1" smtClean="0"/>
              <a:t>utch</a:t>
            </a:r>
            <a:r>
              <a:rPr lang="en-US" sz="2200" dirty="0" smtClean="0"/>
              <a:t> Language and Literature’ (and other ‘national </a:t>
            </a:r>
            <a:r>
              <a:rPr lang="en-US" sz="2200" dirty="0" err="1" smtClean="0"/>
              <a:t>philologies</a:t>
            </a:r>
            <a:r>
              <a:rPr lang="en-US" sz="2200" dirty="0" smtClean="0"/>
              <a:t>’) as an example of discipline formation in the humanities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Van </a:t>
            </a:r>
            <a:r>
              <a:rPr lang="en-US" dirty="0" err="1" smtClean="0"/>
              <a:t>Kalmthout</a:t>
            </a:r>
            <a:r>
              <a:rPr lang="en-US" dirty="0" smtClean="0"/>
              <a:t>, Ton. </a:t>
            </a:r>
            <a:r>
              <a:rPr lang="en-US" i="1" dirty="0" smtClean="0"/>
              <a:t>The 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en-US" i="1" dirty="0" smtClean="0"/>
              <a:t>Practice of Philology in the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en-US" i="1" dirty="0" smtClean="0"/>
              <a:t>Nineteenth-Century 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en-US" i="1" dirty="0" smtClean="0"/>
              <a:t>Netherlands</a:t>
            </a:r>
            <a:r>
              <a:rPr lang="en-US" dirty="0" smtClean="0"/>
              <a:t>. Vol. 14,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Amsterdam University Press,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2015.</a:t>
            </a:r>
            <a:endParaRPr lang="cs-CZ" dirty="0" smtClean="0"/>
          </a:p>
          <a:p>
            <a:r>
              <a:rPr lang="cs-CZ" dirty="0" smtClean="0"/>
              <a:t>Autor: </a:t>
            </a:r>
            <a:r>
              <a:rPr lang="en-US" dirty="0" err="1" smtClean="0"/>
              <a:t>Gert</a:t>
            </a:r>
            <a:r>
              <a:rPr lang="en-US" dirty="0" smtClean="0"/>
              <a:t>-Jan Johannes</a:t>
            </a:r>
            <a:endParaRPr lang="cs-CZ" dirty="0" smtClean="0"/>
          </a:p>
          <a:p>
            <a:r>
              <a:rPr lang="cs-CZ" dirty="0" smtClean="0"/>
              <a:t>Spoluautor jednoho z dílů </a:t>
            </a:r>
            <a:br>
              <a:rPr lang="cs-CZ" dirty="0" smtClean="0"/>
            </a:br>
            <a:r>
              <a:rPr lang="cs-CZ" dirty="0" smtClean="0"/>
              <a:t>přehledu literární historie</a:t>
            </a:r>
            <a:br>
              <a:rPr lang="cs-CZ" dirty="0" smtClean="0"/>
            </a:br>
            <a:r>
              <a:rPr lang="cs-CZ" dirty="0" smtClean="0"/>
              <a:t>vydaného </a:t>
            </a:r>
            <a:r>
              <a:rPr lang="cs-CZ" dirty="0" err="1" smtClean="0"/>
              <a:t>Taalunie</a:t>
            </a:r>
            <a:endParaRPr lang="cs-CZ" dirty="0" smtClean="0"/>
          </a:p>
          <a:p>
            <a:r>
              <a:rPr lang="cs-CZ" dirty="0" smtClean="0"/>
              <a:t>https://</a:t>
            </a:r>
            <a:r>
              <a:rPr lang="cs-CZ" dirty="0" smtClean="0">
                <a:hlinkClick r:id="rId2"/>
              </a:rPr>
              <a:t>dbnl.org/tekst/geld008</a:t>
            </a:r>
          </a:p>
          <a:p>
            <a:pPr>
              <a:buNone/>
            </a:pPr>
            <a:r>
              <a:rPr lang="cs-CZ" dirty="0" smtClean="0">
                <a:hlinkClick r:id="rId2"/>
              </a:rPr>
              <a:t>gesc01_01</a:t>
            </a:r>
            <a:r>
              <a:rPr lang="cs-CZ" dirty="0" smtClean="0"/>
              <a:t>/</a:t>
            </a:r>
          </a:p>
          <a:p>
            <a:endParaRPr lang="cs-CZ" dirty="0"/>
          </a:p>
        </p:txBody>
      </p:sp>
      <p:pic>
        <p:nvPicPr>
          <p:cNvPr id="4" name="Obrázek 3" descr="9789035130456_fro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24128" y="1628800"/>
            <a:ext cx="2994248" cy="4305729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Myšlenková mapa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Úkol během výkladu</a:t>
            </a:r>
          </a:p>
          <a:p>
            <a:pPr lvl="1"/>
            <a:r>
              <a:rPr lang="cs-CZ" dirty="0" smtClean="0"/>
              <a:t>Myšlenková mapa (data, jména, graficky naznačené souvislosti) </a:t>
            </a:r>
          </a:p>
          <a:p>
            <a:pPr lvl="1"/>
            <a:r>
              <a:rPr lang="cs-CZ" dirty="0" smtClean="0"/>
              <a:t>Shrnutí </a:t>
            </a:r>
            <a:r>
              <a:rPr lang="cs-CZ" dirty="0" smtClean="0"/>
              <a:t>závěrů: srovnání tvrzení ve článku s různými definicemi </a:t>
            </a:r>
            <a:r>
              <a:rPr lang="cs-CZ" dirty="0" err="1" smtClean="0"/>
              <a:t>nederlandistiky</a:t>
            </a:r>
            <a:r>
              <a:rPr lang="cs-CZ" dirty="0" smtClean="0"/>
              <a:t> a </a:t>
            </a:r>
            <a:r>
              <a:rPr lang="cs-CZ" dirty="0" smtClean="0"/>
              <a:t>filologie ze slovníků</a:t>
            </a:r>
            <a:endParaRPr lang="cs-CZ" dirty="0" smtClean="0"/>
          </a:p>
          <a:p>
            <a:pPr lvl="1"/>
            <a:r>
              <a:rPr lang="cs-CZ" dirty="0" smtClean="0"/>
              <a:t> následuje diskuze v </a:t>
            </a:r>
            <a:r>
              <a:rPr lang="cs-CZ" dirty="0" err="1" smtClean="0"/>
              <a:t>breakout</a:t>
            </a:r>
            <a:r>
              <a:rPr lang="cs-CZ" dirty="0" smtClean="0"/>
              <a:t> </a:t>
            </a:r>
            <a:r>
              <a:rPr lang="cs-CZ" dirty="0" err="1" smtClean="0"/>
              <a:t>room</a:t>
            </a: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vznikají vědecké obory? Jak vznikla </a:t>
            </a:r>
            <a:r>
              <a:rPr lang="cs-CZ" dirty="0" err="1" smtClean="0"/>
              <a:t>nederlandistika</a:t>
            </a:r>
            <a:r>
              <a:rPr lang="cs-CZ" dirty="0" smtClean="0"/>
              <a:t>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Ke vzniku </a:t>
            </a:r>
            <a:r>
              <a:rPr lang="cs-CZ" dirty="0" err="1" smtClean="0"/>
              <a:t>nederlandistiky</a:t>
            </a:r>
            <a:r>
              <a:rPr lang="cs-CZ" dirty="0" smtClean="0"/>
              <a:t> přispěly spíše politické než interní vědecké faktory</a:t>
            </a:r>
          </a:p>
          <a:p>
            <a:r>
              <a:rPr lang="cs-CZ" dirty="0" err="1" smtClean="0"/>
              <a:t>Nederlandistika</a:t>
            </a:r>
            <a:r>
              <a:rPr lang="cs-CZ" dirty="0" smtClean="0"/>
              <a:t> vznikla rozšířením podoborů:  lingvistiky, literární kritiky a historie a rétoriky.</a:t>
            </a:r>
          </a:p>
          <a:p>
            <a:r>
              <a:rPr lang="cs-CZ" dirty="0" smtClean="0"/>
              <a:t>Charakteristika většiny vědeckých disciplín: velká míra specializace a autonomie</a:t>
            </a:r>
            <a:br>
              <a:rPr lang="cs-CZ" dirty="0" smtClean="0"/>
            </a:br>
            <a:r>
              <a:rPr lang="cs-CZ" dirty="0" smtClean="0"/>
              <a:t>neochota se přizpůsobovat požadavkům společnosti</a:t>
            </a:r>
          </a:p>
          <a:p>
            <a:r>
              <a:rPr lang="cs-CZ" dirty="0" smtClean="0"/>
              <a:t>Je tedy </a:t>
            </a:r>
            <a:r>
              <a:rPr lang="cs-CZ" dirty="0" err="1" smtClean="0"/>
              <a:t>nederlandistika</a:t>
            </a:r>
            <a:r>
              <a:rPr lang="cs-CZ" dirty="0" smtClean="0"/>
              <a:t> disciplínou nebo </a:t>
            </a:r>
            <a:r>
              <a:rPr lang="cs-CZ" dirty="0" err="1" smtClean="0"/>
              <a:t>dispiclínou</a:t>
            </a:r>
            <a:r>
              <a:rPr lang="cs-CZ" dirty="0" smtClean="0"/>
              <a:t>?  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Čtyři možná data vzniku </a:t>
            </a:r>
            <a:r>
              <a:rPr lang="cs-CZ" dirty="0" err="1" smtClean="0"/>
              <a:t>nederlandistiky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1766 založení </a:t>
            </a:r>
            <a:r>
              <a:rPr lang="cs-CZ" dirty="0" err="1" smtClean="0"/>
              <a:t>Maatschappij</a:t>
            </a:r>
            <a:r>
              <a:rPr lang="cs-CZ" dirty="0" smtClean="0"/>
              <a:t> der </a:t>
            </a:r>
            <a:r>
              <a:rPr lang="cs-CZ" dirty="0" err="1" smtClean="0"/>
              <a:t>Nederlandse</a:t>
            </a:r>
            <a:r>
              <a:rPr lang="cs-CZ" dirty="0" smtClean="0"/>
              <a:t> </a:t>
            </a:r>
            <a:r>
              <a:rPr lang="cs-CZ" dirty="0" err="1" smtClean="0"/>
              <a:t>Letterkunde</a:t>
            </a:r>
            <a:r>
              <a:rPr lang="cs-CZ" dirty="0" smtClean="0"/>
              <a:t> (Společnost pro nizozemskou literaturu)</a:t>
            </a:r>
          </a:p>
          <a:p>
            <a:r>
              <a:rPr lang="cs-CZ" dirty="0" smtClean="0"/>
              <a:t>1797 jmenování </a:t>
            </a:r>
            <a:r>
              <a:rPr lang="cs-CZ" dirty="0" err="1" smtClean="0"/>
              <a:t>Matthijse</a:t>
            </a:r>
            <a:r>
              <a:rPr lang="cs-CZ" dirty="0" smtClean="0"/>
              <a:t> </a:t>
            </a:r>
            <a:r>
              <a:rPr lang="cs-CZ" dirty="0" err="1" smtClean="0"/>
              <a:t>Siegenbeeka</a:t>
            </a:r>
            <a:r>
              <a:rPr lang="cs-CZ" dirty="0" smtClean="0"/>
              <a:t> prvním zvláštním profesorem holandské rétoriky</a:t>
            </a:r>
          </a:p>
          <a:p>
            <a:r>
              <a:rPr lang="cs-CZ" dirty="0" smtClean="0"/>
              <a:t>1815 královským dekret o vyšším vzdělávání –povinnost na všech říšských univerzitách založit katedru pro výuku národního jazyka</a:t>
            </a:r>
          </a:p>
          <a:p>
            <a:r>
              <a:rPr lang="cs-CZ" dirty="0" smtClean="0"/>
              <a:t>1876 </a:t>
            </a:r>
            <a:r>
              <a:rPr lang="cs-CZ" dirty="0" err="1" smtClean="0"/>
              <a:t>nederlandistika</a:t>
            </a:r>
            <a:r>
              <a:rPr lang="cs-CZ" dirty="0" smtClean="0"/>
              <a:t> se stala samostatným studijním oborem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Matthijs</a:t>
            </a:r>
            <a:r>
              <a:rPr lang="cs-CZ" dirty="0" smtClean="0"/>
              <a:t> </a:t>
            </a:r>
            <a:r>
              <a:rPr lang="cs-CZ" dirty="0" err="1" smtClean="0"/>
              <a:t>Siegenbeek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 cstate="print"/>
          <a:srcRect t="10569" b="6504"/>
          <a:stretch>
            <a:fillRect/>
          </a:stretch>
        </p:blipFill>
        <p:spPr bwMode="auto">
          <a:xfrm>
            <a:off x="2894442" y="2205503"/>
            <a:ext cx="3355116" cy="3315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Páté datum? 1846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r>
              <a:rPr lang="cs-CZ" dirty="0" smtClean="0"/>
              <a:t>1846 – vznik disciplíny jako takové?</a:t>
            </a:r>
          </a:p>
          <a:p>
            <a:pPr lvl="7"/>
            <a:r>
              <a:rPr lang="cs-CZ" dirty="0" smtClean="0"/>
              <a:t>Odsuzující kritika na práci představitele „staré školy“ </a:t>
            </a:r>
            <a:r>
              <a:rPr lang="cs-CZ" dirty="0" err="1" smtClean="0"/>
              <a:t>nederlandistiky</a:t>
            </a:r>
            <a:endParaRPr lang="cs-CZ" dirty="0" smtClean="0"/>
          </a:p>
          <a:p>
            <a:pPr lvl="7"/>
            <a:r>
              <a:rPr lang="cs-CZ" dirty="0" err="1" smtClean="0"/>
              <a:t>Jonckbloet</a:t>
            </a:r>
            <a:r>
              <a:rPr lang="cs-CZ" dirty="0" smtClean="0"/>
              <a:t> sám jako představitel „nové školy“</a:t>
            </a:r>
          </a:p>
          <a:p>
            <a:pPr lvl="7"/>
            <a:r>
              <a:rPr lang="cs-CZ" dirty="0" smtClean="0"/>
              <a:t>Polemika je příkladem kontrolování hranic oboru</a:t>
            </a:r>
          </a:p>
          <a:p>
            <a:pPr lvl="7"/>
            <a:r>
              <a:rPr lang="cs-CZ" dirty="0" smtClean="0"/>
              <a:t>Kritika ovlivněna Německou filologickou školou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Obrázek 3" descr="Willem Jozef Andreas Jonckbloet - Wikipedi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204864"/>
            <a:ext cx="2838450" cy="3611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683568" y="602128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Willem</a:t>
            </a:r>
            <a:r>
              <a:rPr lang="cs-CZ" dirty="0" smtClean="0"/>
              <a:t> </a:t>
            </a:r>
            <a:r>
              <a:rPr lang="cs-CZ" dirty="0" err="1" smtClean="0"/>
              <a:t>Jonckbloet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Německá filologická škola a zúžení oboru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4857403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editováním a anotací textů důležitých pro danou kulturu a jazyk, většinou středověké manuskripty</a:t>
            </a:r>
          </a:p>
          <a:p>
            <a:r>
              <a:rPr lang="cs-CZ" dirty="0" smtClean="0"/>
              <a:t>Termín filologie se začal používat pro tuto činnost</a:t>
            </a:r>
          </a:p>
          <a:p>
            <a:r>
              <a:rPr lang="cs-CZ" dirty="0" smtClean="0"/>
              <a:t>Zúžení studovaného a vyučovaného obsahu oboru – zkoušky ze sanskrtu, Anglosaštiny nebo střední horní němčiny</a:t>
            </a:r>
          </a:p>
          <a:p>
            <a:r>
              <a:rPr lang="cs-CZ" dirty="0" smtClean="0"/>
              <a:t>Vlivný a důležitý směr ve filologii – z Německa se rozšířil do dalších národních filologických tradic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Německá filologická škola – důsledky pro historiografii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Popis dějin oboru </a:t>
            </a:r>
            <a:r>
              <a:rPr lang="cs-CZ" dirty="0" err="1" smtClean="0"/>
              <a:t>nederlandistika</a:t>
            </a:r>
            <a:r>
              <a:rPr lang="cs-CZ" dirty="0" smtClean="0"/>
              <a:t> vyznívá často tak, jakoby až v polovině 19. stol pod vlivem německé filologické školy se národní filologie staly opravdovou, pořádnou vědeckou disciplínou</a:t>
            </a:r>
          </a:p>
          <a:p>
            <a:r>
              <a:rPr lang="cs-CZ" dirty="0" smtClean="0"/>
              <a:t>Kritické reakce na zúžení obsahu oboru – tlak na přístupnost kritických edicí textů i pro veřejnost a studium současných textů</a:t>
            </a:r>
          </a:p>
          <a:p>
            <a:r>
              <a:rPr lang="cs-CZ" dirty="0" smtClean="0"/>
              <a:t>Opětovné rozšíření – dnes se obsah oboru </a:t>
            </a:r>
            <a:r>
              <a:rPr lang="cs-CZ" dirty="0" err="1" smtClean="0"/>
              <a:t>nederlandistika</a:t>
            </a:r>
            <a:r>
              <a:rPr lang="cs-CZ" dirty="0" smtClean="0"/>
              <a:t> podobá spíše verzi z doby </a:t>
            </a:r>
            <a:r>
              <a:rPr lang="cs-CZ" dirty="0" err="1" smtClean="0"/>
              <a:t>Siegenbeeka</a:t>
            </a:r>
            <a:r>
              <a:rPr lang="cs-CZ" dirty="0" smtClean="0"/>
              <a:t> než z poloviny 19. stol.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dirty="0" smtClean="0"/>
              <a:t>Co se dozvídáme o formaci filologického vědního oboru z příkladu </a:t>
            </a:r>
            <a:r>
              <a:rPr lang="cs-CZ" sz="3600" dirty="0" err="1" smtClean="0"/>
              <a:t>nederlandistiky</a:t>
            </a:r>
            <a:r>
              <a:rPr lang="cs-CZ" sz="3600" dirty="0" smtClean="0"/>
              <a:t>?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historie vědního oboru není vždy historií neustálé specializace</a:t>
            </a:r>
          </a:p>
          <a:p>
            <a:pPr marL="514350" indent="-514350">
              <a:buAutoNum type="arabicPeriod"/>
            </a:pPr>
            <a:r>
              <a:rPr lang="cs-CZ" dirty="0" smtClean="0"/>
              <a:t>vědní obory se vždy neoddělují od ostatních oblastí lidského poznání jako je například politika, vzdělávání či umění – příklad autonomní a úzce specializované Německé filologické školy, která nakonec vešla do dialogu se společenským vývojem</a:t>
            </a:r>
          </a:p>
          <a:p>
            <a:pPr marL="514350" indent="-514350">
              <a:buAutoNum type="arabicPeriod"/>
            </a:pPr>
            <a:r>
              <a:rPr lang="cs-CZ" dirty="0" smtClean="0"/>
              <a:t>V případě </a:t>
            </a:r>
            <a:r>
              <a:rPr lang="cs-CZ" dirty="0" err="1" smtClean="0"/>
              <a:t>nederlandistiky</a:t>
            </a:r>
            <a:r>
              <a:rPr lang="cs-CZ" dirty="0" smtClean="0"/>
              <a:t> ke vzniku vědního oboru nepřispěla touha vyřešit určité vědecké otázky ale spíše politicko-nacionalistické potřeby tehdejší doby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Nederlandistika</a:t>
            </a:r>
            <a:r>
              <a:rPr lang="cs-CZ" dirty="0" smtClean="0"/>
              <a:t> jako „pavěda“?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příběh vzniku </a:t>
            </a:r>
            <a:r>
              <a:rPr lang="cs-CZ" dirty="0" err="1" smtClean="0"/>
              <a:t>nederlandistiky</a:t>
            </a:r>
            <a:r>
              <a:rPr lang="cs-CZ" dirty="0" smtClean="0"/>
              <a:t> nemá tytéž prvky jako příběhy o vzniku jiných vědních obor</a:t>
            </a:r>
          </a:p>
          <a:p>
            <a:r>
              <a:rPr lang="cs-CZ" dirty="0" smtClean="0"/>
              <a:t>Má ale obvyklé znaky vědeckého oboru: zařazení do akademických a výzkumných institucí a existenci vědeckých časopisů</a:t>
            </a:r>
          </a:p>
          <a:p>
            <a:r>
              <a:rPr lang="cs-CZ" dirty="0" smtClean="0"/>
              <a:t>Závěr: současné teorie o vzniku vědních oborů, založené na modelu přírodních věd nejsou dostatečné pro vysvětlení vzniku humanitních oborů jako národní filologie. 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Jakou představu o obsahu svého studijního oboru jste měli před začátkem studia? Jakou představu máte teď? </a:t>
            </a:r>
          </a:p>
          <a:p>
            <a:r>
              <a:rPr lang="cs-CZ" dirty="0" smtClean="0"/>
              <a:t>Jaké byly reakce, když jste ohlásili své rozhodnutí studovat nizozemskou filologii? </a:t>
            </a:r>
          </a:p>
          <a:p>
            <a:r>
              <a:rPr lang="cs-CZ" dirty="0" smtClean="0"/>
              <a:t>Jakou pověst si myslíte, že má studium filologického oboru nebo obor filologie?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Slovníkové definice - filologie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Van </a:t>
            </a:r>
            <a:r>
              <a:rPr lang="cs-CZ" dirty="0" err="1" smtClean="0"/>
              <a:t>Dale</a:t>
            </a:r>
            <a:endParaRPr lang="cs-CZ" dirty="0" smtClean="0"/>
          </a:p>
          <a:p>
            <a:r>
              <a:rPr lang="cs-CZ" dirty="0" smtClean="0"/>
              <a:t>filologie</a:t>
            </a:r>
            <a:r>
              <a:rPr lang="cs-CZ" dirty="0"/>
              <a:t>: </a:t>
            </a:r>
            <a:r>
              <a:rPr lang="cs-CZ" dirty="0" err="1"/>
              <a:t>wetenschap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zich</a:t>
            </a:r>
            <a:r>
              <a:rPr lang="cs-CZ" dirty="0"/>
              <a:t> </a:t>
            </a:r>
            <a:r>
              <a:rPr lang="cs-CZ" dirty="0" err="1"/>
              <a:t>bezighoudt</a:t>
            </a:r>
            <a:r>
              <a:rPr lang="cs-CZ" dirty="0"/>
              <a:t> met (de </a:t>
            </a:r>
            <a:r>
              <a:rPr lang="cs-CZ" dirty="0" err="1"/>
              <a:t>verklaring</a:t>
            </a:r>
            <a:r>
              <a:rPr lang="cs-CZ" dirty="0"/>
              <a:t> van) de </a:t>
            </a:r>
            <a:r>
              <a:rPr lang="cs-CZ" dirty="0" err="1"/>
              <a:t>taal</a:t>
            </a:r>
            <a:r>
              <a:rPr lang="cs-CZ" dirty="0"/>
              <a:t> </a:t>
            </a:r>
            <a:r>
              <a:rPr lang="cs-CZ" dirty="0" err="1"/>
              <a:t>en</a:t>
            </a:r>
            <a:r>
              <a:rPr lang="cs-CZ" dirty="0"/>
              <a:t> </a:t>
            </a:r>
            <a:r>
              <a:rPr lang="cs-CZ" dirty="0" err="1"/>
              <a:t>letteren</a:t>
            </a:r>
            <a:r>
              <a:rPr lang="cs-CZ" dirty="0"/>
              <a:t> van </a:t>
            </a:r>
            <a:r>
              <a:rPr lang="cs-CZ" dirty="0" err="1"/>
              <a:t>een</a:t>
            </a:r>
            <a:r>
              <a:rPr lang="cs-CZ" dirty="0"/>
              <a:t> </a:t>
            </a:r>
            <a:r>
              <a:rPr lang="cs-CZ" dirty="0" err="1"/>
              <a:t>volk</a:t>
            </a:r>
            <a:r>
              <a:rPr lang="cs-CZ" dirty="0"/>
              <a:t>, </a:t>
            </a:r>
            <a:r>
              <a:rPr lang="cs-CZ" dirty="0" err="1"/>
              <a:t>vaak</a:t>
            </a:r>
            <a:r>
              <a:rPr lang="cs-CZ" dirty="0"/>
              <a:t> in </a:t>
            </a:r>
            <a:r>
              <a:rPr lang="cs-CZ" dirty="0" err="1"/>
              <a:t>samenhang</a:t>
            </a:r>
            <a:r>
              <a:rPr lang="cs-CZ" dirty="0"/>
              <a:t> met de </a:t>
            </a:r>
            <a:r>
              <a:rPr lang="cs-CZ" dirty="0" err="1"/>
              <a:t>cultuurgeschiedenis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Slovníkové definice - filologie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Algemeen letterkundig lexicon</a:t>
            </a:r>
            <a:r>
              <a:rPr lang="cs-CZ" dirty="0" smtClean="0"/>
              <a:t> </a:t>
            </a:r>
            <a:r>
              <a:rPr lang="cs-CZ" dirty="0" smtClean="0">
                <a:hlinkClick r:id="rId2"/>
              </a:rPr>
              <a:t>https://www.dbnl.org/tekst/dela012alge01_01/</a:t>
            </a:r>
            <a:endParaRPr lang="cs-CZ" dirty="0" smtClean="0"/>
          </a:p>
          <a:p>
            <a:pPr lvl="1"/>
            <a:r>
              <a:rPr lang="cs-CZ" dirty="0" smtClean="0"/>
              <a:t>Definice 1: Určitý způsob zacházení s texty z minulosti</a:t>
            </a:r>
          </a:p>
          <a:p>
            <a:pPr lvl="2"/>
            <a:r>
              <a:rPr lang="cs-CZ" dirty="0" smtClean="0"/>
              <a:t>Odlišeno od </a:t>
            </a:r>
            <a:r>
              <a:rPr lang="cs-CZ" dirty="0" err="1" smtClean="0"/>
              <a:t>neofilologie</a:t>
            </a:r>
            <a:r>
              <a:rPr lang="cs-CZ" dirty="0" smtClean="0"/>
              <a:t>: studium textů v moderních jazycích</a:t>
            </a:r>
          </a:p>
          <a:p>
            <a:pPr lvl="2"/>
            <a:r>
              <a:rPr lang="cs-CZ" dirty="0" smtClean="0"/>
              <a:t>Před 2. sv. válkou to znamenalo hlavně kritiku a interpretaci textů na základě lingvistických poznatků</a:t>
            </a:r>
          </a:p>
          <a:p>
            <a:pPr lvl="1"/>
            <a:r>
              <a:rPr lang="cs-CZ" dirty="0" smtClean="0">
                <a:solidFill>
                  <a:prstClr val="black"/>
                </a:solidFill>
              </a:rPr>
              <a:t>Definice 2: studium určitého textu: de </a:t>
            </a:r>
            <a:r>
              <a:rPr lang="cs-CZ" dirty="0" err="1" smtClean="0">
                <a:solidFill>
                  <a:prstClr val="black"/>
                </a:solidFill>
              </a:rPr>
              <a:t>Reinaert</a:t>
            </a:r>
            <a:r>
              <a:rPr lang="cs-CZ" dirty="0" smtClean="0">
                <a:solidFill>
                  <a:prstClr val="black"/>
                </a:solidFill>
              </a:rPr>
              <a:t>-filologie</a:t>
            </a:r>
          </a:p>
          <a:p>
            <a:pPr lvl="0"/>
            <a:r>
              <a:rPr lang="cs-CZ" dirty="0" smtClean="0">
                <a:solidFill>
                  <a:prstClr val="black"/>
                </a:solidFill>
              </a:rPr>
              <a:t>O jakou definici se jedná? Není neutrální – více později</a:t>
            </a:r>
          </a:p>
          <a:p>
            <a:pPr lvl="1">
              <a:buNone/>
            </a:pPr>
            <a:endParaRPr lang="cs-CZ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Slovníkové definice - </a:t>
            </a:r>
            <a:r>
              <a:rPr lang="cs-CZ" dirty="0" err="1" smtClean="0"/>
              <a:t>nederlandistika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Algemeen</a:t>
            </a:r>
            <a:r>
              <a:rPr lang="cs-CZ" dirty="0" smtClean="0"/>
              <a:t> </a:t>
            </a:r>
            <a:r>
              <a:rPr lang="cs-CZ" dirty="0" err="1" smtClean="0"/>
              <a:t>letterkundig</a:t>
            </a:r>
            <a:r>
              <a:rPr lang="cs-CZ" dirty="0" smtClean="0"/>
              <a:t> </a:t>
            </a:r>
            <a:r>
              <a:rPr lang="cs-CZ" dirty="0" err="1" smtClean="0"/>
              <a:t>lexicon</a:t>
            </a:r>
            <a:endParaRPr lang="cs-CZ" dirty="0" smtClean="0"/>
          </a:p>
          <a:p>
            <a:r>
              <a:rPr lang="cs-CZ" dirty="0" smtClean="0"/>
              <a:t>Studium nizozemského jazyka a literatury v univerzitním kontextu je poměrně mladá záležitost, vzniklo v druhé polovině 19. století. </a:t>
            </a:r>
          </a:p>
          <a:p>
            <a:r>
              <a:rPr lang="cs-CZ" dirty="0" smtClean="0"/>
              <a:t>Prvním profesorem nizozemštiny byl </a:t>
            </a:r>
            <a:r>
              <a:rPr lang="cs-CZ" dirty="0" err="1" smtClean="0"/>
              <a:t>Matthijs</a:t>
            </a:r>
            <a:r>
              <a:rPr lang="cs-CZ" dirty="0" smtClean="0"/>
              <a:t> </a:t>
            </a:r>
            <a:r>
              <a:rPr lang="cs-CZ" dirty="0" err="1" smtClean="0"/>
              <a:t>Siegenbeek</a:t>
            </a:r>
            <a:r>
              <a:rPr lang="cs-CZ" dirty="0" smtClean="0"/>
              <a:t>, jmenovaný v r. 1797 – titul zvláštního profesora nizozemské rétoriky.  </a:t>
            </a:r>
          </a:p>
          <a:p>
            <a:pPr lvl="1"/>
            <a:r>
              <a:rPr lang="cs-CZ" dirty="0" smtClean="0"/>
              <a:t>Učil zejména studenty teologie, kteří potřebovali základy rétoriky a povědomí o jazyku pro přípravu kázání. Proto zájem o jazyk a literaturu.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Slovníkové definice - </a:t>
            </a:r>
            <a:r>
              <a:rPr lang="cs-CZ" dirty="0" err="1" smtClean="0"/>
              <a:t>nederlandistika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Nederlandistika</a:t>
            </a:r>
            <a:r>
              <a:rPr lang="cs-CZ" dirty="0" smtClean="0"/>
              <a:t> dnes: hlavní směry výzkumu a výuky jsou lingvistika (</a:t>
            </a:r>
            <a:r>
              <a:rPr lang="cs-CZ" dirty="0" err="1" smtClean="0"/>
              <a:t>taalkunde</a:t>
            </a:r>
            <a:r>
              <a:rPr lang="cs-CZ" dirty="0" smtClean="0"/>
              <a:t>), literatura (</a:t>
            </a:r>
            <a:r>
              <a:rPr lang="cs-CZ" dirty="0" err="1" smtClean="0"/>
              <a:t>letterkunde</a:t>
            </a:r>
            <a:r>
              <a:rPr lang="cs-CZ" dirty="0" smtClean="0"/>
              <a:t>) a osvojování jazyka</a:t>
            </a:r>
          </a:p>
          <a:p>
            <a:pPr lvl="1"/>
            <a:r>
              <a:rPr lang="nl-NL" dirty="0" smtClean="0"/>
              <a:t>synta</a:t>
            </a:r>
            <a:r>
              <a:rPr lang="cs-CZ" dirty="0" smtClean="0"/>
              <a:t>x</a:t>
            </a:r>
            <a:r>
              <a:rPr lang="nl-NL" dirty="0" smtClean="0"/>
              <a:t>, s</a:t>
            </a:r>
            <a:r>
              <a:rPr lang="cs-CZ" dirty="0" smtClean="0"/>
              <a:t>é</a:t>
            </a:r>
            <a:r>
              <a:rPr lang="nl-NL" dirty="0" smtClean="0"/>
              <a:t>manti</a:t>
            </a:r>
            <a:r>
              <a:rPr lang="cs-CZ" dirty="0" err="1" smtClean="0"/>
              <a:t>ka</a:t>
            </a:r>
            <a:r>
              <a:rPr lang="nl-NL" dirty="0" smtClean="0"/>
              <a:t>, fonologi</a:t>
            </a:r>
            <a:r>
              <a:rPr lang="cs-CZ" dirty="0" smtClean="0"/>
              <a:t>e a </a:t>
            </a:r>
            <a:r>
              <a:rPr lang="nl-NL" dirty="0" smtClean="0"/>
              <a:t>morfologie</a:t>
            </a:r>
            <a:endParaRPr lang="cs-CZ" dirty="0" smtClean="0"/>
          </a:p>
          <a:p>
            <a:pPr lvl="1"/>
            <a:r>
              <a:rPr lang="cs-CZ" dirty="0" smtClean="0"/>
              <a:t>historická a moderní literatura</a:t>
            </a:r>
          </a:p>
          <a:p>
            <a:pPr lvl="1"/>
            <a:r>
              <a:rPr lang="cs-CZ" dirty="0" smtClean="0"/>
              <a:t>Komunikace, rétorika a argumentace</a:t>
            </a:r>
          </a:p>
          <a:p>
            <a:pPr lvl="0"/>
            <a:r>
              <a:rPr lang="cs-CZ" dirty="0" smtClean="0">
                <a:solidFill>
                  <a:prstClr val="black"/>
                </a:solidFill>
              </a:rPr>
              <a:t>K těmto druhům definic se na konci vrátíme</a:t>
            </a:r>
          </a:p>
          <a:p>
            <a:pPr lvl="1">
              <a:buNone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err="1" smtClean="0"/>
              <a:t>Introduction</a:t>
            </a:r>
            <a:r>
              <a:rPr lang="cs-CZ" sz="3600" dirty="0" smtClean="0"/>
              <a:t> to </a:t>
            </a:r>
            <a:r>
              <a:rPr lang="cs-CZ" sz="3600" i="1" dirty="0" err="1" smtClean="0"/>
              <a:t>The</a:t>
            </a:r>
            <a:r>
              <a:rPr lang="cs-CZ" sz="3600" i="1" dirty="0" smtClean="0"/>
              <a:t> </a:t>
            </a:r>
            <a:r>
              <a:rPr lang="cs-CZ" sz="3600" i="1" dirty="0" err="1" smtClean="0"/>
              <a:t>Practice</a:t>
            </a:r>
            <a:r>
              <a:rPr lang="cs-CZ" sz="3600" i="1" dirty="0" smtClean="0"/>
              <a:t> </a:t>
            </a:r>
            <a:r>
              <a:rPr lang="cs-CZ" sz="3600" i="1" dirty="0" err="1" smtClean="0"/>
              <a:t>of</a:t>
            </a:r>
            <a:r>
              <a:rPr lang="cs-CZ" sz="3600" i="1" dirty="0" smtClean="0"/>
              <a:t> </a:t>
            </a:r>
            <a:r>
              <a:rPr lang="cs-CZ" sz="3600" i="1" dirty="0" err="1" smtClean="0"/>
              <a:t>Philology</a:t>
            </a:r>
            <a:r>
              <a:rPr lang="cs-CZ" sz="3600" i="1" dirty="0" smtClean="0"/>
              <a:t> in </a:t>
            </a:r>
            <a:r>
              <a:rPr lang="cs-CZ" sz="3600" i="1" dirty="0" err="1" smtClean="0"/>
              <a:t>the</a:t>
            </a:r>
            <a:r>
              <a:rPr lang="cs-CZ" sz="3600" i="1" dirty="0" smtClean="0"/>
              <a:t> </a:t>
            </a:r>
            <a:r>
              <a:rPr lang="cs-CZ" sz="3600" i="1" dirty="0" err="1" smtClean="0"/>
              <a:t>Nineteenth</a:t>
            </a:r>
            <a:r>
              <a:rPr lang="cs-CZ" sz="3600" i="1" dirty="0" smtClean="0"/>
              <a:t>-</a:t>
            </a:r>
            <a:r>
              <a:rPr lang="cs-CZ" sz="3600" i="1" dirty="0" err="1" smtClean="0"/>
              <a:t>Century</a:t>
            </a:r>
            <a:r>
              <a:rPr lang="cs-CZ" sz="3600" i="1" dirty="0" smtClean="0"/>
              <a:t> </a:t>
            </a:r>
            <a:r>
              <a:rPr lang="cs-CZ" sz="3600" i="1" dirty="0" err="1" smtClean="0"/>
              <a:t>Netherlands</a:t>
            </a:r>
            <a:endParaRPr lang="cs-CZ" sz="36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Definice z úvodu do </a:t>
            </a:r>
            <a:r>
              <a:rPr lang="en-US" sz="2800" i="1" dirty="0" smtClean="0"/>
              <a:t>The Practice of Philology in </a:t>
            </a:r>
            <a:r>
              <a:rPr lang="cs-CZ" sz="2800" i="1" dirty="0" err="1" smtClean="0"/>
              <a:t>th</a:t>
            </a:r>
            <a:r>
              <a:rPr lang="en-US" sz="2800" i="1" dirty="0" smtClean="0"/>
              <a:t>e</a:t>
            </a:r>
            <a:br>
              <a:rPr lang="en-US" sz="2800" i="1" dirty="0" smtClean="0"/>
            </a:br>
            <a:r>
              <a:rPr lang="cs-CZ" sz="2800" i="1" dirty="0" err="1" smtClean="0"/>
              <a:t>Nineteenth</a:t>
            </a:r>
            <a:r>
              <a:rPr lang="cs-CZ" sz="2800" i="1" dirty="0" smtClean="0"/>
              <a:t>-</a:t>
            </a:r>
            <a:r>
              <a:rPr lang="cs-CZ" sz="2800" i="1" dirty="0" err="1" smtClean="0"/>
              <a:t>Century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Netherlands</a:t>
            </a:r>
            <a:endParaRPr lang="cs-CZ" sz="28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science of language and literature which investigates the relation</a:t>
            </a:r>
            <a:r>
              <a:rPr lang="cs-CZ" dirty="0" smtClean="0"/>
              <a:t> </a:t>
            </a:r>
            <a:r>
              <a:rPr lang="en-US" dirty="0" smtClean="0"/>
              <a:t>between word and meaning, and in doing so the performance of creative</a:t>
            </a:r>
            <a:r>
              <a:rPr lang="cs-CZ" dirty="0" smtClean="0"/>
              <a:t> </a:t>
            </a:r>
            <a:r>
              <a:rPr lang="en-US" dirty="0" smtClean="0"/>
              <a:t>writers in the language and spirit and culture of a nation in word and</a:t>
            </a:r>
            <a:r>
              <a:rPr lang="cs-CZ" dirty="0" smtClean="0"/>
              <a:t> </a:t>
            </a:r>
            <a:r>
              <a:rPr lang="en-US" dirty="0" smtClean="0"/>
              <a:t>essence, in the broadest sense also, beyond the literary production, </a:t>
            </a:r>
            <a:r>
              <a:rPr lang="cs-CZ" dirty="0" smtClean="0"/>
              <a:t>a</a:t>
            </a:r>
            <a:r>
              <a:rPr lang="en-US" dirty="0" err="1" smtClean="0"/>
              <a:t>rchaeology</a:t>
            </a:r>
            <a:r>
              <a:rPr lang="cs-CZ" dirty="0" smtClean="0"/>
              <a:t> </a:t>
            </a:r>
            <a:r>
              <a:rPr lang="en-US" dirty="0" smtClean="0"/>
              <a:t>and ethnology, philosophy, music, the judicial system, religion,</a:t>
            </a:r>
            <a:r>
              <a:rPr lang="cs-CZ" dirty="0" smtClean="0"/>
              <a:t> </a:t>
            </a:r>
            <a:r>
              <a:rPr lang="en-US" dirty="0" smtClean="0"/>
              <a:t>habits and customs, art, popular tradition (saga, fairy tale, riddle, proverb,</a:t>
            </a:r>
            <a:r>
              <a:rPr lang="cs-CZ" dirty="0" smtClean="0"/>
              <a:t> </a:t>
            </a:r>
            <a:r>
              <a:rPr lang="en-US" dirty="0" smtClean="0"/>
              <a:t>myth) and so on. Philology is served by rhetoric, poetics, metrics, stylistics,</a:t>
            </a:r>
            <a:r>
              <a:rPr lang="cs-CZ" dirty="0" smtClean="0"/>
              <a:t> </a:t>
            </a:r>
            <a:r>
              <a:rPr lang="en-US" dirty="0" smtClean="0"/>
              <a:t>phonetics, grammar, epigraphy, </a:t>
            </a:r>
            <a:r>
              <a:rPr lang="en-US" dirty="0" err="1" smtClean="0"/>
              <a:t>palaeography</a:t>
            </a:r>
            <a:r>
              <a:rPr lang="en-US" dirty="0" smtClean="0"/>
              <a:t> as sub-disciplines,</a:t>
            </a:r>
            <a:r>
              <a:rPr lang="cs-CZ" dirty="0" smtClean="0"/>
              <a:t> </a:t>
            </a:r>
            <a:r>
              <a:rPr lang="en-US" dirty="0" smtClean="0"/>
              <a:t>and especially by literary history and linguistics.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WNT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science of the practitioners of the language and literature of a nation,</a:t>
            </a:r>
            <a:r>
              <a:rPr lang="cs-CZ" dirty="0" smtClean="0"/>
              <a:t> </a:t>
            </a:r>
            <a:r>
              <a:rPr lang="en-US" dirty="0" smtClean="0"/>
              <a:t>formerly especially with respect to those of the Greeks and the</a:t>
            </a:r>
            <a:r>
              <a:rPr lang="cs-CZ" dirty="0" smtClean="0"/>
              <a:t> </a:t>
            </a:r>
            <a:r>
              <a:rPr lang="en-US" dirty="0" smtClean="0"/>
              <a:t>Romans, and subsequently also extended to the scientific study of the</a:t>
            </a:r>
            <a:r>
              <a:rPr lang="cs-CZ" dirty="0" smtClean="0"/>
              <a:t> </a:t>
            </a:r>
            <a:r>
              <a:rPr lang="en-US" dirty="0" smtClean="0"/>
              <a:t>entire culture of classical Antiquity. Since the nineteenth century [philology</a:t>
            </a:r>
            <a:r>
              <a:rPr lang="cs-CZ" dirty="0" smtClean="0"/>
              <a:t> </a:t>
            </a:r>
            <a:r>
              <a:rPr lang="en-US" dirty="0" smtClean="0"/>
              <a:t>is] also applied to the study of language and </a:t>
            </a:r>
            <a:r>
              <a:rPr lang="cs-CZ" dirty="0" smtClean="0"/>
              <a:t>l</a:t>
            </a:r>
            <a:r>
              <a:rPr lang="en-US" dirty="0" err="1" smtClean="0"/>
              <a:t>iterature</a:t>
            </a:r>
            <a:r>
              <a:rPr lang="en-US" dirty="0" smtClean="0"/>
              <a:t>, history and</a:t>
            </a:r>
            <a:r>
              <a:rPr lang="cs-CZ" dirty="0" smtClean="0"/>
              <a:t> </a:t>
            </a:r>
            <a:r>
              <a:rPr lang="cs-CZ" dirty="0" err="1" smtClean="0"/>
              <a:t>archaeology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peoples</a:t>
            </a:r>
            <a:r>
              <a:rPr lang="cs-CZ" dirty="0" smtClean="0"/>
              <a:t>.</a:t>
            </a:r>
          </a:p>
          <a:p>
            <a:pPr algn="r"/>
            <a:r>
              <a:rPr lang="cs-CZ" dirty="0" smtClean="0">
                <a:hlinkClick r:id="rId2"/>
              </a:rPr>
              <a:t>http://gtb.inl.nl/search/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941</Words>
  <Application>Microsoft Office PowerPoint</Application>
  <PresentationFormat>Předvádění na obrazovce (4:3)</PresentationFormat>
  <Paragraphs>82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sady Office</vt:lpstr>
      <vt:lpstr>Literárněvědný proseminář</vt:lpstr>
      <vt:lpstr>Úvod</vt:lpstr>
      <vt:lpstr>Slovníkové definice - filologie</vt:lpstr>
      <vt:lpstr>Slovníkové definice - filologie</vt:lpstr>
      <vt:lpstr>Slovníkové definice - nederlandistika</vt:lpstr>
      <vt:lpstr>Slovníkové definice - nederlandistika</vt:lpstr>
      <vt:lpstr>Introduction to The Practice of Philology in the Nineteenth-Century Netherlands</vt:lpstr>
      <vt:lpstr>Definice z úvodu do The Practice of Philology in the Nineteenth-Century Netherlands</vt:lpstr>
      <vt:lpstr>Definice WNT</vt:lpstr>
      <vt:lpstr>Dutch Language and Literature’ (and other ‘national philologies’) as an example of discipline formation in the humanities</vt:lpstr>
      <vt:lpstr>Myšlenková mapa</vt:lpstr>
      <vt:lpstr>Jak vznikají vědecké obory? Jak vznikla nederlandistika? </vt:lpstr>
      <vt:lpstr>Čtyři možná data vzniku nederlandistiky</vt:lpstr>
      <vt:lpstr>Matthijs Siegenbeek</vt:lpstr>
      <vt:lpstr>Páté datum? 1846</vt:lpstr>
      <vt:lpstr>Německá filologická škola a zúžení oboru</vt:lpstr>
      <vt:lpstr>Německá filologická škola – důsledky pro historiografii</vt:lpstr>
      <vt:lpstr>Co se dozvídáme o formaci filologického vědního oboru z příkladu nederlandistiky? </vt:lpstr>
      <vt:lpstr>Nederlandistika jako „pavěda“?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Literárněvědný proseminář</dc:title>
  <dc:creator>Anna Krýsová</dc:creator>
  <cp:lastModifiedBy>Anna Krýsová</cp:lastModifiedBy>
  <cp:revision>5</cp:revision>
  <dcterms:created xsi:type="dcterms:W3CDTF">2020-10-11T17:35:33Z</dcterms:created>
  <dcterms:modified xsi:type="dcterms:W3CDTF">2020-10-12T16:31:33Z</dcterms:modified>
</cp:coreProperties>
</file>