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0" r:id="rId8"/>
    <p:sldId id="262" r:id="rId9"/>
    <p:sldId id="272" r:id="rId10"/>
    <p:sldId id="261" r:id="rId11"/>
    <p:sldId id="265" r:id="rId12"/>
    <p:sldId id="266" r:id="rId13"/>
    <p:sldId id="267" r:id="rId14"/>
    <p:sldId id="268" r:id="rId15"/>
    <p:sldId id="269" r:id="rId16"/>
    <p:sldId id="276" r:id="rId17"/>
    <p:sldId id="273" r:id="rId18"/>
    <p:sldId id="274" r:id="rId19"/>
    <p:sldId id="275" r:id="rId20"/>
    <p:sldId id="270" r:id="rId21"/>
    <p:sldId id="271" r:id="rId22"/>
    <p:sldId id="277" r:id="rId23"/>
    <p:sldId id="278" r:id="rId24"/>
    <p:sldId id="279" r:id="rId25"/>
    <p:sldId id="280" r:id="rId26"/>
    <p:sldId id="281" r:id="rId27"/>
    <p:sldId id="292" r:id="rId28"/>
    <p:sldId id="283" r:id="rId29"/>
    <p:sldId id="284" r:id="rId30"/>
    <p:sldId id="282" r:id="rId31"/>
    <p:sldId id="285" r:id="rId32"/>
    <p:sldId id="286" r:id="rId33"/>
    <p:sldId id="287" r:id="rId34"/>
    <p:sldId id="288" r:id="rId35"/>
    <p:sldId id="289" r:id="rId36"/>
    <p:sldId id="290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4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11/8/2021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DF60E5-F784-4536-B8D0-1403ACCDA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Неличные формы глагола</a:t>
            </a:r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2496511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DCDB349-F8D8-4827-81C5-0333228F716F}"/>
              </a:ext>
            </a:extLst>
          </p:cNvPr>
          <p:cNvSpPr txBox="1"/>
          <p:nvPr/>
        </p:nvSpPr>
        <p:spPr>
          <a:xfrm>
            <a:off x="1384918" y="1228397"/>
            <a:ext cx="964115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КОЛЛОКАЦИИ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Vzájemné sympatie snad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pramení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ze sdílených traumat z dětství.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Přinejmenším na tomto snímku však rodinná idylka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klame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párům tučňáků se totiž rodí vždy jen jediné mládě.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Знаете, кто первым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ввел в употребление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термин «Советы»?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Дом был старый, стены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дали трещину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комиссия выясняла степень угрозы.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Сами производители лекарств считают, что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давать оценку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новой системе рано.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Donald Trump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přísahá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Bibli během své inaugurace.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Tváří se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překvapeně, něco jí jakoby chybí, nechápe, co se děje, ztrácí rovnováhu a sedá si.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„Ne tak hlasitě,“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napomíná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mě Erik.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916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8EB5EDF-44FB-403C-AA67-4C5E91E39E55}"/>
              </a:ext>
            </a:extLst>
          </p:cNvPr>
          <p:cNvSpPr txBox="1"/>
          <p:nvPr/>
        </p:nvSpPr>
        <p:spPr>
          <a:xfrm>
            <a:off x="343269" y="486303"/>
            <a:ext cx="11505461" cy="588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рынке платины </a:t>
            </a:r>
            <a:r>
              <a:rPr lang="ru-RU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имеет место </a:t>
            </a: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риск увеличения дефицита.</a:t>
            </a:r>
            <a:endParaRPr lang="cs-CZ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Austrálie </a:t>
            </a:r>
            <a:r>
              <a:rPr lang="cs-CZ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disponuje</a:t>
            </a:r>
            <a:r>
              <a:rPr lang="cs-CZ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téměř 40 procenty světových zásob uranu, ale její podíl na trhu činí jen 19 procent.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«Английские банкиры тоже </a:t>
            </a:r>
            <a:r>
              <a:rPr lang="ru-RU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навели справки</a:t>
            </a: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», ― сказал он скромно.</a:t>
            </a:r>
            <a:endParaRPr lang="cs-CZ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Все заранее готовятся к этому, во всех отделениях </a:t>
            </a:r>
            <a:r>
              <a:rPr lang="ru-RU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наводят чистоту</a:t>
            </a: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cs-CZ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Аникушкина совсем не хозяйствовала, а усиленно</a:t>
            </a:r>
            <a:r>
              <a:rPr lang="cs-CZ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красилась, </a:t>
            </a:r>
            <a:r>
              <a:rPr lang="ru-RU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наводила красоту</a:t>
            </a: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cs-CZ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Ten člověk ho urazil do hloubi duše. Nikdo nikdy ho tak </a:t>
            </a:r>
            <a:r>
              <a:rPr lang="cs-CZ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neurazil</a:t>
            </a:r>
            <a:r>
              <a:rPr lang="cs-CZ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Projevuje se </a:t>
            </a:r>
            <a:r>
              <a:rPr lang="cs-CZ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zde význam, který rodině s dětmi připisují všechna náboženství.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Когда и кто из руководителей республик </a:t>
            </a:r>
            <a:r>
              <a:rPr lang="ru-RU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понес наказание </a:t>
            </a: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за это?</a:t>
            </a:r>
            <a:endParaRPr lang="cs-CZ" sz="2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 </a:t>
            </a:r>
            <a:r>
              <a:rPr lang="ru-RU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обратил </a:t>
            </a: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его</a:t>
            </a:r>
            <a:r>
              <a:rPr lang="ru-RU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внимание </a:t>
            </a:r>
            <a:r>
              <a:rPr lang="ru-RU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аиста, одиноко и неподвижно стоявшего в своем гнезде.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Poté </a:t>
            </a:r>
            <a:r>
              <a:rPr lang="cs-CZ" sz="22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působí</a:t>
            </a:r>
            <a:r>
              <a:rPr lang="cs-CZ" sz="22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na rozšíření cév a napomáhá k relaxaci organismu.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529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FD9FA31-39E9-4E58-93A4-232177B25FEB}"/>
              </a:ext>
            </a:extLst>
          </p:cNvPr>
          <p:cNvSpPr txBox="1"/>
          <p:nvPr/>
        </p:nvSpPr>
        <p:spPr>
          <a:xfrm>
            <a:off x="852256" y="584278"/>
            <a:ext cx="10821880" cy="5689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Největšího řeckého hrdinu pak </a:t>
            </a:r>
            <a:r>
              <a:rPr lang="cs-CZ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vřele přivítali 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všichni olympští bohové.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Работники прокуратуры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подвергли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её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критике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никаких изменений в её организацию и деятельность не внесли.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Důvod: pojišťovny </a:t>
            </a:r>
            <a:r>
              <a:rPr lang="cs-CZ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pokutují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nejen ty zdravotníky, kteří léky a vyšetřením plýtvají.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 свидетельству адвоката, долгое время не допускавшегося к </a:t>
            </a:r>
            <a:r>
              <a:rPr lang="ru-RU" sz="2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Дахкильгову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его подзащитный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подвергался пыткам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Зная о приближении к Москве Лжедмитрия, московские бояре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подняли восстание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и жестоко расправились с семьей Годунова.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Эти стихи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привели в волнение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монахов и митрополит собирается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подать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на меня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жалобу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Lidé se </a:t>
            </a:r>
            <a:r>
              <a:rPr lang="cs-CZ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rozzuřili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spustili křik a začali útočníkům sprostě nadávat.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Pana </a:t>
            </a:r>
            <a:r>
              <a:rPr lang="cs-CZ" sz="2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Lintona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to poplašilo a </a:t>
            </a:r>
            <a:r>
              <a:rPr lang="cs-CZ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zneklidnilo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víc, než mi byl ochoten přiznat.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Osprchoval se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v rychlosti posnídal toust s kávou a šel do </a:t>
            </a:r>
            <a:r>
              <a:rPr lang="cs-CZ" sz="2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Roccova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pokoje.</a:t>
            </a:r>
          </a:p>
        </p:txBody>
      </p:sp>
    </p:spTree>
    <p:extLst>
      <p:ext uri="{BB962C8B-B14F-4D97-AF65-F5344CB8AC3E}">
        <p14:creationId xmlns:p14="http://schemas.microsoft.com/office/powerpoint/2010/main" val="381096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E1E76A13-1647-4C8C-B493-94B8F0404A3C}"/>
              </a:ext>
            </a:extLst>
          </p:cNvPr>
          <p:cNvSpPr txBox="1"/>
          <p:nvPr/>
        </p:nvSpPr>
        <p:spPr>
          <a:xfrm>
            <a:off x="1154097" y="761250"/>
            <a:ext cx="10147177" cy="5335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Ольга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принимала экзамены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музыкальной школе.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Через несколько дней он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пришел в сознание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и кости его стали понемногу срастаться.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Но к концу XIX века завод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пришёл в упадок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Možná tě </a:t>
            </a:r>
            <a:r>
              <a:rPr lang="cs-CZ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napadá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otázka proč? Co tě napadá, vždyť já tě miluji. Prokristapána, co tě </a:t>
            </a:r>
            <a:r>
              <a:rPr lang="cs-CZ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napadá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nakupovat v konfekci?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Это событие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причинило огорчение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многим людям.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Боевики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проводит террор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среди мирных жителей.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Она сегодня не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проводит тренировку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Jen málokdo však </a:t>
            </a:r>
            <a:r>
              <a:rPr lang="cs-CZ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pochybuje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o tom, že nechá-li se </a:t>
            </a:r>
            <a:r>
              <a:rPr lang="cs-CZ" sz="2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Sisi</a:t>
            </a: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egyptským lidem ke kandidatuře přemluvit, vítězství má zaručené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Кто </a:t>
            </a:r>
            <a:r>
              <a:rPr lang="ru-RU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поставил подпись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 письмом?</a:t>
            </a:r>
            <a:endParaRPr lang="cs-CZ" sz="20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52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76D63-25D6-4D10-B1D7-242D67EC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Деепричастие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3185762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5CC9F31-A859-414D-AC01-5081C2F00F8A}"/>
              </a:ext>
            </a:extLst>
          </p:cNvPr>
          <p:cNvSpPr txBox="1"/>
          <p:nvPr/>
        </p:nvSpPr>
        <p:spPr>
          <a:xfrm>
            <a:off x="363984" y="505122"/>
            <a:ext cx="11274641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Деепричастие - это неизменяемая форма глагола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(в отличие от ЧЯ, где оно может отражать принадлежность к определенному роду и числу). </a:t>
            </a:r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endParaRPr lang="cs-CZ" sz="2200" kern="50" dirty="0"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Синтаксически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оно служит для выражения второстепенного действия, а </a:t>
            </a: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семантически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для выражения отношения второстепенного действия к главному действию. </a:t>
            </a:r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Запомните: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субъект двух действий, названных сказуемым и деепричастием, должен совпадать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(поэтому невозможны конструкции типа: *</a:t>
            </a:r>
            <a:r>
              <a:rPr lang="ru-RU" sz="22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Выйдя из дома у меня заболела голова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.)</a:t>
            </a:r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Деепричастие имеет признаки глагола и наречия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глагольным категориям 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относятся: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вид, возвратность, переходность</a:t>
            </a:r>
            <a:r>
              <a:rPr lang="cs-CZ" sz="2200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200" u="sng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З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начение времени проявляется во временной соотнесенности второстепенного действия со сказуемым.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</a:p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 наречием деепричастие связывает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: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отсутствие форм словоизменения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общий тип подчинительной связи –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примыкание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и общая синтаксическая функция – </a:t>
            </a:r>
            <a:r>
              <a:rPr lang="ru-RU" sz="22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обстоятельство</a:t>
            </a: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</a:t>
            </a:r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901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043DB25B-FAA7-4D51-A6C9-E30484063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083060"/>
              </p:ext>
            </p:extLst>
          </p:nvPr>
        </p:nvGraphicFramePr>
        <p:xfrm>
          <a:off x="861134" y="1822138"/>
          <a:ext cx="10333609" cy="302433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21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1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1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5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38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2048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ЧЯ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РЯ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м.р.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ж.р. + ср.р.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мн.ч.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Настоящее время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jd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a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jd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ouc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jd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ouce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дела</a:t>
                      </a: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я/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держ</a:t>
                      </a: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běž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běž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íc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běž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íce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буд</a:t>
                      </a: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учи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48">
                <a:tc gridSpan="5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pověsi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pověsi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vši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pověsi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vše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Прошедшее время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сдела</a:t>
                      </a: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в(-ши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upek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upek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ši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200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upek</a:t>
                      </a:r>
                      <a:r>
                        <a:rPr lang="cs-CZ" sz="2200" b="1" noProof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še</a:t>
                      </a:r>
                      <a:endParaRPr lang="cs-CZ" sz="2200" noProof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принес</a:t>
                      </a: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ши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9331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05934270-89FC-4CFA-8ED1-AEE1F401BE01}"/>
              </a:ext>
            </a:extLst>
          </p:cNvPr>
          <p:cNvSpPr txBox="1"/>
          <p:nvPr/>
        </p:nvSpPr>
        <p:spPr>
          <a:xfrm>
            <a:off x="782715" y="870322"/>
            <a:ext cx="1087514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89865" algn="l"/>
              </a:tabLst>
            </a:pPr>
            <a:r>
              <a:rPr lang="ru-RU" sz="21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Важнейшим отличием между ЧЯ и РЯ является, тем не менее, не столько форма, сколько функционирование деепричастий в языке. </a:t>
            </a:r>
            <a:r>
              <a:rPr lang="ru-RU" sz="21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ЧЯ деепричастия прошедшего времени практически не употребляются, а употребление деепричастий настоящего времени ограничено и чаще всего стилистически маркировано как архаичное, в то время как в РЯ речь идет о живом и широко распространенном явлении. </a:t>
            </a:r>
            <a:endParaRPr lang="cs-CZ" sz="21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1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 </a:t>
            </a: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Формы деепричастий: </a:t>
            </a:r>
          </a:p>
          <a:p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Деепричастие несовершенного вида (настоящего времени) 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выражает одновременное действие (</a:t>
            </a:r>
            <a:r>
              <a:rPr lang="ru-RU" sz="2100" i="1" dirty="0">
                <a:latin typeface="Arial" panose="020B0604020202020204" pitchFamily="34" charset="0"/>
                <a:cs typeface="Arial" panose="020B0604020202020204" pitchFamily="34" charset="0"/>
              </a:rPr>
              <a:t>Студенты кивали, не слушая преподавателя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.). Это немаркированный член оппозиции;</a:t>
            </a:r>
          </a:p>
          <a:p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100" b="1" dirty="0">
                <a:latin typeface="Arial" panose="020B0604020202020204" pitchFamily="34" charset="0"/>
                <a:cs typeface="Arial" panose="020B0604020202020204" pitchFamily="34" charset="0"/>
              </a:rPr>
              <a:t>Деепричастие совершенного вида (прошедшего времени) выражает неодновременное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, чаще всего предшествующее действие (</a:t>
            </a:r>
            <a:r>
              <a:rPr lang="ru-RU" sz="2100" i="1" dirty="0">
                <a:latin typeface="Arial" panose="020B0604020202020204" pitchFamily="34" charset="0"/>
                <a:cs typeface="Arial" panose="020B0604020202020204" pitchFamily="34" charset="0"/>
              </a:rPr>
              <a:t>Сдав экзамены, они перевелись на третий курс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.). Однако оно может выражать и действие, следующее за главным (</a:t>
            </a:r>
            <a:r>
              <a:rPr lang="ru-RU" sz="2100" i="1" dirty="0">
                <a:latin typeface="Arial" panose="020B0604020202020204" pitchFamily="34" charset="0"/>
                <a:cs typeface="Arial" panose="020B0604020202020204" pitchFamily="34" charset="0"/>
              </a:rPr>
              <a:t>Выйдя, он не попрощался</a:t>
            </a:r>
            <a:r>
              <a:rPr lang="ru-RU" sz="2100" dirty="0">
                <a:latin typeface="Arial" panose="020B0604020202020204" pitchFamily="34" charset="0"/>
                <a:cs typeface="Arial" panose="020B0604020202020204" pitchFamily="34" charset="0"/>
              </a:rPr>
              <a:t>.). </a:t>
            </a:r>
          </a:p>
        </p:txBody>
      </p:sp>
    </p:spTree>
    <p:extLst>
      <p:ext uri="{BB962C8B-B14F-4D97-AF65-F5344CB8AC3E}">
        <p14:creationId xmlns:p14="http://schemas.microsoft.com/office/powerpoint/2010/main" val="1915635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8776183-13C6-402C-86BA-504A532DD1DE}"/>
              </a:ext>
            </a:extLst>
          </p:cNvPr>
          <p:cNvSpPr txBox="1"/>
          <p:nvPr/>
        </p:nvSpPr>
        <p:spPr>
          <a:xfrm>
            <a:off x="532660" y="428632"/>
            <a:ext cx="1074198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деепричастий: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Деепричастия НСВ образуются от основы настоящего времени глаголов НСВ путем добавления суффикса -а / -я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дыша, говоря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Деепричастия СВ образуются от основы прошедшего времени глаголов СВ: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с помощью суффикса –ши, если основа на согласный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несши, замерзши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 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с помощью суффикса –в, –вши , если основа на гласный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сделав, прочитав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с помощью суффикса -вши и постфикса -</a:t>
            </a:r>
            <a:r>
              <a:rPr lang="ru-RU" sz="2200" u="sng" dirty="0" err="1">
                <a:latin typeface="Arial" panose="020B0604020202020204" pitchFamily="34" charset="0"/>
                <a:cs typeface="Arial" panose="020B0604020202020204" pitchFamily="34" charset="0"/>
              </a:rPr>
              <a:t>сь</a:t>
            </a:r>
            <a:r>
              <a:rPr lang="ru-RU" sz="2200" u="sng" dirty="0">
                <a:latin typeface="Arial" panose="020B0604020202020204" pitchFamily="34" charset="0"/>
                <a:cs typeface="Arial" panose="020B0604020202020204" pitchFamily="34" charset="0"/>
              </a:rPr>
              <a:t> от возвратных глаголов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проснувшись, оглянувшись, записавшись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Деепричастия несовершенного вида от глаголов с –</a:t>
            </a:r>
            <a:r>
              <a:rPr lang="ru-RU" sz="2200" u="sng" dirty="0" err="1">
                <a:latin typeface="Arial" panose="020B0604020202020204" pitchFamily="34" charset="0"/>
                <a:cs typeface="Arial" panose="020B0604020202020204" pitchFamily="34" charset="0"/>
              </a:rPr>
              <a:t>ава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образуются, сохраняя этот формант (</a:t>
            </a:r>
            <a:r>
              <a:rPr lang="ru-RU" sz="2200" i="1" u="sng" dirty="0">
                <a:latin typeface="Arial" panose="020B0604020202020204" pitchFamily="34" charset="0"/>
                <a:cs typeface="Arial" panose="020B0604020202020204" pitchFamily="34" charset="0"/>
              </a:rPr>
              <a:t>передавая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, вставая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От глагола </a:t>
            </a:r>
            <a:r>
              <a:rPr lang="ru-RU" sz="2200" i="1" u="sng" dirty="0">
                <a:latin typeface="Arial" panose="020B0604020202020204" pitchFamily="34" charset="0"/>
                <a:cs typeface="Arial" panose="020B0604020202020204" pitchFamily="34" charset="0"/>
              </a:rPr>
              <a:t>быть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образуется деепричастие </a:t>
            </a:r>
            <a:r>
              <a:rPr lang="ru-RU" sz="2200" i="1" u="sng" dirty="0">
                <a:latin typeface="Arial" panose="020B0604020202020204" pitchFamily="34" charset="0"/>
                <a:cs typeface="Arial" panose="020B0604020202020204" pitchFamily="34" charset="0"/>
              </a:rPr>
              <a:t>будучи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 (от других глаголов форма на -учи всегда стилистически маркирована как просторечная или устаревшая (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жалеючи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думаючи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587029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D0844BD8-47A5-432E-A83C-CBA4945E1CC5}"/>
              </a:ext>
            </a:extLst>
          </p:cNvPr>
          <p:cNvSpPr txBox="1"/>
          <p:nvPr/>
        </p:nvSpPr>
        <p:spPr>
          <a:xfrm>
            <a:off x="263371" y="305068"/>
            <a:ext cx="11665257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Многие глаголы не образуют деепричастий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мазать, гаснуть, ждать, хотеть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...). Это касается: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1.	многих глаголов </a:t>
            </a: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первого непродуктивного класса с чередованием в исходе основы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пахать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бесприставочных глаголов четвертого непродуктивного класса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мерзнуть, вянуть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3.	</a:t>
            </a: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непродуктивных глаголов на -</a:t>
            </a:r>
            <a:r>
              <a:rPr lang="ru-RU" sz="1900" u="sng" dirty="0" err="1">
                <a:latin typeface="Arial" panose="020B0604020202020204" pitchFamily="34" charset="0"/>
                <a:cs typeface="Arial" panose="020B0604020202020204" pitchFamily="34" charset="0"/>
              </a:rPr>
              <a:t>чь</a:t>
            </a: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лечь, мочь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4.	глаголов разных классов, </a:t>
            </a: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основа настоящего времени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которых </a:t>
            </a: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не содержит гласного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лгать, тереть, шить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457200" indent="-457200" algn="just">
              <a:buAutoNum type="arabicPeriod" startAt="5"/>
            </a:pP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некоторых отдельных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глаголов 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бежать, лезть, стыть, хотеть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Запомните: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некоторые глаголы совершенного вида образуют деепричастия как глаголы несовершенного вида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, 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перевезши и перевезя, заметив и заметя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Это касается многих глаголов пятого продуктивного класса 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возвратившись и возвратясь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 и глаголов пятого непродуктивного класса на -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ти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отнесши и отнеся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Деепричастия на -а образуются и от глагола идти, а также его приставочных дериватов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придя, выйдя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). Деепричастия на </a:t>
            </a:r>
            <a:r>
              <a:rPr lang="ru-RU" sz="1900" b="1" dirty="0">
                <a:latin typeface="Arial" panose="020B0604020202020204" pitchFamily="34" charset="0"/>
                <a:cs typeface="Arial" panose="020B0604020202020204" pitchFamily="34" charset="0"/>
              </a:rPr>
              <a:t>-а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также часто встречаются во фразеологизмах (</a:t>
            </a:r>
            <a:r>
              <a:rPr lang="ru-RU" sz="1900" i="1" dirty="0">
                <a:latin typeface="Arial" panose="020B0604020202020204" pitchFamily="34" charset="0"/>
                <a:cs typeface="Arial" panose="020B0604020202020204" pitchFamily="34" charset="0"/>
              </a:rPr>
              <a:t>работать спустя рукава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Деепричастный оборот обычно выделяется запятыми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(Не стойте на месте, а, преодолевая одну трудность за другой, всегда стремитесь вперёд.). Однако, иногда он не выделяется, если деепричастие образует смысловой центр высказывания (Она сидела чуть откинув голову.). </a:t>
            </a:r>
          </a:p>
        </p:txBody>
      </p:sp>
    </p:spTree>
    <p:extLst>
      <p:ext uri="{BB962C8B-B14F-4D97-AF65-F5344CB8AC3E}">
        <p14:creationId xmlns:p14="http://schemas.microsoft.com/office/powerpoint/2010/main" val="336543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5AC3991-15BB-4A63-906B-5AC3E8F7D53B}"/>
              </a:ext>
            </a:extLst>
          </p:cNvPr>
          <p:cNvSpPr txBox="1"/>
          <p:nvPr/>
        </p:nvSpPr>
        <p:spPr>
          <a:xfrm>
            <a:off x="3048740" y="1584637"/>
            <a:ext cx="609452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Неличные формы глагола</a:t>
            </a:r>
          </a:p>
          <a:p>
            <a:pPr algn="just">
              <a:tabLst>
                <a:tab pos="189865" algn="l"/>
              </a:tabLst>
            </a:pPr>
            <a:endParaRPr lang="cs-CZ" sz="22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2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 неличным формам глагола относятся: 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инфинитив, 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деепричастие и </a:t>
            </a:r>
          </a:p>
          <a:p>
            <a:pPr marL="342900" indent="-342900" algn="just">
              <a:buFont typeface="Arial" panose="020B0604020202020204" pitchFamily="34" charset="0"/>
              <a:buChar char="•"/>
              <a:tabLst>
                <a:tab pos="189865" algn="l"/>
              </a:tabLst>
            </a:pPr>
            <a:r>
              <a:rPr lang="ru-RU" sz="22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причастие.</a:t>
            </a:r>
            <a:endParaRPr lang="cs-CZ" sz="2200" b="1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07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56EC27F-1321-4496-95CE-2DAB75B05551}"/>
              </a:ext>
            </a:extLst>
          </p:cNvPr>
          <p:cNvSpPr txBox="1"/>
          <p:nvPr/>
        </p:nvSpPr>
        <p:spPr>
          <a:xfrm>
            <a:off x="1026850" y="570286"/>
            <a:ext cx="10138299" cy="5591659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Hledě z okna pil čaj.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Obědvajíc četla jsem si noviny.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Poobědvavše jsme šli na procházku.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Píše domácí úkoly budu poslouchat hudbu.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Dokončiv přípravu oběda odpočívám.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Byv dotázán jal jsem se odpovídat.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Jsa ukryt ve stínu stromu slyšel jsem podivné zvuky.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 přečtení dopisu matka zbledla.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Smál se a přitom kašlal a utíral slzy.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Udělal jsem úkoly a šel jsem do kina.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Mluvili spolu dlouho a vzpomínali na ně.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 chvilce přemyšlení řekl, že s námi nesouhlasí.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Zmlkl, aniž by dokončil větu.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Poslouchal jsem a nerozuměl jsem ničemu.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Děti seděly a pozorně poslouchaly učitelku.</a:t>
            </a:r>
          </a:p>
        </p:txBody>
      </p:sp>
    </p:spTree>
    <p:extLst>
      <p:ext uri="{BB962C8B-B14F-4D97-AF65-F5344CB8AC3E}">
        <p14:creationId xmlns:p14="http://schemas.microsoft.com/office/powerpoint/2010/main" val="448009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7642FA8-7C2F-4E46-9DAD-80A62B6139DC}"/>
              </a:ext>
            </a:extLst>
          </p:cNvPr>
          <p:cNvSpPr txBox="1"/>
          <p:nvPr/>
        </p:nvSpPr>
        <p:spPr>
          <a:xfrm>
            <a:off x="1296140" y="621148"/>
            <a:ext cx="9141780" cy="5615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Mlčel jsem, protože jsem nevěděl, co mám odpovědět.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Šla, aniž by se někde zastavila. 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Odjel z Ruska, když byl ještě dítě.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Ačkoli text dvakrát zkontrolovala, stejně si nevšimla mnoha překlepů.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Když kontrolovala napsané, objevovala stále nové nedostatky.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Hodila na sebe župan a vyběhla z koupelny. 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Říkala to se sklopenýma očima.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odpovídal na moje otázky, byl stále nazlobenější.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 Ivanovna připravovala oběd a vůbec si nás nevšímala.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 pronásledování vraha policista zranil dva chodce.</a:t>
            </a:r>
          </a:p>
          <a:p>
            <a:pPr marL="285750" lvl="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Nasadil si brýle a začal čist noviny.</a:t>
            </a:r>
          </a:p>
        </p:txBody>
      </p:sp>
    </p:spTree>
    <p:extLst>
      <p:ext uri="{BB962C8B-B14F-4D97-AF65-F5344CB8AC3E}">
        <p14:creationId xmlns:p14="http://schemas.microsoft.com/office/powerpoint/2010/main" val="1258236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F90CAA6-C264-4663-83FB-4F452A251C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66" y="-71021"/>
            <a:ext cx="957886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23803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02C7C10-876C-4238-A76E-EF7BD571FF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40" y="0"/>
            <a:ext cx="8786119" cy="6587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648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C71E053-E710-4018-AB40-CBC10EB37C7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11" y="0"/>
            <a:ext cx="1001997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9429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068BD-F1A0-4CB3-AC92-FD0DB4893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Причастие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41931276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9E77DEE-5032-4D2C-BB6A-F770DAE7B31D}"/>
              </a:ext>
            </a:extLst>
          </p:cNvPr>
          <p:cNvSpPr txBox="1"/>
          <p:nvPr/>
        </p:nvSpPr>
        <p:spPr>
          <a:xfrm>
            <a:off x="227860" y="254583"/>
            <a:ext cx="11736280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Причастие – это неспрягаемая форма глагола, которая обозначает действие как признак предмета, т.е. процессуальный признак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Эта форма глагола играет важную роль в грамматической системе РЯ, т.к. РЯ часто отдает предпочтение неличным формам глагола в случаях, где в ЧЯ имеют место придаточные предложения.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Причастие совмещает значение действия и определительное значение, оно обладает морфологическими признаками как глагола, так и прилагательного: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глагольные категории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вид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(совершенный, несовершенный),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залог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(действительный страдательный),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время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(настоящее, прошедшее);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категории прилагательного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род, число, падеж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(у полных форм),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краткие формы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Склонение, соответственно, осуществляется по образцу прилагательных.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Причастие с зависимыми словами образует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причастный оборот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Если он стоит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перед определяемым словом, то не выделяется запятыми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Совершенные этим человеком преступления ужасны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.),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если после – выделяется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Преступления, совершенные этим человеком, ужасны.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35117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7503F63-4E1F-48FE-BF57-34E6BCF5809A}"/>
              </a:ext>
            </a:extLst>
          </p:cNvPr>
          <p:cNvSpPr txBox="1"/>
          <p:nvPr/>
        </p:nvSpPr>
        <p:spPr>
          <a:xfrm>
            <a:off x="1402672" y="1945040"/>
            <a:ext cx="91351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89865" algn="l"/>
              </a:tabLst>
            </a:pPr>
            <a:r>
              <a:rPr lang="ru-RU" sz="2000" b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Причастия делятся на действительные </a:t>
            </a:r>
            <a:r>
              <a:rPr lang="ru-RU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поющий арию</a:t>
            </a:r>
            <a:r>
              <a:rPr lang="ru-RU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 </a:t>
            </a:r>
            <a:r>
              <a:rPr lang="ru-RU" sz="2000" b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 страдательные </a:t>
            </a:r>
            <a:r>
              <a:rPr lang="ru-RU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оторванный лоскут, потерянный мяч</a:t>
            </a:r>
            <a:r>
              <a:rPr lang="ru-RU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</a:t>
            </a:r>
            <a:r>
              <a:rPr lang="cs-CZ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зависимости от того, представляет ли причастие признак как активный, т.е. характеризующий по производимому действию, или как пассивный, т.е. характеризующий по испытываемому действию. </a:t>
            </a:r>
          </a:p>
        </p:txBody>
      </p:sp>
    </p:spTree>
    <p:extLst>
      <p:ext uri="{BB962C8B-B14F-4D97-AF65-F5344CB8AC3E}">
        <p14:creationId xmlns:p14="http://schemas.microsoft.com/office/powerpoint/2010/main" val="1086904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D09FA18-A1BB-4273-928E-68494EAEA96B}"/>
              </a:ext>
            </a:extLst>
          </p:cNvPr>
          <p:cNvSpPr txBox="1"/>
          <p:nvPr/>
        </p:nvSpPr>
        <p:spPr>
          <a:xfrm>
            <a:off x="369903" y="364243"/>
            <a:ext cx="11452194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89865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Действительные причастия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могут быть образованы как от переходных, так и от непереходных глаголов, страдательные только от переходных глаголов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снятый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endParaRPr lang="ru-RU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Глаголы НСВ образуют формы причастий наст. и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прош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вр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смеяться – смеющийся, смеявшийся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а глаголы СВ образуют только причастия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прош.вр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рассмеяться – рассмеявшийся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</a:p>
          <a:p>
            <a:pPr algn="just">
              <a:tabLst>
                <a:tab pos="189865" algn="l"/>
              </a:tabLst>
            </a:pPr>
            <a:r>
              <a:rPr lang="ru-RU" sz="20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→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все четыре причастные формы образуются только от переходных глаголов НСВ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видеть - видящий – видимый – видевший - виденный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endParaRPr lang="ru-RU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Страдательные причастия наст. и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прош.вр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кроме полных форм имеют краткие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любимый – любим, нарисованный – нарисован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), хотя страдательное причастие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прош.вр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глаголов НСВ употребляется довольно редко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колотый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endParaRPr lang="ru-RU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Краткие формы страдательных причастий употребляются чаще всего в функции сказуемого или в составе обособленных оборотов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Он был убит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.).</a:t>
            </a: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endParaRPr lang="ru-RU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/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Некоторые действительные причастия </a:t>
            </a:r>
            <a:r>
              <a:rPr lang="ru-RU" sz="2000" b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наст.вр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в адъективных значениях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приобретают способность образовывать краткие формы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потрясающий – потрясающ, результаты потрясающи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767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961AE773-00C3-485B-829E-95E5489AC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55052"/>
              </p:ext>
            </p:extLst>
          </p:nvPr>
        </p:nvGraphicFramePr>
        <p:xfrm>
          <a:off x="1003177" y="994299"/>
          <a:ext cx="10200442" cy="4598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6595">
                  <a:extLst>
                    <a:ext uri="{9D8B030D-6E8A-4147-A177-3AD203B41FA5}">
                      <a16:colId xmlns:a16="http://schemas.microsoft.com/office/drawing/2014/main" val="4004922090"/>
                    </a:ext>
                  </a:extLst>
                </a:gridCol>
                <a:gridCol w="2594273">
                  <a:extLst>
                    <a:ext uri="{9D8B030D-6E8A-4147-A177-3AD203B41FA5}">
                      <a16:colId xmlns:a16="http://schemas.microsoft.com/office/drawing/2014/main" val="897233315"/>
                    </a:ext>
                  </a:extLst>
                </a:gridCol>
                <a:gridCol w="3088687">
                  <a:extLst>
                    <a:ext uri="{9D8B030D-6E8A-4147-A177-3AD203B41FA5}">
                      <a16:colId xmlns:a16="http://schemas.microsoft.com/office/drawing/2014/main" val="9785206"/>
                    </a:ext>
                  </a:extLst>
                </a:gridCol>
                <a:gridCol w="3420887">
                  <a:extLst>
                    <a:ext uri="{9D8B030D-6E8A-4147-A177-3AD203B41FA5}">
                      <a16:colId xmlns:a16="http://schemas.microsoft.com/office/drawing/2014/main" val="3475641121"/>
                    </a:ext>
                  </a:extLst>
                </a:gridCol>
              </a:tblGrid>
              <a:tr h="919726"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cs-CZ" sz="22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b="1" kern="5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Действительные</a:t>
                      </a:r>
                      <a:endParaRPr lang="ru-RU" sz="2200" b="1" kern="50" noProof="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Страдательные</a:t>
                      </a:r>
                      <a:endParaRPr lang="cs-CZ" sz="2200" b="1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Краткие страдательные</a:t>
                      </a:r>
                      <a:endParaRPr lang="cs-CZ" sz="2200" b="1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05077687"/>
                  </a:ext>
                </a:extLst>
              </a:tr>
              <a:tr h="1839453"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b="1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наст. вр.</a:t>
                      </a:r>
                      <a:endParaRPr lang="cs-CZ" sz="2200" b="1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говорящий, кричащий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пишущий, расцветающий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выбираемый, несомый любимый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выбираем, несом, любим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7546320"/>
                  </a:ext>
                </a:extLst>
              </a:tr>
              <a:tr h="1839453"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b="1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прош</a:t>
                      </a:r>
                      <a:r>
                        <a:rPr lang="ru-RU" sz="22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2200" b="1" kern="5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</a:t>
                      </a:r>
                      <a:r>
                        <a:rPr lang="ru-RU" sz="2200" b="1" kern="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cs-CZ" sz="2200" b="1" kern="5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сделавший, говоривший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принесший, испекший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сделанный, составленный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kern="5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привезённый, принятый</a:t>
                      </a:r>
                      <a:endParaRPr lang="cs-CZ" sz="2200" kern="5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189865" algn="l"/>
                        </a:tabLst>
                      </a:pPr>
                      <a:r>
                        <a:rPr lang="ru-RU" sz="2200" kern="5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сделан, составлен, заключён, принят</a:t>
                      </a:r>
                      <a:endParaRPr lang="ru-RU" sz="2200" kern="50" noProof="0" dirty="0">
                        <a:effectLst/>
                        <a:latin typeface="Arial" panose="020B0604020202020204" pitchFamily="34" charset="0"/>
                        <a:ea typeface="Arial Unicode MS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16026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5392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FB7DB-45B5-48D6-89D0-DF5A903A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/>
              <a:t>Инфинитив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1553840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B042884-903B-4677-BBB6-22F272F58AD2}"/>
              </a:ext>
            </a:extLst>
          </p:cNvPr>
          <p:cNvSpPr txBox="1"/>
          <p:nvPr/>
        </p:nvSpPr>
        <p:spPr>
          <a:xfrm>
            <a:off x="852996" y="1228397"/>
            <a:ext cx="1048600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Причастия наст.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образуются от основы настоящего времени посредством суффикса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(краткие страдательные причастия);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и посредством суффикса и окончания прилагательного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ый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/ 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Действительные прич. наст.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образуются от глаголов: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1-го спряжения путем добавления суффикса 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ущ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ющ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пишущий книгу автор; расцветающий весной сад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2-го спряжения путем добавления суффикса 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ащ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ящ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громко кричащий ребенок; полиглот, говорящий на разных языках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Страдательные прич. наст.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образуются от глаголов: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1-го спряжения путем добавления суффикса -ом, -ем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несомый нами груз; выбираемый покупателем товар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2-го спряжения путем добавления суффикса -им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любимая всеми песня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277211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1586ADF-D034-4F1B-9E04-1D09BD68900F}"/>
              </a:ext>
            </a:extLst>
          </p:cNvPr>
          <p:cNvSpPr txBox="1"/>
          <p:nvPr/>
        </p:nvSpPr>
        <p:spPr>
          <a:xfrm>
            <a:off x="381740" y="310718"/>
            <a:ext cx="1144331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Причастия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прош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вр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 образуются от основы инфинитива посредством суффикса (краткие страдательные причастия) / суффикса и окончания прилагательного 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ый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ий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Действительные прич. 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прош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вр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. образуются при исходе основы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гласный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путем добавления суффикса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вш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водитель, сделавший остановку; лектор, говоривший очень тихо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согласный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путем добавления суффикса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-ш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официант, принесший заказ; кондитер, испекший торт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Страдательные прич. 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прош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вр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. образуются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 глаголов 4-го продуктивного класса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обернуть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и некоторых других 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наколотый, распоротый, надетый, прожитый, снятый, обутый, избитый, умытый, побритый, спетый, забытый, распятый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 путем добавления суффикса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-т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 основ на -а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путем добавления суффикса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нн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правильно сделанное задание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от основ на согласный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путем добавления суффикса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енн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, 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ённ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тщательно составленный список; привезенный гостем подарок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141642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7B3D04B-6D57-483A-9778-ABE699E239C9}"/>
              </a:ext>
            </a:extLst>
          </p:cNvPr>
          <p:cNvSpPr txBox="1"/>
          <p:nvPr/>
        </p:nvSpPr>
        <p:spPr>
          <a:xfrm>
            <a:off x="159799" y="213738"/>
            <a:ext cx="1169189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Некоторые особенности образования причастий: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Страдательные причастия настоящего времени образуются не от всех переходных глаголов НСВ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Глаголы с суффиксом -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ава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 сохраняют его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страдательном причастии НСВ (узнаваемый);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Глаголы типа привыкнуть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(4-й непродуктивный класс)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образуют дублетные формы действительного причастия 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прош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вр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привыкший, 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привыкнувший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), однако только исчезнувший. Варианты без -ну более нормативны;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Запомните образование некоторых действительных причастий прошедшего времени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сесть – севший, идти – шедший, увянуть – увядший, класть - клавший, упасть — упавший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У некоторых глаголов происходит чередование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в исходе основы прошедшего времени при образовании 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страдательных причастий 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прош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u="sng" dirty="0" err="1">
                <a:latin typeface="Arial" panose="020B0604020202020204" pitchFamily="34" charset="0"/>
                <a:cs typeface="Arial" panose="020B0604020202020204" pitchFamily="34" charset="0"/>
              </a:rPr>
              <a:t>вр</a:t>
            </a:r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обидеть - обиженный, повесить - повешенный, нагрузить - нагруженный, оскорбить - оскорбленный, ушибить - ушибленный, вырастить - выращенный, победить — побежденный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В отличие от ЧЯ возвратные действительные причастия с формантом -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ся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строящийся / строившийся х </a:t>
            </a:r>
            <a:r>
              <a:rPr lang="ru-RU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stavěný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) употребляются в РЯ в функции страдательных.</a:t>
            </a:r>
          </a:p>
        </p:txBody>
      </p:sp>
    </p:spTree>
    <p:extLst>
      <p:ext uri="{BB962C8B-B14F-4D97-AF65-F5344CB8AC3E}">
        <p14:creationId xmlns:p14="http://schemas.microsoft.com/office/powerpoint/2010/main" val="421663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5337B306-4545-48FF-85FF-667F9CDD6076}"/>
              </a:ext>
            </a:extLst>
          </p:cNvPr>
          <p:cNvSpPr txBox="1"/>
          <p:nvPr/>
        </p:nvSpPr>
        <p:spPr>
          <a:xfrm>
            <a:off x="648069" y="415643"/>
            <a:ext cx="10351364" cy="602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Lidé vřele vítali hokejisty, kteří se vrátili ze zahraničí.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Dlouho jsem přemýšlel o tom, co jsem si přečetl.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Výrazy označené hvězdičkou se naučte zpaměti.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Klonovaná zvířata mají sníženou imunitu.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Profesor podtrhl vlnovkou nedostatečně zformulovanou definici.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Nemohli jsme najit dárky, které jsme schovali ještě v létě.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Domy postavené v padesátých letech se budou brzy bourat.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Peníze určené na nákup hraček jsme poslali do Čečenska.</a:t>
            </a:r>
            <a:endParaRPr lang="ru-RU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Skupina vědců zkoumajících tento problém dosáhla vynikajících úspěchů.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Mezi lidmi, vycházejícími z kina jsem uviděl známého.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Studenti, kteří pracují pravidelně, dosahují lepších výsledků.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Musíme překonat všechny potíže, které se vyskytují na naší cestě.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Potřebujeme specialisty, kteří rozumějí své práci.</a:t>
            </a:r>
          </a:p>
        </p:txBody>
      </p:sp>
    </p:spTree>
    <p:extLst>
      <p:ext uri="{BB962C8B-B14F-4D97-AF65-F5344CB8AC3E}">
        <p14:creationId xmlns:p14="http://schemas.microsoft.com/office/powerpoint/2010/main" val="2434464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21AFE18-7D41-40D5-BD7E-9A5CAFEB4906}"/>
              </a:ext>
            </a:extLst>
          </p:cNvPr>
          <p:cNvSpPr txBox="1"/>
          <p:nvPr/>
        </p:nvSpPr>
        <p:spPr>
          <a:xfrm>
            <a:off x="248575" y="393969"/>
            <a:ext cx="11718524" cy="6081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Calibri"/>
                <a:ea typeface="Calibri"/>
                <a:cs typeface="Times New Roman"/>
              </a:rPr>
              <a:t>Переформулируйте, используя причастие, и переведите на чешский язык</a:t>
            </a:r>
            <a:endParaRPr lang="cs-CZ" sz="2000" b="1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Студенты, которые опоздали на лекцию, не поняли вопроса.</a:t>
            </a:r>
            <a:endParaRPr lang="cs-CZ" sz="2000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Сегодня мы с вами посмотрим новые районы, которые были построены в девяностые годы.</a:t>
            </a:r>
            <a:endParaRPr lang="cs-CZ" sz="2000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Толпы людей движутся к храму, который расположен на высоком холме.</a:t>
            </a:r>
            <a:endParaRPr lang="cs-CZ" sz="2000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Лаборантка, которая работает здесь, живет у Степановых.</a:t>
            </a:r>
            <a:endParaRPr lang="cs-CZ" sz="2000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Рентген был одним из первых ученых, которые получили Нобелевскую премию.</a:t>
            </a:r>
            <a:endParaRPr lang="cs-CZ" sz="2000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Для того, чтобы начать реконструкцию театра, нам необходимо получить документ, который будет подписан министром культуры.</a:t>
            </a:r>
            <a:endParaRPr lang="cs-CZ" sz="2000" dirty="0"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Танец, который исполняет балерина, всем нравится.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>Наши статьи были помещены в журнале, который издается в Брно.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В комнате, которая была освещена свечами было очень уютно.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effectLst/>
                <a:latin typeface="Calibri"/>
                <a:ea typeface="Calibri"/>
                <a:cs typeface="Times New Roman"/>
              </a:rPr>
              <a:t>Кандидат, которого выдвигает наша партия, должен быть избран!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Calibri"/>
                <a:ea typeface="Calibri"/>
                <a:cs typeface="Times New Roman"/>
              </a:rPr>
              <a:t>В тумане чернел предмет, который мы плохо видели 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издалека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>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936933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FC07F52-141F-4D38-AD90-D5FA2D42E0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5490">
            <a:off x="940483" y="260027"/>
            <a:ext cx="9375646" cy="63379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723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1FEAB55-293C-42C4-B281-184F9E8EB15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97" y="0"/>
            <a:ext cx="738820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878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31774DA-11D5-4EDB-B029-1A06122F7F03}"/>
              </a:ext>
            </a:extLst>
          </p:cNvPr>
          <p:cNvSpPr txBox="1"/>
          <p:nvPr/>
        </p:nvSpPr>
        <p:spPr>
          <a:xfrm>
            <a:off x="541538" y="766732"/>
            <a:ext cx="1133678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189865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Инфинитив – исходная форма глагольной парадигмы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отвечающая на вопросы «что делать?», «что сделать?». </a:t>
            </a:r>
          </a:p>
          <a:p>
            <a:pPr algn="just">
              <a:tabLst>
                <a:tab pos="189865" algn="l"/>
              </a:tabLst>
            </a:pPr>
            <a:endParaRPr lang="ru-RU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Он отличается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минимальной грамматической нагрузкой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 обозначает </a:t>
            </a:r>
            <a:r>
              <a:rPr lang="ru-RU" sz="2000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действие вне времени, лица, наклонения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pPr algn="just">
              <a:tabLst>
                <a:tab pos="189865" algn="l"/>
              </a:tabLst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Одновременно он </a:t>
            </a: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является наиболее обобщенной, наиболее отвлеченной глагольной формой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pPr algn="just">
              <a:tabLst>
                <a:tab pos="189865" algn="l"/>
              </a:tabLst>
            </a:pPr>
            <a:endParaRPr lang="ru-RU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Грамматически он может быть оформлен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следующим образом: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делать, нести, мочь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 </a:t>
            </a:r>
          </a:p>
          <a:p>
            <a:pPr algn="just">
              <a:tabLst>
                <a:tab pos="189865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algn="just">
              <a:tabLst>
                <a:tab pos="189865" algn="l"/>
              </a:tabLst>
            </a:pPr>
            <a:r>
              <a:rPr lang="ru-RU" sz="2000" b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Из грамматических глагольных категорий у инфинитива выражен лишь </a:t>
            </a:r>
            <a:r>
              <a:rPr lang="ru-RU" sz="2000" b="1" u="sng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вид и залог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, который грамматически оформляется с помощью агглютинативной частицы 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–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ся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и </a:t>
            </a:r>
            <a:r>
              <a:rPr lang="ru-RU" sz="2000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энклитиков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se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и </a:t>
            </a:r>
            <a:r>
              <a:rPr lang="ru-RU" sz="2000" i="1" kern="50" dirty="0" err="1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si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ЧЯ.</a:t>
            </a:r>
          </a:p>
          <a:p>
            <a:pPr algn="just">
              <a:tabLst>
                <a:tab pos="189865" algn="l"/>
              </a:tabLst>
            </a:pP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 РЯ существует так называемый описательный пассивный инфинитив у глаголов СВ (</a:t>
            </a:r>
            <a:r>
              <a:rPr lang="ru-RU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быть исключенным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). </a:t>
            </a:r>
            <a:r>
              <a:rPr lang="ru-RU" sz="2000" kern="50" dirty="0"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В</a:t>
            </a:r>
            <a:r>
              <a:rPr lang="ru-RU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ЧЯ существует специфическая форма аналитического страдательного инфинитива, неизвестная РЯ (</a:t>
            </a:r>
            <a:r>
              <a:rPr lang="cs-CZ" sz="2000" i="1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chválit x být chválen, Chlapci potřebují být chváleni</a:t>
            </a:r>
            <a:r>
              <a:rPr lang="cs-CZ" sz="2000" kern="50" dirty="0">
                <a:effectLst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.)</a:t>
            </a:r>
          </a:p>
          <a:p>
            <a:pPr algn="just">
              <a:tabLst>
                <a:tab pos="189865" algn="l"/>
              </a:tabLst>
            </a:pPr>
            <a:endParaRPr lang="cs-CZ" sz="2000" kern="50" dirty="0">
              <a:effectLst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7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Zástupný symbol pro obsah 3">
            <a:extLst>
              <a:ext uri="{FF2B5EF4-FFF2-40B4-BE49-F238E27FC236}">
                <a16:creationId xmlns:a16="http://schemas.microsoft.com/office/drawing/2014/main" id="{B6F388A0-F643-465F-9172-C15B6463A0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6828214"/>
              </p:ext>
            </p:extLst>
          </p:nvPr>
        </p:nvGraphicFramePr>
        <p:xfrm>
          <a:off x="3116064" y="2010295"/>
          <a:ext cx="5728285" cy="28374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373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9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18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ЧЯ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děla</a:t>
                      </a:r>
                      <a:r>
                        <a:rPr lang="ru-RU" sz="2200" b="1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/</a:t>
                      </a:r>
                      <a:r>
                        <a:rPr lang="cs-CZ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děla</a:t>
                      </a:r>
                      <a:r>
                        <a:rPr lang="ru-RU" sz="2200" b="1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ti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</a:t>
                      </a: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ct</a:t>
                      </a: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/</a:t>
                      </a:r>
                      <a:r>
                        <a:rPr lang="ru-RU" sz="22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mo</a:t>
                      </a:r>
                      <a:r>
                        <a:rPr lang="ru-RU" sz="2200" b="1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ci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8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РЯ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дела</a:t>
                      </a:r>
                      <a:r>
                        <a:rPr lang="ru-RU" sz="22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ть</a:t>
                      </a:r>
                      <a:endParaRPr lang="cs-CZ" sz="2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нес</a:t>
                      </a: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ти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мо</a:t>
                      </a:r>
                      <a:r>
                        <a:rPr lang="ru-RU" sz="22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чь</a:t>
                      </a:r>
                      <a:endParaRPr lang="cs-CZ" sz="2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500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F7F1621-8947-41B8-878D-F41067B70B04}"/>
              </a:ext>
            </a:extLst>
          </p:cNvPr>
          <p:cNvSpPr txBox="1"/>
          <p:nvPr/>
        </p:nvSpPr>
        <p:spPr>
          <a:xfrm>
            <a:off x="1651245" y="1518082"/>
            <a:ext cx="854031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Благодаря своей грамматической сущности инфинитив может выступать в разнообразных функциях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субстантивно-предметной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Учиться – наша задача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как компонент аналитических форм (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я буду писать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 частности как компонент коллокаций (касается не только инфинитива).</a:t>
            </a:r>
          </a:p>
          <a:p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подвергать критике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r>
              <a:rPr lang="ru-RU" sz="22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kritizovat</a:t>
            </a:r>
            <a:endParaRPr lang="ru-RU" sz="22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В подавляющем числе случаев русским глагольным коллокациям соответствуют чешские несоставные выражения .</a:t>
            </a:r>
          </a:p>
        </p:txBody>
      </p:sp>
    </p:spTree>
    <p:extLst>
      <p:ext uri="{BB962C8B-B14F-4D97-AF65-F5344CB8AC3E}">
        <p14:creationId xmlns:p14="http://schemas.microsoft.com/office/powerpoint/2010/main" val="1869962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AF41F9C4-BD3F-4D76-9A31-F87F237655B1}"/>
              </a:ext>
            </a:extLst>
          </p:cNvPr>
          <p:cNvSpPr txBox="1"/>
          <p:nvPr/>
        </p:nvSpPr>
        <p:spPr>
          <a:xfrm>
            <a:off x="1189607" y="815746"/>
            <a:ext cx="9605640" cy="4706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 сравнению с ЧЯ, инфинитив в РЯ отличает широта употребления и многообразие функций, основанные в первую очередь на его способности выражать многочисленные оттенки модальности и служить для образования многих типов инфинитивных предложений. 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Что мне делать!; Быть буре!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u="sng" dirty="0">
                <a:latin typeface="Arial" panose="020B0604020202020204" pitchFamily="34" charset="0"/>
                <a:cs typeface="Arial" panose="020B0604020202020204" pitchFamily="34" charset="0"/>
              </a:rPr>
              <a:t>Благодаря транспозиции инфинитив также может выражать в РЯ значение различных наклонений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Я подошел, а он бежать!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(изъявительное наклонение);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Молчать!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(повелительное наклонение);</a:t>
            </a: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Покурить бы теперь…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(сослагательное наклонение).</a:t>
            </a:r>
          </a:p>
          <a:p>
            <a:pPr algn="just"/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Однако, и </a:t>
            </a:r>
            <a:r>
              <a:rPr lang="ru-RU" sz="2000" b="1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ЧЯ располагает специфическими, хоть и не настолько распространенными как в РЯ, возможностями употребления </a:t>
            </a:r>
            <a:r>
              <a:rPr lang="ru-RU" sz="20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инфинитива.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cs-CZ" sz="2000" i="1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Zůstal stát. Já, mít peníze… Je vidět Sněžku/</a:t>
            </a:r>
            <a:r>
              <a:rPr lang="cs-CZ" sz="20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cs-CZ" sz="2000" i="1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Sněžka.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047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154C87DC-D7A4-4BEA-8A22-7E27322EFCB5}"/>
              </a:ext>
            </a:extLst>
          </p:cNvPr>
          <p:cNvSpPr txBox="1"/>
          <p:nvPr/>
        </p:nvSpPr>
        <p:spPr>
          <a:xfrm>
            <a:off x="1239914" y="1351508"/>
            <a:ext cx="996074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 neschopností přijímat kritiku úzce souvisí i vysoká potřeba být obdivován.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Povinností každého hráče je uvést své telefonní číslo a e-mailovou adresu, aby mohl být vyzýván k zápasům.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Není pro ně lepší vzor pro život než Mohamed, nejlepší z lidí, který by měl být napodobován všemi muslimy.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Может быть, именно это и нужно такому ребенку ― быть замеченным!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Не стоит обольщаться: через какое-то время вы можете быть выкинутым оттуда.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Боязнь быть отвергнутым группой и одновременное желание оставаться ее лидером приводят к неадекватной оценке своего поведения.</a:t>
            </a:r>
          </a:p>
        </p:txBody>
      </p:sp>
    </p:spTree>
    <p:extLst>
      <p:ext uri="{BB962C8B-B14F-4D97-AF65-F5344CB8AC3E}">
        <p14:creationId xmlns:p14="http://schemas.microsoft.com/office/powerpoint/2010/main" val="339524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727E890-2C2A-43A3-A663-63CE2BFC9EBC}"/>
              </a:ext>
            </a:extLst>
          </p:cNvPr>
          <p:cNvSpPr txBox="1"/>
          <p:nvPr/>
        </p:nvSpPr>
        <p:spPr>
          <a:xfrm>
            <a:off x="2372927" y="743742"/>
            <a:ext cx="7446145" cy="5238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тут он из-за забора кричать: «Караул!».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дети тут бежать со всех ног!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Он только на порог, а жена ну его ругать, ну кричать.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Стоять, не двигаться!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 учитель с розгой как крикнет: «Молчать!»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Сейчас же прекратить!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 err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Бубалькину</a:t>
            </a: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не быть великим писателем.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ru-RU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 меня предчувствие, быть беде.</a:t>
            </a:r>
            <a:endParaRPr lang="cs-CZ" sz="20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Mít čas, naučím se břišní tanec.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Velká čínská zeď je vidět až z Měsíce.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Krákání je slyšet už zdálky.</a:t>
            </a:r>
            <a:endParaRPr lang="cs-CZ" sz="20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2692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828</TotalTime>
  <Words>3010</Words>
  <Application>Microsoft Office PowerPoint</Application>
  <PresentationFormat>Širokoúhlá obrazovka</PresentationFormat>
  <Paragraphs>286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Gothic</vt:lpstr>
      <vt:lpstr>Courier New</vt:lpstr>
      <vt:lpstr>Garamond</vt:lpstr>
      <vt:lpstr>Savon</vt:lpstr>
      <vt:lpstr>Неличные формы глагола</vt:lpstr>
      <vt:lpstr>Prezentace aplikace PowerPoint</vt:lpstr>
      <vt:lpstr>Инфинитив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Деепричастие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Причастие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Неличные формы глагола</dc:title>
  <dc:creator>Veronika Stranz-Nikitina</dc:creator>
  <cp:lastModifiedBy>Veronika Stranz-Nikitina</cp:lastModifiedBy>
  <cp:revision>13</cp:revision>
  <dcterms:created xsi:type="dcterms:W3CDTF">2021-01-21T10:19:22Z</dcterms:created>
  <dcterms:modified xsi:type="dcterms:W3CDTF">2021-11-08T15:34:34Z</dcterms:modified>
</cp:coreProperties>
</file>