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3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Výstupy po laně </a:t>
            </a:r>
            <a:r>
              <a:rPr lang="cs-CZ" dirty="0" smtClean="0"/>
              <a:t>- </a:t>
            </a:r>
            <a:r>
              <a:rPr lang="cs-CZ" dirty="0" err="1" smtClean="0"/>
              <a:t>jumarování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09392" y="1988840"/>
            <a:ext cx="8458200" cy="1222375"/>
          </a:xfrm>
        </p:spPr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052736"/>
            <a:ext cx="8928992" cy="5668104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sz="2800" dirty="0"/>
              <a:t>Didakticky a metodicky vést výukovou hodinu </a:t>
            </a:r>
            <a:r>
              <a:rPr lang="cs-CZ" sz="2800" dirty="0" smtClean="0"/>
              <a:t>výstupy </a:t>
            </a:r>
            <a:r>
              <a:rPr lang="cs-CZ" sz="2800" dirty="0"/>
              <a:t>po laně pomocí </a:t>
            </a:r>
            <a:r>
              <a:rPr lang="cs-CZ" sz="2800" dirty="0" smtClean="0"/>
              <a:t>lanových </a:t>
            </a:r>
            <a:r>
              <a:rPr lang="cs-CZ" sz="2800" dirty="0" err="1" smtClean="0"/>
              <a:t>svěr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dirty="0" err="1" smtClean="0"/>
              <a:t>blokantů</a:t>
            </a:r>
            <a:r>
              <a:rPr lang="cs-CZ" sz="2800" dirty="0" smtClean="0"/>
              <a:t> (</a:t>
            </a:r>
            <a:r>
              <a:rPr lang="cs-CZ" sz="2800" dirty="0" err="1" smtClean="0"/>
              <a:t>jumary</a:t>
            </a:r>
            <a:r>
              <a:rPr lang="cs-CZ" sz="2800" dirty="0" smtClean="0"/>
              <a:t>, </a:t>
            </a:r>
            <a:r>
              <a:rPr lang="cs-CZ" sz="2800" dirty="0" err="1" smtClean="0"/>
              <a:t>gibbs</a:t>
            </a:r>
            <a:r>
              <a:rPr lang="cs-CZ" sz="2800" dirty="0" smtClean="0"/>
              <a:t>) </a:t>
            </a:r>
            <a:endParaRPr lang="cs-CZ" sz="2800" dirty="0" smtClean="0"/>
          </a:p>
          <a:p>
            <a:pPr marL="0" indent="0"/>
            <a:endParaRPr lang="cs-CZ" sz="2800" dirty="0"/>
          </a:p>
          <a:p>
            <a:pPr marL="0" indent="0"/>
            <a:r>
              <a:rPr lang="cs-CZ" b="1" dirty="0" smtClean="0"/>
              <a:t>Průběh</a:t>
            </a:r>
            <a:r>
              <a:rPr lang="cs-CZ" b="1" dirty="0" smtClean="0"/>
              <a:t>:	</a:t>
            </a:r>
          </a:p>
          <a:p>
            <a:pPr>
              <a:buFontTx/>
              <a:buChar char="-"/>
            </a:pPr>
            <a:r>
              <a:rPr lang="cs-CZ" sz="2800" dirty="0"/>
              <a:t>příprava písemné přípravy a metodického listu</a:t>
            </a:r>
          </a:p>
          <a:p>
            <a:pPr lvl="0">
              <a:buFontTx/>
              <a:buChar char="-"/>
            </a:pPr>
            <a:r>
              <a:rPr lang="cs-CZ" sz="2800" dirty="0" smtClean="0"/>
              <a:t>seznámení </a:t>
            </a:r>
            <a:r>
              <a:rPr lang="cs-CZ" sz="2800" dirty="0" smtClean="0"/>
              <a:t>s druhy lanových </a:t>
            </a:r>
            <a:r>
              <a:rPr lang="cs-CZ" sz="2800" dirty="0" err="1" smtClean="0"/>
              <a:t>svěr</a:t>
            </a:r>
            <a:endParaRPr lang="cs-CZ" sz="2800" dirty="0" smtClean="0"/>
          </a:p>
          <a:p>
            <a:pPr lvl="0">
              <a:buFontTx/>
              <a:buChar char="-"/>
            </a:pPr>
            <a:r>
              <a:rPr lang="cs-CZ" sz="2800" dirty="0" smtClean="0"/>
              <a:t>nácvik používání lanových </a:t>
            </a:r>
            <a:r>
              <a:rPr lang="cs-CZ" sz="2800" dirty="0" err="1" smtClean="0"/>
              <a:t>svěr</a:t>
            </a:r>
            <a:endParaRPr lang="cs-CZ" sz="2800" dirty="0" smtClean="0"/>
          </a:p>
          <a:p>
            <a:pPr lvl="0">
              <a:buFontTx/>
              <a:buChar char="-"/>
            </a:pPr>
            <a:r>
              <a:rPr lang="cs-CZ" sz="2800" dirty="0" smtClean="0"/>
              <a:t>výstupy </a:t>
            </a:r>
            <a:r>
              <a:rPr lang="cs-CZ" sz="2800" dirty="0"/>
              <a:t>po laně pomocí </a:t>
            </a:r>
            <a:r>
              <a:rPr lang="cs-CZ" sz="2800" dirty="0" smtClean="0"/>
              <a:t>lanových </a:t>
            </a:r>
            <a:r>
              <a:rPr lang="cs-CZ" sz="2800" dirty="0" err="1" smtClean="0"/>
              <a:t>svěr</a:t>
            </a:r>
            <a:r>
              <a:rPr lang="cs-CZ" sz="2800" dirty="0" smtClean="0"/>
              <a:t> </a:t>
            </a:r>
          </a:p>
          <a:p>
            <a:pPr lvl="0">
              <a:buFontTx/>
              <a:buChar char="-"/>
            </a:pPr>
            <a:r>
              <a:rPr lang="cs-CZ" sz="2800" dirty="0" smtClean="0"/>
              <a:t>překonávání </a:t>
            </a:r>
            <a:r>
              <a:rPr lang="cs-CZ" sz="2800" dirty="0"/>
              <a:t>překážky (uzlu) </a:t>
            </a:r>
            <a:r>
              <a:rPr lang="cs-CZ" sz="2800" dirty="0" smtClean="0"/>
              <a:t>při výstupu </a:t>
            </a:r>
            <a:r>
              <a:rPr lang="cs-CZ" sz="2800" dirty="0"/>
              <a:t>po laně pomocí </a:t>
            </a:r>
            <a:r>
              <a:rPr lang="cs-CZ" sz="2800" dirty="0" smtClean="0"/>
              <a:t>lanových </a:t>
            </a:r>
            <a:r>
              <a:rPr lang="cs-CZ" sz="2800" dirty="0" err="1" smtClean="0"/>
              <a:t>svěr</a:t>
            </a: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20688"/>
          </a:xfrm>
        </p:spPr>
        <p:txBody>
          <a:bodyPr/>
          <a:lstStyle/>
          <a:p>
            <a:r>
              <a:rPr lang="cs-CZ" dirty="0" smtClean="0"/>
              <a:t>Odborná praxe - Vojenské </a:t>
            </a:r>
            <a:r>
              <a:rPr lang="cs-CZ" dirty="0"/>
              <a:t>lezení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0715" t="16423" r="58570" b="6938"/>
          <a:stretch/>
        </p:blipFill>
        <p:spPr>
          <a:xfrm>
            <a:off x="1868392" y="764704"/>
            <a:ext cx="5367904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3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praxe - Vojenské </a:t>
            </a:r>
            <a:r>
              <a:rPr lang="cs-CZ" dirty="0" smtClean="0"/>
              <a:t>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177" y="1167765"/>
            <a:ext cx="8686800" cy="5517232"/>
          </a:xfrm>
        </p:spPr>
        <p:txBody>
          <a:bodyPr/>
          <a:lstStyle/>
          <a:p>
            <a:endParaRPr lang="cs-CZ" sz="4000" b="1" dirty="0" smtClean="0">
              <a:solidFill>
                <a:srgbClr val="7030A0"/>
              </a:solidFill>
            </a:endParaRPr>
          </a:p>
          <a:p>
            <a:r>
              <a:rPr lang="cs-CZ" sz="4000" b="1" dirty="0" smtClean="0">
                <a:solidFill>
                  <a:srgbClr val="7030A0"/>
                </a:solidFill>
              </a:rPr>
              <a:t>Lanové </a:t>
            </a:r>
            <a:r>
              <a:rPr lang="cs-CZ" sz="4000" b="1" dirty="0" err="1" smtClean="0">
                <a:solidFill>
                  <a:srgbClr val="7030A0"/>
                </a:solidFill>
              </a:rPr>
              <a:t>svěry</a:t>
            </a:r>
            <a:r>
              <a:rPr lang="cs-CZ" sz="4000" b="1" dirty="0" smtClean="0">
                <a:solidFill>
                  <a:srgbClr val="7030A0"/>
                </a:solidFill>
              </a:rPr>
              <a:t>: </a:t>
            </a:r>
            <a:r>
              <a:rPr lang="cs-CZ" dirty="0"/>
              <a:t>rozdělení </a:t>
            </a:r>
            <a:r>
              <a:rPr lang="cs-CZ" dirty="0" err="1"/>
              <a:t>blokantů</a:t>
            </a:r>
            <a:r>
              <a:rPr lang="cs-CZ" dirty="0"/>
              <a:t> na </a:t>
            </a:r>
            <a:r>
              <a:rPr lang="cs-CZ" dirty="0" err="1"/>
              <a:t>jumary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jumar</a:t>
            </a:r>
            <a:r>
              <a:rPr lang="cs-CZ" dirty="0" smtClean="0"/>
              <a:t>, </a:t>
            </a:r>
            <a:r>
              <a:rPr lang="cs-CZ" dirty="0" err="1" smtClean="0"/>
              <a:t>Tibloc</a:t>
            </a:r>
            <a:r>
              <a:rPr lang="cs-CZ" dirty="0" smtClean="0"/>
              <a:t>) a </a:t>
            </a:r>
            <a:r>
              <a:rPr lang="cs-CZ" dirty="0" err="1"/>
              <a:t>blokanty</a:t>
            </a:r>
            <a:r>
              <a:rPr lang="cs-CZ" dirty="0"/>
              <a:t> typu </a:t>
            </a:r>
            <a:r>
              <a:rPr lang="cs-CZ" dirty="0" err="1" smtClean="0"/>
              <a:t>gibbs</a:t>
            </a:r>
            <a:r>
              <a:rPr lang="cs-CZ" dirty="0" smtClean="0"/>
              <a:t> (</a:t>
            </a:r>
            <a:r>
              <a:rPr lang="cs-CZ" dirty="0" err="1" smtClean="0"/>
              <a:t>duck</a:t>
            </a:r>
            <a:r>
              <a:rPr lang="cs-CZ" dirty="0" smtClean="0"/>
              <a:t>, </a:t>
            </a:r>
            <a:r>
              <a:rPr lang="cs-CZ" dirty="0" err="1" smtClean="0"/>
              <a:t>shunt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sz="4000" b="1" dirty="0" smtClean="0">
                <a:solidFill>
                  <a:srgbClr val="7030A0"/>
                </a:solidFill>
              </a:rPr>
              <a:t>Výstupy </a:t>
            </a:r>
            <a:r>
              <a:rPr lang="cs-CZ" sz="4000" b="1" dirty="0">
                <a:solidFill>
                  <a:srgbClr val="7030A0"/>
                </a:solidFill>
              </a:rPr>
              <a:t>po laně: </a:t>
            </a:r>
            <a:r>
              <a:rPr lang="cs-CZ" dirty="0"/>
              <a:t>nácvik výstupů po laně pomocí </a:t>
            </a:r>
            <a:r>
              <a:rPr lang="cs-CZ" dirty="0" err="1" smtClean="0"/>
              <a:t>blokantů</a:t>
            </a:r>
            <a:r>
              <a:rPr lang="cs-CZ" dirty="0" smtClean="0"/>
              <a:t> (</a:t>
            </a:r>
            <a:r>
              <a:rPr lang="cs-CZ" dirty="0" err="1" smtClean="0"/>
              <a:t>jumarování</a:t>
            </a:r>
            <a:r>
              <a:rPr lang="cs-CZ" dirty="0" smtClean="0"/>
              <a:t>). </a:t>
            </a:r>
            <a:r>
              <a:rPr lang="cs-CZ" dirty="0"/>
              <a:t>Důraz klást na neustálé jištění min. na dvou </a:t>
            </a:r>
            <a:r>
              <a:rPr lang="cs-CZ" dirty="0" smtClean="0"/>
              <a:t>bodech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praxe </a:t>
            </a:r>
            <a:r>
              <a:rPr lang="cs-CZ" dirty="0" smtClean="0"/>
              <a:t>– 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14.10.2022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217B64-B106-40EB-9626-C892A5004115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e2285f5f-a0f1-4742-bd8a-8c092caa1a6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C5B739-F547-4111-B995-0B58F42565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504101-8492-4D1A-950A-1C3D048BFD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277</TotalTime>
  <Words>165</Words>
  <Application>Microsoft Office PowerPoint</Application>
  <PresentationFormat>Předvádění na obrazovce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</vt:lpstr>
      <vt:lpstr>Wingdings 2</vt:lpstr>
      <vt:lpstr>Cesta</vt:lpstr>
      <vt:lpstr>Odborná praxe - Vojenské lezení</vt:lpstr>
      <vt:lpstr>Odborná praxe - Vojenské lezení</vt:lpstr>
      <vt:lpstr>Odborná praxe - Vojenské lezení</vt:lpstr>
      <vt:lpstr>Odborná praxe - Vojenské lezení</vt:lpstr>
      <vt:lpstr>Odborná praxe – vojenské lezení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78</cp:revision>
  <dcterms:modified xsi:type="dcterms:W3CDTF">2022-10-14T06:48:14Z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