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63" r:id="rId7"/>
    <p:sldId id="261" r:id="rId8"/>
    <p:sldId id="262" r:id="rId9"/>
    <p:sldId id="26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6" autoAdjust="0"/>
  </p:normalViewPr>
  <p:slideViewPr>
    <p:cSldViewPr>
      <p:cViewPr varScale="1">
        <p:scale>
          <a:sx n="100" d="100"/>
          <a:sy n="10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14.10.2022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04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14.10.2022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06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9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 hasCustomPrompt="1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 baseline="0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 smtClean="0"/>
              <a:t>Lezení prvolezce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107504" y="44624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14.10.2022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r>
              <a:rPr lang="cs-CZ" dirty="0" smtClean="0"/>
              <a:t>2. ročník Bc. ZSTP II</a:t>
            </a:r>
            <a:endParaRPr lang="en-US" dirty="0" smtClean="0"/>
          </a:p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67544" y="5949280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 smtClean="0"/>
              <a:t>mjr. Karel SÝKORA</a:t>
            </a:r>
            <a:endParaRPr lang="cs-CZ" sz="2400" dirty="0"/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39"/>
            <a:ext cx="1001984" cy="1345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340768"/>
            <a:ext cx="8686800" cy="5517232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 baseline="0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>
              <a:spcBef>
                <a:spcPts val="600"/>
              </a:spcBef>
              <a:buClrTx/>
              <a:buFont typeface="Wingdings" pitchFamily="2" charset="2"/>
              <a:buNone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 smtClean="0"/>
              <a:t>Cíl: seznámit a procvičit základní techniky lezení prvolezce </a:t>
            </a:r>
          </a:p>
          <a:p>
            <a:pPr lvl="0" eaLnBrk="1" latinLnBrk="0" hangingPunct="1"/>
            <a:endParaRPr lang="cs-CZ" dirty="0" smtClean="0"/>
          </a:p>
          <a:p>
            <a:pPr lvl="0" eaLnBrk="1" latinLnBrk="0" hangingPunct="1"/>
            <a:r>
              <a:rPr lang="cs-CZ" dirty="0" smtClean="0"/>
              <a:t>Průběh: 	- navazování</a:t>
            </a:r>
          </a:p>
          <a:p>
            <a:pPr lvl="0" eaLnBrk="1" latinLnBrk="0" hangingPunct="1"/>
            <a:r>
              <a:rPr lang="cs-CZ" dirty="0" smtClean="0"/>
              <a:t>			- povelová technika</a:t>
            </a:r>
          </a:p>
          <a:p>
            <a:pPr lvl="0" eaLnBrk="1" latinLnBrk="0" hangingPunct="1"/>
            <a:r>
              <a:rPr lang="cs-CZ" dirty="0" smtClean="0"/>
              <a:t>			- </a:t>
            </a:r>
            <a:r>
              <a:rPr lang="cs-CZ" dirty="0" err="1" smtClean="0"/>
              <a:t>partnercheck</a:t>
            </a:r>
            <a:endParaRPr lang="cs-CZ" dirty="0" smtClean="0"/>
          </a:p>
          <a:p>
            <a:pPr lvl="0" eaLnBrk="1" latinLnBrk="0" hangingPunct="1"/>
            <a:r>
              <a:rPr lang="cs-CZ" dirty="0" smtClean="0"/>
              <a:t>			- lezení prvolezce</a:t>
            </a:r>
          </a:p>
          <a:p>
            <a:pPr lvl="0" eaLnBrk="1" latinLnBrk="0" hangingPunct="1"/>
            <a:r>
              <a:rPr lang="cs-CZ" dirty="0" smtClean="0"/>
              <a:t>			- zakládání postupového jištění</a:t>
            </a:r>
          </a:p>
          <a:p>
            <a:pPr lvl="0" eaLnBrk="1" latinLnBrk="0" hangingPunct="1"/>
            <a:r>
              <a:rPr lang="cs-CZ" dirty="0" smtClean="0"/>
              <a:t>			- jištění a spouštění prvolezce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1" y="2204864"/>
            <a:ext cx="78867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Navazování: </a:t>
            </a:r>
            <a:r>
              <a:rPr lang="cs-CZ" dirty="0" smtClean="0"/>
              <a:t>procvičování a kontrola technik navazování prvolezce do kombinovaného úvazku (navázání přímo do lana, využití nešité ploché smyce k vytvoření kombinovaného úvazku)   </a:t>
            </a:r>
          </a:p>
          <a:p>
            <a:endParaRPr lang="cs-CZ" dirty="0" smtClean="0"/>
          </a:p>
          <a:p>
            <a:r>
              <a:rPr lang="cs-CZ" sz="2400" b="1" dirty="0" smtClean="0">
                <a:solidFill>
                  <a:srgbClr val="7030A0"/>
                </a:solidFill>
              </a:rPr>
              <a:t>Povelová technika: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povely – lezu, jistím, povol, dober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err="1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Partnercheck</a:t>
            </a:r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důraz na vzájemnou kontrolu (navázání, založení jištění)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Lezení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techniky, zakládání postupového jištění (správný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způsob vedení lana v postupovém jištění)</a:t>
            </a:r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Jištění a spouštění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kontrola správného způsobu jištění, kontrolované spouštění prvolezce (použití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vhodného prostředku, technika jištění a spouštění)</a:t>
            </a:r>
            <a:endParaRPr lang="cs-CZ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76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0" y="1916832"/>
            <a:ext cx="7886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Literatura:</a:t>
            </a:r>
          </a:p>
          <a:p>
            <a:endParaRPr lang="cs-CZ" sz="2400" b="1" dirty="0" smtClean="0">
              <a:solidFill>
                <a:srgbClr val="7030A0"/>
              </a:solidFill>
            </a:endParaRPr>
          </a:p>
          <a:p>
            <a:r>
              <a:rPr lang="cs-CZ" dirty="0" smtClean="0"/>
              <a:t>MICHALIČKA</a:t>
            </a:r>
            <a:r>
              <a:rPr lang="cs-CZ" baseline="0" dirty="0" smtClean="0"/>
              <a:t> Vladimír a kol. Speciální tělesná příprava Vojenské lezení. Praha VO FTVS UK 2019.</a:t>
            </a:r>
          </a:p>
          <a:p>
            <a:endParaRPr lang="cs-CZ" baseline="0" dirty="0" smtClean="0"/>
          </a:p>
          <a:p>
            <a:r>
              <a:rPr lang="cs-CZ" baseline="0" dirty="0" smtClean="0"/>
              <a:t>FRANK Tomáš a kol. Horolezecká abeceda. Praha Epocha 2009.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Austrian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armed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forces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field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manual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Military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mountain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training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Vienna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Federal</a:t>
            </a:r>
            <a:r>
              <a:rPr lang="cs-CZ" baseline="0" dirty="0" smtClean="0"/>
              <a:t> ministry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defence</a:t>
            </a:r>
            <a:r>
              <a:rPr lang="cs-CZ" baseline="0" dirty="0" smtClean="0"/>
              <a:t> and sport 2014.</a:t>
            </a:r>
          </a:p>
          <a:p>
            <a:endParaRPr lang="cs-CZ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MICHALIČKA Vladimír a kol. (2008) </a:t>
            </a:r>
            <a:r>
              <a:rPr lang="cs-CZ" sz="18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Výukové DVD vojenské lezení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Praha: AWT s r.o./ X-</a:t>
            </a:r>
            <a:r>
              <a:rPr lang="cs-CZ" sz="1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treme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video.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27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356992"/>
            <a:ext cx="8458200" cy="1296144"/>
          </a:xfrm>
        </p:spPr>
        <p:txBody>
          <a:bodyPr/>
          <a:lstStyle/>
          <a:p>
            <a:r>
              <a:rPr lang="cs-CZ" dirty="0" smtClean="0"/>
              <a:t>Výstupy po laně </a:t>
            </a:r>
            <a:r>
              <a:rPr lang="cs-CZ" dirty="0" smtClean="0"/>
              <a:t>- </a:t>
            </a:r>
            <a:r>
              <a:rPr lang="cs-CZ" dirty="0" err="1" smtClean="0"/>
              <a:t>jumarování</a:t>
            </a:r>
            <a:endParaRPr lang="cs-CZ" dirty="0" smtClean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14.10.2022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509392" y="1988840"/>
            <a:ext cx="8458200" cy="1222375"/>
          </a:xfrm>
        </p:spPr>
        <p:txBody>
          <a:bodyPr/>
          <a:lstStyle/>
          <a:p>
            <a:r>
              <a:rPr lang="cs-CZ" dirty="0" smtClean="0"/>
              <a:t>Odborná praxe - Vojenské </a:t>
            </a:r>
            <a:r>
              <a:rPr lang="cs-CZ" dirty="0" smtClean="0"/>
              <a:t>lezení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Odborná praxe - Vojenské </a:t>
            </a:r>
            <a:r>
              <a:rPr lang="cs-CZ" dirty="0" smtClean="0"/>
              <a:t>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560" y="1052736"/>
            <a:ext cx="8928992" cy="5668104"/>
          </a:xfrm>
        </p:spPr>
        <p:txBody>
          <a:bodyPr/>
          <a:lstStyle/>
          <a:p>
            <a:pPr marL="0" indent="0"/>
            <a:r>
              <a:rPr lang="cs-CZ" b="1" dirty="0" smtClean="0"/>
              <a:t>Cíl: </a:t>
            </a:r>
          </a:p>
          <a:p>
            <a:pPr marL="0" indent="0"/>
            <a:r>
              <a:rPr lang="cs-CZ" sz="2800" dirty="0"/>
              <a:t>Didakticky a metodicky vést výukovou hodinu </a:t>
            </a:r>
            <a:r>
              <a:rPr lang="cs-CZ" sz="2800" dirty="0" smtClean="0"/>
              <a:t>výstupy </a:t>
            </a:r>
            <a:r>
              <a:rPr lang="cs-CZ" sz="2800" dirty="0"/>
              <a:t>po laně pomocí </a:t>
            </a:r>
            <a:r>
              <a:rPr lang="cs-CZ" sz="2800" dirty="0" smtClean="0"/>
              <a:t>lanových </a:t>
            </a:r>
            <a:r>
              <a:rPr lang="cs-CZ" sz="2800" dirty="0" err="1" smtClean="0"/>
              <a:t>svěr</a:t>
            </a:r>
            <a:r>
              <a:rPr lang="cs-CZ" sz="2800" dirty="0"/>
              <a:t> </a:t>
            </a:r>
            <a:r>
              <a:rPr lang="cs-CZ" sz="2800" dirty="0" smtClean="0"/>
              <a:t>- </a:t>
            </a:r>
            <a:r>
              <a:rPr lang="cs-CZ" sz="2800" dirty="0" err="1" smtClean="0"/>
              <a:t>blokantů</a:t>
            </a:r>
            <a:r>
              <a:rPr lang="cs-CZ" sz="2800" dirty="0" smtClean="0"/>
              <a:t> (</a:t>
            </a:r>
            <a:r>
              <a:rPr lang="cs-CZ" sz="2800" dirty="0" err="1" smtClean="0"/>
              <a:t>jumary</a:t>
            </a:r>
            <a:r>
              <a:rPr lang="cs-CZ" sz="2800" dirty="0" smtClean="0"/>
              <a:t>, </a:t>
            </a:r>
            <a:r>
              <a:rPr lang="cs-CZ" sz="2800" dirty="0" err="1" smtClean="0"/>
              <a:t>gibbs</a:t>
            </a:r>
            <a:r>
              <a:rPr lang="cs-CZ" sz="2800" dirty="0" smtClean="0"/>
              <a:t>) </a:t>
            </a:r>
            <a:endParaRPr lang="cs-CZ" sz="2800" dirty="0" smtClean="0"/>
          </a:p>
          <a:p>
            <a:pPr marL="0" indent="0"/>
            <a:endParaRPr lang="cs-CZ" sz="2800" dirty="0"/>
          </a:p>
          <a:p>
            <a:pPr marL="0" indent="0"/>
            <a:r>
              <a:rPr lang="cs-CZ" b="1" dirty="0" smtClean="0"/>
              <a:t>Průběh</a:t>
            </a:r>
            <a:r>
              <a:rPr lang="cs-CZ" b="1" dirty="0" smtClean="0"/>
              <a:t>:	</a:t>
            </a:r>
          </a:p>
          <a:p>
            <a:pPr>
              <a:buFontTx/>
              <a:buChar char="-"/>
            </a:pPr>
            <a:r>
              <a:rPr lang="cs-CZ" sz="2800" dirty="0"/>
              <a:t>příprava písemné přípravy a metodického listu</a:t>
            </a:r>
          </a:p>
          <a:p>
            <a:pPr lvl="0">
              <a:buFontTx/>
              <a:buChar char="-"/>
            </a:pPr>
            <a:r>
              <a:rPr lang="cs-CZ" sz="2800" dirty="0" smtClean="0"/>
              <a:t>seznámení </a:t>
            </a:r>
            <a:r>
              <a:rPr lang="cs-CZ" sz="2800" dirty="0" smtClean="0"/>
              <a:t>s druhy lanových </a:t>
            </a:r>
            <a:r>
              <a:rPr lang="cs-CZ" sz="2800" dirty="0" err="1" smtClean="0"/>
              <a:t>svěr</a:t>
            </a:r>
            <a:endParaRPr lang="cs-CZ" sz="2800" dirty="0" smtClean="0"/>
          </a:p>
          <a:p>
            <a:pPr lvl="0">
              <a:buFontTx/>
              <a:buChar char="-"/>
            </a:pPr>
            <a:r>
              <a:rPr lang="cs-CZ" sz="2800" dirty="0" smtClean="0"/>
              <a:t>nácvik používání lanových </a:t>
            </a:r>
            <a:r>
              <a:rPr lang="cs-CZ" sz="2800" dirty="0" err="1" smtClean="0"/>
              <a:t>svěr</a:t>
            </a:r>
            <a:endParaRPr lang="cs-CZ" sz="2800" dirty="0" smtClean="0"/>
          </a:p>
          <a:p>
            <a:pPr lvl="0">
              <a:buFontTx/>
              <a:buChar char="-"/>
            </a:pPr>
            <a:r>
              <a:rPr lang="cs-CZ" sz="2800" dirty="0" smtClean="0"/>
              <a:t>výstupy </a:t>
            </a:r>
            <a:r>
              <a:rPr lang="cs-CZ" sz="2800" dirty="0"/>
              <a:t>po laně pomocí </a:t>
            </a:r>
            <a:r>
              <a:rPr lang="cs-CZ" sz="2800" dirty="0" smtClean="0"/>
              <a:t>lanových </a:t>
            </a:r>
            <a:r>
              <a:rPr lang="cs-CZ" sz="2800" dirty="0" err="1" smtClean="0"/>
              <a:t>svěr</a:t>
            </a:r>
            <a:r>
              <a:rPr lang="cs-CZ" sz="2800" dirty="0" smtClean="0"/>
              <a:t> </a:t>
            </a:r>
          </a:p>
          <a:p>
            <a:pPr lvl="0">
              <a:buFontTx/>
              <a:buChar char="-"/>
            </a:pPr>
            <a:r>
              <a:rPr lang="cs-CZ" sz="2800" dirty="0" smtClean="0"/>
              <a:t>překonávání </a:t>
            </a:r>
            <a:r>
              <a:rPr lang="cs-CZ" sz="2800" dirty="0"/>
              <a:t>překážky (uzlu) </a:t>
            </a:r>
            <a:r>
              <a:rPr lang="cs-CZ" sz="2800" dirty="0" smtClean="0"/>
              <a:t>při výstupu </a:t>
            </a:r>
            <a:r>
              <a:rPr lang="cs-CZ" sz="2800" dirty="0"/>
              <a:t>po laně pomocí </a:t>
            </a:r>
            <a:r>
              <a:rPr lang="cs-CZ" sz="2800" dirty="0" smtClean="0"/>
              <a:t>lanových </a:t>
            </a:r>
            <a:r>
              <a:rPr lang="cs-CZ" sz="2800" dirty="0" err="1" smtClean="0"/>
              <a:t>svěr</a:t>
            </a: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0" indent="0"/>
            <a:r>
              <a:rPr lang="cs-CZ" dirty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620688"/>
          </a:xfrm>
        </p:spPr>
        <p:txBody>
          <a:bodyPr/>
          <a:lstStyle/>
          <a:p>
            <a:r>
              <a:rPr lang="cs-CZ" dirty="0" smtClean="0"/>
              <a:t>Odborná praxe - Vojenské </a:t>
            </a:r>
            <a:r>
              <a:rPr lang="cs-CZ" dirty="0"/>
              <a:t>lezení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20715" t="16423" r="58570" b="6938"/>
          <a:stretch/>
        </p:blipFill>
        <p:spPr>
          <a:xfrm>
            <a:off x="1868392" y="764704"/>
            <a:ext cx="5367904" cy="60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33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Odborná praxe - Vojenské </a:t>
            </a:r>
            <a:r>
              <a:rPr lang="cs-CZ" dirty="0" smtClean="0"/>
              <a:t>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3177" y="1167765"/>
            <a:ext cx="8686800" cy="5517232"/>
          </a:xfrm>
        </p:spPr>
        <p:txBody>
          <a:bodyPr/>
          <a:lstStyle/>
          <a:p>
            <a:endParaRPr lang="cs-CZ" sz="4000" b="1" dirty="0" smtClean="0">
              <a:solidFill>
                <a:srgbClr val="7030A0"/>
              </a:solidFill>
            </a:endParaRPr>
          </a:p>
          <a:p>
            <a:r>
              <a:rPr lang="cs-CZ" sz="4000" b="1" dirty="0" smtClean="0">
                <a:solidFill>
                  <a:srgbClr val="7030A0"/>
                </a:solidFill>
              </a:rPr>
              <a:t>Lanové </a:t>
            </a:r>
            <a:r>
              <a:rPr lang="cs-CZ" sz="4000" b="1" dirty="0" err="1" smtClean="0">
                <a:solidFill>
                  <a:srgbClr val="7030A0"/>
                </a:solidFill>
              </a:rPr>
              <a:t>svěry</a:t>
            </a:r>
            <a:r>
              <a:rPr lang="cs-CZ" sz="4000" b="1" dirty="0" smtClean="0">
                <a:solidFill>
                  <a:srgbClr val="7030A0"/>
                </a:solidFill>
              </a:rPr>
              <a:t>: </a:t>
            </a:r>
            <a:r>
              <a:rPr lang="cs-CZ" dirty="0"/>
              <a:t>rozdělení </a:t>
            </a:r>
            <a:r>
              <a:rPr lang="cs-CZ" dirty="0" err="1"/>
              <a:t>blokantů</a:t>
            </a:r>
            <a:r>
              <a:rPr lang="cs-CZ" dirty="0"/>
              <a:t> na </a:t>
            </a:r>
            <a:r>
              <a:rPr lang="cs-CZ" dirty="0" err="1"/>
              <a:t>jumary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jumar</a:t>
            </a:r>
            <a:r>
              <a:rPr lang="cs-CZ" dirty="0" smtClean="0"/>
              <a:t>, </a:t>
            </a:r>
            <a:r>
              <a:rPr lang="cs-CZ" dirty="0" err="1" smtClean="0"/>
              <a:t>Tibloc</a:t>
            </a:r>
            <a:r>
              <a:rPr lang="cs-CZ" dirty="0" smtClean="0"/>
              <a:t>) a </a:t>
            </a:r>
            <a:r>
              <a:rPr lang="cs-CZ" dirty="0" err="1"/>
              <a:t>blokanty</a:t>
            </a:r>
            <a:r>
              <a:rPr lang="cs-CZ" dirty="0"/>
              <a:t> typu </a:t>
            </a:r>
            <a:r>
              <a:rPr lang="cs-CZ" dirty="0" err="1" smtClean="0"/>
              <a:t>gibbs</a:t>
            </a:r>
            <a:r>
              <a:rPr lang="cs-CZ" dirty="0" smtClean="0"/>
              <a:t> (</a:t>
            </a:r>
            <a:r>
              <a:rPr lang="cs-CZ" dirty="0" err="1" smtClean="0"/>
              <a:t>duck</a:t>
            </a:r>
            <a:r>
              <a:rPr lang="cs-CZ" dirty="0" smtClean="0"/>
              <a:t>, </a:t>
            </a:r>
            <a:r>
              <a:rPr lang="cs-CZ" dirty="0" err="1" smtClean="0"/>
              <a:t>shunt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sz="4000" b="1" dirty="0" smtClean="0">
                <a:solidFill>
                  <a:srgbClr val="7030A0"/>
                </a:solidFill>
              </a:rPr>
              <a:t>Výstupy </a:t>
            </a:r>
            <a:r>
              <a:rPr lang="cs-CZ" sz="4000" b="1" dirty="0">
                <a:solidFill>
                  <a:srgbClr val="7030A0"/>
                </a:solidFill>
              </a:rPr>
              <a:t>po laně: </a:t>
            </a:r>
            <a:r>
              <a:rPr lang="cs-CZ" dirty="0"/>
              <a:t>nácvik výstupů po laně pomocí </a:t>
            </a:r>
            <a:r>
              <a:rPr lang="cs-CZ" dirty="0" err="1" smtClean="0"/>
              <a:t>blokantů</a:t>
            </a:r>
            <a:r>
              <a:rPr lang="cs-CZ" dirty="0" smtClean="0"/>
              <a:t> (</a:t>
            </a:r>
            <a:r>
              <a:rPr lang="cs-CZ" dirty="0" err="1" smtClean="0"/>
              <a:t>jumarování</a:t>
            </a:r>
            <a:r>
              <a:rPr lang="cs-CZ" dirty="0" smtClean="0"/>
              <a:t>). </a:t>
            </a:r>
            <a:r>
              <a:rPr lang="cs-CZ" dirty="0"/>
              <a:t>Důraz klást na neustálé jištění min. na dvou </a:t>
            </a:r>
            <a:r>
              <a:rPr lang="cs-CZ" dirty="0" smtClean="0"/>
              <a:t>bodech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Odborná praxe </a:t>
            </a:r>
            <a:r>
              <a:rPr lang="cs-CZ" dirty="0" smtClean="0"/>
              <a:t>– 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dirty="0">
                <a:solidFill>
                  <a:srgbClr val="7030A0"/>
                </a:solidFill>
              </a:rPr>
              <a:t>Literatura</a:t>
            </a:r>
            <a:r>
              <a:rPr lang="cs-CZ" sz="4000" b="1" dirty="0" smtClean="0">
                <a:solidFill>
                  <a:srgbClr val="7030A0"/>
                </a:solidFill>
              </a:rPr>
              <a:t>:</a:t>
            </a:r>
            <a:endParaRPr lang="cs-CZ" sz="4000" b="1" dirty="0">
              <a:solidFill>
                <a:srgbClr val="7030A0"/>
              </a:solidFill>
            </a:endParaRPr>
          </a:p>
          <a:p>
            <a:r>
              <a:rPr lang="cs-CZ" sz="2400" dirty="0"/>
              <a:t>MICHALIČKA Vladimír a kol. Speciální tělesná příprava Vojenské lezení. Praha VO FTVS UK 2019.</a:t>
            </a:r>
          </a:p>
          <a:p>
            <a:endParaRPr lang="cs-CZ" sz="2400" dirty="0"/>
          </a:p>
          <a:p>
            <a:r>
              <a:rPr lang="cs-CZ" sz="2400" dirty="0"/>
              <a:t>FRANK Tomáš a kol. Horolezecká abeceda. Praha Epocha 2009.</a:t>
            </a:r>
          </a:p>
          <a:p>
            <a:endParaRPr lang="cs-CZ" sz="2400" dirty="0"/>
          </a:p>
          <a:p>
            <a:r>
              <a:rPr lang="cs-CZ" sz="2400" dirty="0" err="1"/>
              <a:t>Austrian</a:t>
            </a:r>
            <a:r>
              <a:rPr lang="cs-CZ" sz="2400" dirty="0"/>
              <a:t> </a:t>
            </a:r>
            <a:r>
              <a:rPr lang="cs-CZ" sz="2400" dirty="0" err="1"/>
              <a:t>armed</a:t>
            </a:r>
            <a:r>
              <a:rPr lang="cs-CZ" sz="2400" dirty="0"/>
              <a:t> </a:t>
            </a:r>
            <a:r>
              <a:rPr lang="cs-CZ" sz="2400" dirty="0" err="1"/>
              <a:t>forces</a:t>
            </a:r>
            <a:r>
              <a:rPr lang="cs-CZ" sz="2400" dirty="0"/>
              <a:t>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manual</a:t>
            </a:r>
            <a:r>
              <a:rPr lang="cs-CZ" sz="2400" dirty="0"/>
              <a:t>. </a:t>
            </a:r>
            <a:r>
              <a:rPr lang="cs-CZ" sz="2400" dirty="0" err="1"/>
              <a:t>Military</a:t>
            </a:r>
            <a:r>
              <a:rPr lang="cs-CZ" sz="2400" dirty="0"/>
              <a:t> </a:t>
            </a:r>
            <a:r>
              <a:rPr lang="cs-CZ" sz="2400" dirty="0" err="1"/>
              <a:t>mountain</a:t>
            </a:r>
            <a:r>
              <a:rPr lang="cs-CZ" sz="2400" dirty="0"/>
              <a:t> </a:t>
            </a:r>
            <a:r>
              <a:rPr lang="cs-CZ" sz="2400" dirty="0" err="1"/>
              <a:t>training</a:t>
            </a:r>
            <a:r>
              <a:rPr lang="cs-CZ" sz="2400" dirty="0"/>
              <a:t>. </a:t>
            </a:r>
            <a:r>
              <a:rPr lang="cs-CZ" sz="2400" dirty="0" err="1"/>
              <a:t>Vienna</a:t>
            </a:r>
            <a:r>
              <a:rPr lang="cs-CZ" sz="2400" dirty="0"/>
              <a:t> </a:t>
            </a:r>
            <a:r>
              <a:rPr lang="cs-CZ" sz="2400" dirty="0" err="1"/>
              <a:t>Federal</a:t>
            </a:r>
            <a:r>
              <a:rPr lang="cs-CZ" sz="2400" dirty="0"/>
              <a:t> ministry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defence</a:t>
            </a:r>
            <a:r>
              <a:rPr lang="cs-CZ" sz="2400" dirty="0"/>
              <a:t> and sport 2014.</a:t>
            </a:r>
          </a:p>
          <a:p>
            <a:endParaRPr lang="cs-CZ" sz="2400" dirty="0"/>
          </a:p>
          <a:p>
            <a:pPr marL="0" lvl="0" indent="0">
              <a:spcBef>
                <a:spcPts val="0"/>
              </a:spcBef>
              <a:buSzTx/>
              <a:defRPr/>
            </a:pPr>
            <a:r>
              <a:rPr lang="cs-CZ" sz="2400" dirty="0"/>
              <a:t>MICHALIČKA Vladimír a kol.  Výukové DVD vojenské lezení. Praha: AWT s r.o./ X-</a:t>
            </a:r>
            <a:r>
              <a:rPr lang="cs-CZ" sz="2400" dirty="0" err="1"/>
              <a:t>treme</a:t>
            </a:r>
            <a:r>
              <a:rPr lang="cs-CZ" sz="2400" dirty="0"/>
              <a:t> video 2009.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10681"/>
            <a:ext cx="8458200" cy="1222375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14.10.2022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2" ma:contentTypeDescription="Vytvoří nový dokument" ma:contentTypeScope="" ma:versionID="d5714cb2bab0a7300ade93eab6a6fe82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2be02ca2053b24bb78226bd8cc2ad0db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217B64-B106-40EB-9626-C892A5004115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e2285f5f-a0f1-4742-bd8a-8c092caa1a6e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C5B739-F547-4111-B995-0B58F42565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504101-8492-4D1A-950A-1C3D048BFD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285f5f-a0f1-4742-bd8a-8c092caa1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277</TotalTime>
  <Words>165</Words>
  <Application>Microsoft Office PowerPoint</Application>
  <PresentationFormat>Předvádění na obrazovce (4:3)</PresentationFormat>
  <Paragraphs>43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Calibri</vt:lpstr>
      <vt:lpstr>Franklin Gothic Book</vt:lpstr>
      <vt:lpstr>Franklin Gothic Medium</vt:lpstr>
      <vt:lpstr>Wingdings</vt:lpstr>
      <vt:lpstr>Wingdings 2</vt:lpstr>
      <vt:lpstr>Cesta</vt:lpstr>
      <vt:lpstr>Odborná praxe - Vojenské lezení</vt:lpstr>
      <vt:lpstr>Odborná praxe - Vojenské lezení</vt:lpstr>
      <vt:lpstr>Odborná praxe - Vojenské lezení</vt:lpstr>
      <vt:lpstr>Odborná praxe - Vojenské lezení</vt:lpstr>
      <vt:lpstr>Odborná praxe – vojenské lezení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Sýkora</dc:creator>
  <cp:lastModifiedBy>Karel Sýkora</cp:lastModifiedBy>
  <cp:revision>78</cp:revision>
  <dcterms:modified xsi:type="dcterms:W3CDTF">2022-10-14T06:48:14Z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