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9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7AA83-CA90-234B-8509-51A3C4A27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648CAE-370E-6546-A765-B592DAED1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5FAAD1-BAE2-6C4B-BCF2-68A33804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EEC41D-575D-7B45-87D9-7F1CAFF9D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315E6E-283D-0C4C-9E41-7D9D8CA8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20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9BED7-75FF-5D42-838B-5ACF085A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6C989B-2995-2242-A89B-055442E24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30388A-6C33-A247-B1C7-15E09666F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BF6F76-7BAC-C545-B532-C9EEDA00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BB61B7-02C2-E044-BEE0-9D8033E9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56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D453EB5-0E58-664E-A17D-83BEF8E850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19A07C-9DB1-A84E-8C8F-CBA447BB9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2554C7-325B-8F49-B337-313887851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7C71DB-B748-AB47-B405-85E58A41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6DB268-0EDB-A74A-A33C-6F66659A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10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1ECD1-6C61-AC40-A837-BC0E4CD9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36D32C-A936-2D4F-A4A1-E1D952B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6AB666-2D2F-5842-8B36-FE8C089A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6BB41D-FD3A-F44D-9737-0AE84C83F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9315AD-4258-0640-B23D-A1702F86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92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5D2F8-DC9C-684E-9827-DB0F3B437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A43D72-5E00-7245-924F-2097B1AB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84BB8F-3F64-244D-B09D-3F8EE59C4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3504CA-3BF5-7049-AFEA-ADD8CC00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CD3686-6D54-9E4B-A947-576ED9C7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21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402AC-BAFE-AB40-92F5-A406B919D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B18F60-678C-B54C-AAE6-F26991D85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FD4B0D-E4DF-4A44-BF29-697868A53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5F4039-8301-3C42-B319-605B4C417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3783D4-D6BE-AC4F-819C-DDAA842CE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F51843-4B45-164E-971F-DA28CE62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75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A0370-6931-4640-BAFD-8AE26E660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CD2361-4DE0-6949-995C-518D0114D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66C500-0511-BC4B-B312-EF53FE739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0B8DB4-9CAA-264A-A0E2-6D60C05C9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731718-30FB-7545-853E-EEA37A585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C697F8F-8107-A74C-ADC2-DD5D31726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402CDA-F5FB-9247-9F46-953BCCB2E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8055E7-C406-3E45-BD06-EB46D36AF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48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0113F-F1D7-D846-B2E4-462A68A95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5E01685-6666-DD49-ABF4-8DF676371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6AA6FA-60B7-B64C-B9E3-B3EA58CA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1444F3-D50A-4847-AD5F-2C3126E1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23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E1FBBB1-28B5-CC4F-8CF2-D7464AC0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682CEE-524F-5547-A6D9-8FAEBD10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F96933-B093-0646-9F2D-D2239688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7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1D172-D5D1-5344-8905-85DC74805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E1385D-A91B-8145-A37D-D60C1C684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D36029-C2E1-5E48-BF39-DB53BB2B3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252618-FB3A-884A-9EFE-EDE966C1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9844B1-6E0C-3B47-AA64-4D082D9B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A8D1B1-A9AB-B740-87D2-61E3D06BD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2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307D2-8A70-5246-9D84-774382F57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3EBA87-A668-414E-8B4F-ED62D7F5AD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6842A5-AAF4-5D4E-AAE7-686AA2E4A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A8DD75-3716-9E4B-B006-76053AA7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5F4144-3A0E-1744-A2EF-28800754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3B02EB-74A2-4F4E-8A9F-92F3BAA32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65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F157543-FFF8-2A48-B2CE-802791188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4A44CC-ED8F-C146-81AD-1D028B22E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62E795-3777-B347-AA1F-AF9BE23FA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C55A-DB33-1F40-AF60-BAEC12E9C53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04BD33-4DB4-394A-9421-51F5C9BAB0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2CA5CE-A542-654F-895B-C8DC61D0E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944D-CCC4-5346-8B6B-2B3FA9099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88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39B5E-B17D-C84B-995A-06A9F23BF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Kierkegaardovo</a:t>
            </a:r>
            <a:b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Opakování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5FAF38-3C12-3044-A298-3341322D1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Opakování, 2021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A35B868E-D4E1-FE4F-A1B6-15BD0E4940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67" r="-2" b="360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32934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ED63F-50A4-1940-ACD0-C8E5F4B00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D32F9C-070C-D249-A1D4-212C6B5C0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se stalo dosud? Constantin přijede z Berlína, zjistí, že jeden typ opakování (mechanický či vnější) není možný. Všechno je v Berlíně nové, dokonce když se vrátí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domů,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zjistí, že je všechno nové. Constantin si povzdychne, že člověk touží po opakování – doslova: vzít si něco zpět, chopit se něčeho znovu – ale místo toho si vše zpět vezme život a připraví nás o naše já.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Jakoby Constantin testoval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Hérakleitovo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tvrzení, zda skutečně dvakrát do jedné řeky nelze vkročit. Ale: možná dospívá k dramatičtějšímu vhledu – že do ní možná nelze vkročit ani jednou.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by to nemělo být možné? Protože se mění samo lidské já, prochází – jak Kierkegaard zdůrazňuje – krizemi, které nejsou racionálně rozřešitelné, které mohou být zpětně rekonstruovatelné, ale nejsou předvídatelné ani jakkoli odvoditelné.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6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009E0-B112-6545-A4C8-7DEC6DCF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je vlastně Constantin?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C6B77-D9A7-5D42-9CB2-1389F146C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Constantin je, jak píše Kierkegaard,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(takto i v dánštině). Ale je to zvláštní experimentátor, který intenzivně pracuje s reflexí a dost dobře by mohl být i sám „experiment Berlín“ pouze představovaný. Opakovaně čteme, že si hraje v myšlenkách.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nakonec podle Constantina nemůže dokázat nebo vyvrátit možnost opakování – (pravé, existenciální, a tudíž niterné) opakování musí být prožito a v tomto smyslu je i úžeji spjato s lidským já.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je Constantin ještě v jiném ohledu: přemítá o životech druhých, ženy pozoruje jen ve zpětných zrcátkách. Je to muž reflexe spíše než jednání.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mladíka, zdá se, jakoby uzavíral do zrcadlového reflexivního mauzolea, s nímž mladík postupně ztrácí trpělivost, až se nakonec zcela odmlčí, vykrade se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Constantinova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života a pak naváže dopisy.</a:t>
            </a:r>
          </a:p>
        </p:txBody>
      </p:sp>
    </p:spTree>
    <p:extLst>
      <p:ext uri="{BB962C8B-B14F-4D97-AF65-F5344CB8AC3E}">
        <p14:creationId xmlns:p14="http://schemas.microsoft.com/office/powerpoint/2010/main" val="60904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2CEB4-B6B0-1348-822C-EEE86F4FF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35F98-502B-B74F-9370-476818F5E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přece žádný mladý člověk s trochou fantazie,  aby se jednou necítil upoután kouzlem divadla a nepřál si být unesen do oné umělé skutečnosti, kdy jako dvojník vidí a slyší sebe sama, a sám se rozštěpí ve svou nanejvýš možnou odlišnost od sebe sama, a přitom tak, že jakákoliv odlišnost je opět jen jím samotným.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Taková choutka se projeví přirozeně ve velmi mladém věku. Jen fantazie procitne ke svému snu o osobnosti, všechno ostatní ještě bezpečně spí. V takovém sebenazírání není individuum skutečnou postavou, ale jen stínem, nebo přesněji řečeno, skutečná postava je na místě neviditelná a nespokojí se proto s vrháním jednoho stínu, ale individuum má mnohočetné stíny, které se mu všechny podobají a které jsou momentálně stejně oprávněny být jím samotným.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Osobnost ještě není objevena, její energie se ohlašuje jen ve vášni možnosti; neboť v duchovním světě to chodí jako s mnohými rostlinami – ten hlavní výhonek vyráží nakonec. I tato stínová existence však požaduje uspokojení a člověku nebývá nikdy ku prospěchu, nedostalo-li se mu času, aby se mohla vyžít“ (52).</a:t>
            </a:r>
          </a:p>
        </p:txBody>
      </p:sp>
    </p:spTree>
    <p:extLst>
      <p:ext uri="{BB962C8B-B14F-4D97-AF65-F5344CB8AC3E}">
        <p14:creationId xmlns:p14="http://schemas.microsoft.com/office/powerpoint/2010/main" val="342791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86C95-170B-6440-A607-F949AD87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Opakování otázky na úrovni eticko-náboženské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9E5D96-1DBA-BB4E-8549-040B760AA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Zatímco byla první část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Opakování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zaměřena na otázku pohybu a času, druhá opakuje otázky z první části, nyní však z hlediska etických závazků. Již nejde o opakování na intelektuální nebo estetické rovině, ale o výkon existence.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„Děj“ se točí kolem mladíkova selhání, ale pozvolna rostou i pochybnosti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Constantinově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mravnosti. Constantin sám říká, že se musí „eticky odlehčit“, aby se mladíkovy před ním dobře mluvilo a vyznal se ze svých prohřešků.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„Pozorovatel musí umět sebe sama zlehčit. Musí se vyvarovat tomu, aby byl sám eticky silný.“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Repetition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persevere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flux,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identity as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Dreyfus, viz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3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E41BB-97F8-5145-A546-7C1EC16B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(implicitní) etické postoje?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2497FF-21DE-E14D-A1A0-EAAD7BA8D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Kierkegaard zná dva základní etické postoje, které jsou přítomny explicitně v jiných dílech, ale a v náznacích i v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Opakování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Je to tvorba etického já jako opakování ve smyslu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mimésis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nápodoby – viz vzájemné uznání – jeden dělá, co vidí u druhého. Taková mimetická koncepce já může založit určitou stabilitu, konstantnost (ale víme, že pro Kierkegaarda je nepřípustná, nebyla-li by zrelativizována ještě transcendencí). Problém této úrovně je, že si zde člověk nechá své vlastní já světem odloudit. Následujeme normy, které jsou přítomné.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textu: V určité fázi se táže mladík, jestli by manželství přece jen nebylo pro něj. Právě manželství je formou etické věčnosti v čase. Manželství je cyklus růstu lidského já, postavený na závazku, zatímco estetická existence (Don Juan) zakouší čas a lidské já v podobě monotónnosti – stále se opakuje totéž.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Jiný typ opakování je založen na reflexi, která je hojně přítomná v náznacích. Je to opakování v podobě zdvojení ve mně samé: pohlédnu na sebe a otáži se, třeba… zda mohu chtít třeba to, aby nějaký čin platil univerzálně, tj. představím si pravidlo.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Problém: v etice je implicitně zahrnut předpoklad, že je cele v naší moci, a že tudíž i lidské já je v naší moci a že i opakování v jeho nejryzejší podobě, je něco, co sami svedeme. </a:t>
            </a:r>
          </a:p>
        </p:txBody>
      </p:sp>
    </p:spTree>
    <p:extLst>
      <p:ext uri="{BB962C8B-B14F-4D97-AF65-F5344CB8AC3E}">
        <p14:creationId xmlns:p14="http://schemas.microsoft.com/office/powerpoint/2010/main" val="216482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92CFF-E6A8-6D41-8B17-DF7ED6EF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Krize a její (epistolární) reflexe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56DE67-8440-9C4D-94DB-72972F291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„Co nyní dělám? Začínám od začátku a pak začínám odzadu. Vyhýbám se jakékoli vnějškové zmínce o tom všem, zatímco má duše se dnem i nocí, v bdělém stavu i ve snách tím vším neustále zaobírá“ (116).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Mladík se v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Opakování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skutečně v krizi octne, a to v krizi, která mu všechno zpochybní, ztratí důvěru ve svého důvěrníka  a místo rozumu či reflexe začíná vzývat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Jóba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Jinými slovy sezná, že už mu nepomůže dialog s Constantinem, který, jak sám přiznává, nemá vztah k transcendenci. „Náboženský pohyb provést nedokážu, je to proti mé povaze“ (105).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Contantin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ví, že mladík dospěl na hranici, dokonce připouští, že jeho krize je skutečná. „Je mu stále jasné, že se jeho láska nedá, lidsky řečeno, realizovat. Tak dospěl k hranici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zázračna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to, ať už má nastat jakkoli, se může dít jen na základě absurdna“  (101).</a:t>
            </a:r>
          </a:p>
        </p:txBody>
      </p:sp>
    </p:spTree>
    <p:extLst>
      <p:ext uri="{BB962C8B-B14F-4D97-AF65-F5344CB8AC3E}">
        <p14:creationId xmlns:p14="http://schemas.microsoft.com/office/powerpoint/2010/main" val="391927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61E5A4-6DFA-F640-87A3-1F3B77093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5F6CE7-77C2-AA49-9CDF-2A2904344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highest</a:t>
            </a:r>
            <a:r>
              <a:rPr lang="cs-CZ" dirty="0"/>
              <a:t> </a:t>
            </a:r>
            <a:r>
              <a:rPr lang="cs-CZ" dirty="0" err="1"/>
              <a:t>expression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b="1" dirty="0" err="1"/>
              <a:t>passes</a:t>
            </a:r>
            <a:r>
              <a:rPr lang="cs-CZ" b="1" dirty="0"/>
              <a:t> </a:t>
            </a:r>
            <a:r>
              <a:rPr lang="cs-CZ" b="1" dirty="0" err="1"/>
              <a:t>from</a:t>
            </a:r>
            <a:r>
              <a:rPr lang="cs-CZ" b="1" dirty="0"/>
              <a:t> sin to </a:t>
            </a:r>
            <a:r>
              <a:rPr lang="cs-CZ" b="1" dirty="0" err="1"/>
              <a:t>atonement</a:t>
            </a:r>
            <a:r>
              <a:rPr lang="cs-CZ" dirty="0"/>
              <a:t>. </a:t>
            </a:r>
            <a:r>
              <a:rPr lang="cs-CZ" dirty="0" err="1"/>
              <a:t>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dramatic</a:t>
            </a:r>
            <a:r>
              <a:rPr lang="cs-CZ" dirty="0"/>
              <a:t> instance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transition</a:t>
            </a:r>
            <a:r>
              <a:rPr lang="cs-CZ" dirty="0"/>
              <a:t>,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transformation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and </a:t>
            </a:r>
            <a:r>
              <a:rPr lang="cs-CZ" dirty="0" err="1"/>
              <a:t>transcendent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produced</a:t>
            </a:r>
            <a:r>
              <a:rPr lang="cs-CZ" dirty="0"/>
              <a:t>. </a:t>
            </a:r>
            <a:r>
              <a:rPr lang="cs-CZ" dirty="0" err="1"/>
              <a:t>Atonement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completely</a:t>
            </a:r>
            <a:r>
              <a:rPr lang="cs-CZ" dirty="0"/>
              <a:t> </a:t>
            </a:r>
            <a:r>
              <a:rPr lang="cs-CZ" dirty="0" err="1"/>
              <a:t>transcendent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sin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displaces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b="1" dirty="0" err="1"/>
              <a:t>repetition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highest</a:t>
            </a:r>
            <a:r>
              <a:rPr lang="cs-CZ" b="1" dirty="0"/>
              <a:t> </a:t>
            </a:r>
            <a:r>
              <a:rPr lang="cs-CZ" b="1" dirty="0" err="1"/>
              <a:t>sense</a:t>
            </a:r>
            <a:r>
              <a:rPr lang="cs-CZ" dirty="0"/>
              <a:t>, </a:t>
            </a:r>
            <a:r>
              <a:rPr lang="cs-CZ" dirty="0" err="1"/>
              <a:t>sensu</a:t>
            </a:r>
            <a:r>
              <a:rPr lang="cs-CZ" dirty="0"/>
              <a:t> </a:t>
            </a:r>
            <a:r>
              <a:rPr lang="cs-CZ" dirty="0" err="1"/>
              <a:t>eminentiore</a:t>
            </a:r>
            <a:r>
              <a:rPr lang="cs-CZ" dirty="0"/>
              <a:t> (</a:t>
            </a:r>
            <a:r>
              <a:rPr lang="cs-CZ" dirty="0" err="1"/>
              <a:t>Pap</a:t>
            </a:r>
            <a:r>
              <a:rPr lang="cs-CZ" dirty="0"/>
              <a:t>. IV B117 302/</a:t>
            </a:r>
            <a:r>
              <a:rPr lang="cs-CZ" dirty="0" err="1"/>
              <a:t>R</a:t>
            </a:r>
            <a:r>
              <a:rPr lang="cs-CZ" dirty="0"/>
              <a:t> 320). Sin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mediated</a:t>
            </a:r>
            <a:r>
              <a:rPr lang="cs-CZ" dirty="0"/>
              <a:t> but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forgiven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Dreyfus, viz </a:t>
            </a:r>
            <a:r>
              <a:rPr lang="cs-CZ" dirty="0" err="1"/>
              <a:t>moodle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9699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1191</Words>
  <Application>Microsoft Macintosh PowerPoint</Application>
  <PresentationFormat>Širokoúhlá obrazovka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Kierkegaardovo Opakování, II</vt:lpstr>
      <vt:lpstr>Prezentace aplikace PowerPoint</vt:lpstr>
      <vt:lpstr>Kdo je vlastně Constantin?</vt:lpstr>
      <vt:lpstr>Prezentace aplikace PowerPoint</vt:lpstr>
      <vt:lpstr>Opakování otázky na úrovni eticko-náboženské</vt:lpstr>
      <vt:lpstr>Dva (implicitní) etické postoje? </vt:lpstr>
      <vt:lpstr>Krize a její (epistolární) reflexe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II, 91–</dc:title>
  <dc:creator>Matějčková, Tereza</dc:creator>
  <cp:lastModifiedBy>Matějčková, Tereza</cp:lastModifiedBy>
  <cp:revision>20</cp:revision>
  <dcterms:created xsi:type="dcterms:W3CDTF">2021-03-03T12:19:46Z</dcterms:created>
  <dcterms:modified xsi:type="dcterms:W3CDTF">2021-03-05T14:58:29Z</dcterms:modified>
</cp:coreProperties>
</file>