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8" r:id="rId3"/>
    <p:sldId id="289" r:id="rId4"/>
    <p:sldId id="290" r:id="rId5"/>
    <p:sldId id="291" r:id="rId6"/>
    <p:sldId id="292" r:id="rId7"/>
    <p:sldId id="295" r:id="rId8"/>
    <p:sldId id="296" r:id="rId9"/>
    <p:sldId id="297" r:id="rId10"/>
    <p:sldId id="298" r:id="rId11"/>
    <p:sldId id="299" r:id="rId12"/>
    <p:sldId id="300" r:id="rId13"/>
    <p:sldId id="301" r:id="rId14"/>
    <p:sldId id="302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4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32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5/3/2020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4.m4a"/><Relationship Id="rId7" Type="http://schemas.openxmlformats.org/officeDocument/2006/relationships/image" Target="../media/image11.em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e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7.pn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Základní koncepty rabínského judaismu 6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Boží přikázání </a:t>
            </a:r>
            <a:r>
              <a:rPr lang="cs-CZ"/>
              <a:t>a židovský exkluzivismus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DBD5E60-CD56-4D4A-81D0-784989B2ED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4419333"/>
            <a:ext cx="406400" cy="406400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217187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Ukázky z </a:t>
            </a:r>
            <a:r>
              <a:rPr lang="cs-CZ" dirty="0" err="1"/>
              <a:t>Maharalových</a:t>
            </a:r>
            <a:r>
              <a:rPr lang="cs-CZ" dirty="0"/>
              <a:t> spisů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1116" y="2512197"/>
            <a:ext cx="6038852" cy="257723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1116" y="5166373"/>
            <a:ext cx="6038852" cy="95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11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318" y="958475"/>
            <a:ext cx="4858053" cy="206538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142" y="958475"/>
            <a:ext cx="5024674" cy="355614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0983" y="4514617"/>
            <a:ext cx="1395821" cy="24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350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731" y="913358"/>
            <a:ext cx="4928841" cy="291625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731" y="3902043"/>
            <a:ext cx="5007459" cy="67901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805" y="913357"/>
            <a:ext cx="5239004" cy="219198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6664" y="3105339"/>
            <a:ext cx="5229145" cy="216377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9636" y="5297322"/>
            <a:ext cx="1053548" cy="23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585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Současně Maharal z exkluzivity Izraele také jeho kosmickou odpovědnost: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381" y="2554367"/>
            <a:ext cx="6667238" cy="173201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381" y="4286387"/>
            <a:ext cx="1338839" cy="23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79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err="1"/>
              <a:t>Micvot</a:t>
            </a:r>
            <a:r>
              <a:rPr lang="cs-CZ" sz="2800" dirty="0"/>
              <a:t> a konverze k judaismu - </a:t>
            </a:r>
            <a:r>
              <a:rPr lang="cs-CZ" sz="2800" dirty="0" err="1"/>
              <a:t>gijur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95402" y="2556932"/>
            <a:ext cx="5440376" cy="3318936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Podívejte se na krátké video s různými názory na konvertity.</a:t>
            </a:r>
          </a:p>
          <a:p>
            <a:r>
              <a:rPr lang="cs-CZ" dirty="0"/>
              <a:t> Konverze je v principu možná, avšak jejím cílem má být pouze přijetí </a:t>
            </a:r>
            <a:r>
              <a:rPr lang="cs-CZ" dirty="0" err="1"/>
              <a:t>micvot</a:t>
            </a:r>
            <a:r>
              <a:rPr lang="cs-CZ" dirty="0"/>
              <a:t> a jejich vykonávání (nikoli například sňatek s židovským partnerem).</a:t>
            </a:r>
          </a:p>
          <a:p>
            <a:r>
              <a:rPr lang="cs-CZ" dirty="0"/>
              <a:t>V pohledu mnoha Židů je konverze k judaismu „podivná“ a nepříliš pochopitelná, i proto, že přijetí </a:t>
            </a:r>
            <a:r>
              <a:rPr lang="cs-CZ" dirty="0" err="1"/>
              <a:t>micvot</a:t>
            </a:r>
            <a:r>
              <a:rPr lang="cs-CZ" dirty="0"/>
              <a:t> je nazíráno jako „jho“ – proč by si tento úkol někdo vybíral dobrovolně, když mu stačí plnit </a:t>
            </a:r>
            <a:r>
              <a:rPr lang="cs-CZ" dirty="0" err="1"/>
              <a:t>Noachidská</a:t>
            </a:r>
            <a:r>
              <a:rPr lang="cs-CZ" dirty="0"/>
              <a:t> přikázání?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777" y="2626635"/>
            <a:ext cx="4513905" cy="2298619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1030965-8CFD-4557-A5CB-4DEB24D8E0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4883" y="1430865"/>
            <a:ext cx="406400" cy="406400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232079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7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3294705" cy="1303867"/>
          </a:xfrm>
        </p:spPr>
        <p:txBody>
          <a:bodyPr>
            <a:normAutofit/>
          </a:bodyPr>
          <a:lstStyle/>
          <a:p>
            <a:r>
              <a:rPr lang="cs-CZ" sz="2800" dirty="0"/>
              <a:t>Některá relevantní hesla ve skriptu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95400" y="2556932"/>
            <a:ext cx="3484829" cy="3318936"/>
          </a:xfrm>
        </p:spPr>
        <p:txBody>
          <a:bodyPr>
            <a:normAutofit fontScale="92500" lnSpcReduction="10000"/>
          </a:bodyPr>
          <a:lstStyle/>
          <a:p>
            <a:r>
              <a:rPr lang="cs-CZ" dirty="0" err="1"/>
              <a:t>Micva</a:t>
            </a:r>
            <a:endParaRPr lang="cs-CZ" dirty="0"/>
          </a:p>
          <a:p>
            <a:r>
              <a:rPr lang="cs-CZ" dirty="0"/>
              <a:t>Hřích</a:t>
            </a:r>
          </a:p>
          <a:p>
            <a:r>
              <a:rPr lang="cs-CZ" dirty="0" err="1"/>
              <a:t>Halacha</a:t>
            </a:r>
            <a:endParaRPr lang="cs-CZ" dirty="0"/>
          </a:p>
          <a:p>
            <a:r>
              <a:rPr lang="cs-CZ" dirty="0" err="1"/>
              <a:t>Minhag</a:t>
            </a:r>
            <a:endParaRPr lang="cs-CZ" dirty="0"/>
          </a:p>
          <a:p>
            <a:r>
              <a:rPr lang="cs-CZ" dirty="0" err="1"/>
              <a:t>Noachidská</a:t>
            </a:r>
            <a:r>
              <a:rPr lang="cs-CZ" dirty="0"/>
              <a:t> přikázání</a:t>
            </a:r>
          </a:p>
          <a:p>
            <a:r>
              <a:rPr lang="cs-CZ" dirty="0"/>
              <a:t>Žid, Izrael, Nežidé</a:t>
            </a:r>
          </a:p>
          <a:p>
            <a:r>
              <a:rPr lang="cs-CZ" dirty="0"/>
              <a:t>Přistoupení k judaismu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751" y="982132"/>
            <a:ext cx="3137654" cy="391579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827" y="2475451"/>
            <a:ext cx="3464543" cy="242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891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Přikázání - </a:t>
            </a:r>
            <a:r>
              <a:rPr lang="cs-CZ" dirty="0" err="1"/>
              <a:t>micva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Hebr</a:t>
            </a:r>
            <a:r>
              <a:rPr lang="cs-CZ" dirty="0"/>
              <a:t>. sloveso </a:t>
            </a:r>
            <a:r>
              <a:rPr lang="cs-CZ" dirty="0" err="1"/>
              <a:t>ṣiwa</a:t>
            </a:r>
            <a:r>
              <a:rPr lang="cs-CZ" dirty="0"/>
              <a:t> (</a:t>
            </a:r>
            <a:r>
              <a:rPr lang="he-IL" dirty="0"/>
              <a:t>צוה</a:t>
            </a:r>
            <a:r>
              <a:rPr lang="cs-CZ" dirty="0"/>
              <a:t>) – přikazovat</a:t>
            </a:r>
          </a:p>
          <a:p>
            <a:r>
              <a:rPr lang="cs-CZ" dirty="0"/>
              <a:t>V rabínském judaismu spojeno s představou „podvojné“ Tóry – Tóra psaná a Tóra ústní (viz počátek kurzu) – proto také některé </a:t>
            </a:r>
            <a:r>
              <a:rPr lang="cs-CZ" dirty="0" err="1"/>
              <a:t>micvot</a:t>
            </a:r>
            <a:r>
              <a:rPr lang="cs-CZ" dirty="0"/>
              <a:t> se označují za „přikázání z Tóry“ (</a:t>
            </a:r>
            <a:r>
              <a:rPr lang="cs-CZ" dirty="0" err="1"/>
              <a:t>micvot</a:t>
            </a:r>
            <a:r>
              <a:rPr lang="cs-CZ" dirty="0"/>
              <a:t> de-</a:t>
            </a:r>
            <a:r>
              <a:rPr lang="cs-CZ" dirty="0" err="1"/>
              <a:t>orajta</a:t>
            </a:r>
            <a:r>
              <a:rPr lang="cs-CZ" dirty="0"/>
              <a:t>) a některé za „přikázání rabínů“ (</a:t>
            </a:r>
            <a:r>
              <a:rPr lang="cs-CZ" dirty="0" err="1"/>
              <a:t>micvot</a:t>
            </a:r>
            <a:r>
              <a:rPr lang="cs-CZ" dirty="0"/>
              <a:t> de-</a:t>
            </a:r>
            <a:r>
              <a:rPr lang="cs-CZ" dirty="0" err="1"/>
              <a:t>rabanan</a:t>
            </a:r>
            <a:r>
              <a:rPr lang="cs-CZ" dirty="0"/>
              <a:t>) – posledně zmíněnými se míní přikázání, jež měly formulovat první generace učenců (</a:t>
            </a:r>
            <a:r>
              <a:rPr lang="cs-CZ" dirty="0" err="1"/>
              <a:t>Mišna</a:t>
            </a:r>
            <a:r>
              <a:rPr lang="cs-CZ" dirty="0"/>
              <a:t>, talmudy).</a:t>
            </a:r>
          </a:p>
          <a:p>
            <a:r>
              <a:rPr lang="cs-CZ" dirty="0"/>
              <a:t>Rabínské právo (</a:t>
            </a:r>
            <a:r>
              <a:rPr lang="cs-CZ" dirty="0" err="1"/>
              <a:t>halacha</a:t>
            </a:r>
            <a:r>
              <a:rPr lang="cs-CZ" dirty="0"/>
              <a:t>) zná další typy norem (např. </a:t>
            </a:r>
            <a:r>
              <a:rPr lang="cs-CZ" dirty="0" err="1"/>
              <a:t>minhag</a:t>
            </a:r>
            <a:r>
              <a:rPr lang="cs-CZ" dirty="0"/>
              <a:t>, </a:t>
            </a:r>
            <a:r>
              <a:rPr lang="cs-CZ" dirty="0" err="1"/>
              <a:t>takana</a:t>
            </a:r>
            <a:r>
              <a:rPr lang="cs-CZ" dirty="0"/>
              <a:t>, </a:t>
            </a:r>
            <a:r>
              <a:rPr lang="cs-CZ" dirty="0" err="1"/>
              <a:t>gzera</a:t>
            </a:r>
            <a:r>
              <a:rPr lang="cs-CZ" dirty="0"/>
              <a:t>)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26A926D-0C69-4046-AEE2-BAA3F7C10F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5710" y="1430865"/>
            <a:ext cx="406400" cy="406400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12384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4399228" cy="1303867"/>
          </a:xfrm>
        </p:spPr>
        <p:txBody>
          <a:bodyPr/>
          <a:lstStyle/>
          <a:p>
            <a:r>
              <a:rPr lang="cs-CZ" dirty="0"/>
              <a:t>613 přikázání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95401" y="2556932"/>
            <a:ext cx="5132040" cy="3318936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V rabínské literatuře je formulován názor, že přikázání v Tóře je 613 (není však jasné, která to přesně jsou).</a:t>
            </a:r>
          </a:p>
          <a:p>
            <a:r>
              <a:rPr lang="cs-CZ" dirty="0"/>
              <a:t>Existují různé pokusy o jejich výčet – viz </a:t>
            </a:r>
            <a:r>
              <a:rPr lang="cs-CZ" dirty="0" err="1"/>
              <a:t>Maimonides</a:t>
            </a:r>
            <a:r>
              <a:rPr lang="cs-CZ" dirty="0"/>
              <a:t>, </a:t>
            </a:r>
            <a:r>
              <a:rPr lang="cs-CZ" i="1" dirty="0" err="1"/>
              <a:t>Sefer</a:t>
            </a:r>
            <a:r>
              <a:rPr lang="cs-CZ" i="1" dirty="0"/>
              <a:t> ha-</a:t>
            </a:r>
            <a:r>
              <a:rPr lang="cs-CZ" i="1" dirty="0" err="1"/>
              <a:t>micvot</a:t>
            </a:r>
            <a:r>
              <a:rPr lang="cs-CZ" dirty="0"/>
              <a:t>.</a:t>
            </a:r>
          </a:p>
          <a:p>
            <a:r>
              <a:rPr lang="cs-CZ" dirty="0"/>
              <a:t>Dělení na pozitivní (</a:t>
            </a:r>
            <a:r>
              <a:rPr lang="cs-CZ" dirty="0" err="1">
                <a:cs typeface="Times New Roman" panose="02020603050405020304" pitchFamily="18" charset="0"/>
              </a:rPr>
              <a:t>ʿaśe</a:t>
            </a:r>
            <a:r>
              <a:rPr lang="cs-CZ" dirty="0"/>
              <a:t>) a negativní (lo </a:t>
            </a:r>
            <a:r>
              <a:rPr lang="cs-CZ" dirty="0" err="1"/>
              <a:t>ta</a:t>
            </a:r>
            <a:r>
              <a:rPr lang="cs-CZ" dirty="0" err="1">
                <a:cs typeface="Times New Roman" panose="02020603050405020304" pitchFamily="18" charset="0"/>
              </a:rPr>
              <a:t>ʿaśe</a:t>
            </a:r>
            <a:r>
              <a:rPr lang="cs-CZ" dirty="0"/>
              <a:t>): pozitivních má být 254 (odpovídá počtu částí lidského těla) a negativních 365.</a:t>
            </a:r>
          </a:p>
          <a:p>
            <a:r>
              <a:rPr lang="cs-CZ" dirty="0"/>
              <a:t>Dělení na ta, která závisejí na čase (</a:t>
            </a:r>
            <a:r>
              <a:rPr lang="cs-CZ" i="1" dirty="0" err="1"/>
              <a:t>še</a:t>
            </a:r>
            <a:r>
              <a:rPr lang="cs-CZ" i="1" dirty="0"/>
              <a:t>-ha-</a:t>
            </a:r>
            <a:r>
              <a:rPr lang="cs-CZ" i="1" dirty="0" err="1"/>
              <a:t>zman</a:t>
            </a:r>
            <a:r>
              <a:rPr lang="cs-CZ" i="1" dirty="0"/>
              <a:t> </a:t>
            </a:r>
            <a:r>
              <a:rPr lang="cs-CZ" i="1" dirty="0" err="1"/>
              <a:t>graman</a:t>
            </a:r>
            <a:r>
              <a:rPr lang="cs-CZ" dirty="0"/>
              <a:t>) a která na čase nezávisejí (</a:t>
            </a:r>
            <a:r>
              <a:rPr lang="cs-CZ" i="1" dirty="0" err="1"/>
              <a:t>še</a:t>
            </a:r>
            <a:r>
              <a:rPr lang="cs-CZ" i="1" dirty="0"/>
              <a:t>-ha-</a:t>
            </a:r>
            <a:r>
              <a:rPr lang="cs-CZ" i="1" dirty="0" err="1"/>
              <a:t>zman</a:t>
            </a:r>
            <a:r>
              <a:rPr lang="cs-CZ" i="1" dirty="0"/>
              <a:t> lo </a:t>
            </a:r>
            <a:r>
              <a:rPr lang="cs-CZ" i="1" dirty="0" err="1"/>
              <a:t>graman</a:t>
            </a:r>
            <a:r>
              <a:rPr lang="cs-CZ" dirty="0"/>
              <a:t>)</a:t>
            </a:r>
          </a:p>
          <a:p>
            <a:r>
              <a:rPr lang="cs-CZ" dirty="0"/>
              <a:t>Vpravo: Seznam pozitivních přikázání – </a:t>
            </a:r>
            <a:r>
              <a:rPr lang="cs-CZ" dirty="0" err="1"/>
              <a:t>Maimonides</a:t>
            </a:r>
            <a:r>
              <a:rPr lang="cs-CZ" dirty="0"/>
              <a:t>, </a:t>
            </a:r>
            <a:r>
              <a:rPr lang="cs-CZ" dirty="0" err="1"/>
              <a:t>Mišne</a:t>
            </a:r>
            <a:r>
              <a:rPr lang="cs-CZ" dirty="0"/>
              <a:t> Tora, Benátky 1524: „První pozitivní </a:t>
            </a:r>
            <a:r>
              <a:rPr lang="cs-CZ" dirty="0" err="1"/>
              <a:t>micva</a:t>
            </a:r>
            <a:r>
              <a:rPr lang="cs-CZ" dirty="0"/>
              <a:t> – vědět, že existuje Jméno Boží“ (Ex 20,2).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5080" y="905346"/>
            <a:ext cx="3582321" cy="49705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7"/>
          <a:srcRect l="5114"/>
          <a:stretch/>
        </p:blipFill>
        <p:spPr>
          <a:xfrm>
            <a:off x="6563762" y="2672707"/>
            <a:ext cx="4789960" cy="18643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F1EF20B-A98F-43ED-9784-D0529B8F32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5401" y="1430865"/>
            <a:ext cx="406400" cy="4064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1DE6D1B-9FCF-4367-96AF-63C2113E4F0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58455" y="1430865"/>
            <a:ext cx="406400" cy="406400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267235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2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29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Přikázání a závislost na čase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Přikázání závisející na čase: např. ranní recitace modlitby </a:t>
            </a:r>
            <a:r>
              <a:rPr lang="cs-CZ" dirty="0" err="1"/>
              <a:t>Šma</a:t>
            </a:r>
            <a:r>
              <a:rPr lang="cs-CZ" dirty="0"/>
              <a:t> – je nutno je splnit v určitém časovém rozmezí.</a:t>
            </a:r>
          </a:p>
          <a:p>
            <a:r>
              <a:rPr lang="cs-CZ" dirty="0"/>
              <a:t>Přikázání nezávisející na čase: zákaz vepřového – trvá pořád, snídaně i večeře.</a:t>
            </a:r>
          </a:p>
          <a:p>
            <a:r>
              <a:rPr lang="cs-CZ" dirty="0"/>
              <a:t>Přikázání závisející i nezávisející na čase: </a:t>
            </a:r>
            <a:r>
              <a:rPr lang="cs-CZ" dirty="0" err="1"/>
              <a:t>brit</a:t>
            </a:r>
            <a:r>
              <a:rPr lang="cs-CZ" dirty="0"/>
              <a:t> </a:t>
            </a:r>
            <a:r>
              <a:rPr lang="cs-CZ" dirty="0" err="1"/>
              <a:t>mila</a:t>
            </a:r>
            <a:r>
              <a:rPr lang="cs-CZ" dirty="0"/>
              <a:t> – obřízka: je třeba ji provést osmý den, ale současně pak již trvá stále.</a:t>
            </a:r>
          </a:p>
          <a:p>
            <a:r>
              <a:rPr lang="cs-CZ" dirty="0"/>
              <a:t>Muži mají povinnost plnit oba typy, ženy jen ta přikázání, která na čase nezávisí (tj. žena nemá povinnost se modlit </a:t>
            </a:r>
            <a:r>
              <a:rPr lang="cs-CZ" dirty="0" err="1"/>
              <a:t>Šma</a:t>
            </a:r>
            <a:r>
              <a:rPr lang="cs-CZ" dirty="0"/>
              <a:t> v určitý čas, nesmí jíst vepřové a má povinnost zajistit, aby její synové byli obřezáni).</a:t>
            </a:r>
          </a:p>
        </p:txBody>
      </p:sp>
    </p:spTree>
    <p:extLst>
      <p:ext uri="{BB962C8B-B14F-4D97-AF65-F5344CB8AC3E}">
        <p14:creationId xmlns:p14="http://schemas.microsoft.com/office/powerpoint/2010/main" val="3663205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Zvláštní přikázání, které musí plnit ženy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95401" y="2556932"/>
            <a:ext cx="3665898" cy="3318936"/>
          </a:xfrm>
        </p:spPr>
        <p:txBody>
          <a:bodyPr/>
          <a:lstStyle/>
          <a:p>
            <a:r>
              <a:rPr lang="cs-CZ" dirty="0"/>
              <a:t>Podle zkratky „</a:t>
            </a:r>
            <a:r>
              <a:rPr lang="cs-CZ" dirty="0" err="1"/>
              <a:t>chana</a:t>
            </a:r>
            <a:r>
              <a:rPr lang="cs-CZ" dirty="0"/>
              <a:t>“ (jako jméno – </a:t>
            </a:r>
            <a:r>
              <a:rPr lang="he-IL" dirty="0"/>
              <a:t>חנ"ה</a:t>
            </a:r>
            <a:r>
              <a:rPr lang="cs-CZ" dirty="0"/>
              <a:t>): oddělování těsta – </a:t>
            </a:r>
            <a:r>
              <a:rPr lang="cs-CZ" dirty="0" err="1"/>
              <a:t>chala</a:t>
            </a:r>
            <a:r>
              <a:rPr lang="cs-CZ" dirty="0"/>
              <a:t> (</a:t>
            </a:r>
            <a:r>
              <a:rPr lang="he-IL" dirty="0"/>
              <a:t>חלה</a:t>
            </a:r>
            <a:r>
              <a:rPr lang="cs-CZ" dirty="0"/>
              <a:t>), </a:t>
            </a:r>
            <a:r>
              <a:rPr lang="cs-CZ" dirty="0" err="1"/>
              <a:t>nida</a:t>
            </a:r>
            <a:r>
              <a:rPr lang="cs-CZ" dirty="0"/>
              <a:t> – manželská rituální čistota (</a:t>
            </a:r>
            <a:r>
              <a:rPr lang="he-IL" dirty="0"/>
              <a:t>נדה</a:t>
            </a:r>
            <a:r>
              <a:rPr lang="cs-CZ" dirty="0"/>
              <a:t>) a rozsvěcení světel na počátku Šabatu – </a:t>
            </a:r>
            <a:r>
              <a:rPr lang="cs-CZ" dirty="0" err="1"/>
              <a:t>hadlakat</a:t>
            </a:r>
            <a:r>
              <a:rPr lang="cs-CZ" dirty="0"/>
              <a:t> </a:t>
            </a:r>
            <a:r>
              <a:rPr lang="cs-CZ" dirty="0" err="1"/>
              <a:t>nerot</a:t>
            </a:r>
            <a:r>
              <a:rPr lang="cs-CZ" dirty="0"/>
              <a:t> (</a:t>
            </a:r>
            <a:r>
              <a:rPr lang="he-IL" dirty="0"/>
              <a:t>הדלקת נרות</a:t>
            </a:r>
            <a:r>
              <a:rPr lang="cs-CZ" dirty="0"/>
              <a:t>).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175" y="2643611"/>
            <a:ext cx="4993369" cy="2833736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D2FBE2E-1697-44EC-83C4-A92C5D3227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2201" y="1430865"/>
            <a:ext cx="406400" cy="406400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26727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7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2434626" cy="1303867"/>
          </a:xfrm>
        </p:spPr>
        <p:txBody>
          <a:bodyPr>
            <a:normAutofit/>
          </a:bodyPr>
          <a:lstStyle/>
          <a:p>
            <a:r>
              <a:rPr lang="cs-CZ" sz="2800" dirty="0"/>
              <a:t>Manuál pro novomanželku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95401" y="2556932"/>
            <a:ext cx="3421454" cy="3318936"/>
          </a:xfrm>
        </p:spPr>
        <p:txBody>
          <a:bodyPr>
            <a:normAutofit fontScale="85000" lnSpcReduction="10000"/>
          </a:bodyPr>
          <a:lstStyle/>
          <a:p>
            <a:r>
              <a:rPr lang="cs-CZ" dirty="0" err="1"/>
              <a:t>Birkat</a:t>
            </a:r>
            <a:r>
              <a:rPr lang="cs-CZ" dirty="0"/>
              <a:t> ha-</a:t>
            </a:r>
            <a:r>
              <a:rPr lang="cs-CZ" dirty="0" err="1"/>
              <a:t>mazon</a:t>
            </a:r>
            <a:r>
              <a:rPr lang="cs-CZ" dirty="0"/>
              <a:t> (požehnání nad jídlem)</a:t>
            </a:r>
          </a:p>
          <a:p>
            <a:r>
              <a:rPr lang="cs-CZ" dirty="0" err="1"/>
              <a:t>Birkat</a:t>
            </a:r>
            <a:r>
              <a:rPr lang="cs-CZ" dirty="0"/>
              <a:t> ha-</a:t>
            </a:r>
            <a:r>
              <a:rPr lang="cs-CZ" dirty="0" err="1"/>
              <a:t>nehenin</a:t>
            </a:r>
            <a:r>
              <a:rPr lang="cs-CZ" dirty="0"/>
              <a:t> (požehnání nad příjemnou zkušeností – např. příjemná vůně)</a:t>
            </a:r>
          </a:p>
          <a:p>
            <a:r>
              <a:rPr lang="cs-CZ" dirty="0" err="1"/>
              <a:t>Chala</a:t>
            </a:r>
            <a:r>
              <a:rPr lang="cs-CZ" dirty="0"/>
              <a:t> (oddělení těsta)</a:t>
            </a:r>
          </a:p>
          <a:p>
            <a:r>
              <a:rPr lang="cs-CZ" dirty="0" err="1"/>
              <a:t>Nida</a:t>
            </a:r>
            <a:r>
              <a:rPr lang="cs-CZ" dirty="0"/>
              <a:t> (manželská čistota)</a:t>
            </a:r>
          </a:p>
          <a:p>
            <a:r>
              <a:rPr lang="cs-CZ" dirty="0" err="1"/>
              <a:t>Hadlaka</a:t>
            </a:r>
            <a:r>
              <a:rPr lang="cs-CZ" dirty="0"/>
              <a:t> (zapálení </a:t>
            </a:r>
            <a:r>
              <a:rPr lang="cs-CZ" dirty="0" err="1"/>
              <a:t>šabatových</a:t>
            </a:r>
            <a:r>
              <a:rPr lang="cs-CZ" dirty="0"/>
              <a:t> světel)</a:t>
            </a:r>
          </a:p>
        </p:txBody>
      </p:sp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135" y="1493992"/>
            <a:ext cx="6583874" cy="4381876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30AE14B-867C-49B2-BEA9-B3C51CE3B3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9001" y="1290792"/>
            <a:ext cx="406400" cy="406400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148306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6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Teurgická funkce </a:t>
            </a:r>
            <a:r>
              <a:rPr lang="cs-CZ" dirty="0" err="1"/>
              <a:t>micvot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95401" y="2556932"/>
            <a:ext cx="4725153" cy="3318936"/>
          </a:xfrm>
        </p:spPr>
        <p:txBody>
          <a:bodyPr>
            <a:normAutofit fontScale="92500"/>
          </a:bodyPr>
          <a:lstStyle/>
          <a:p>
            <a:r>
              <a:rPr lang="cs-CZ" dirty="0" err="1"/>
              <a:t>Micvot</a:t>
            </a:r>
            <a:r>
              <a:rPr lang="cs-CZ" dirty="0"/>
              <a:t> jsou chápány jako nástroj, který ovlivňuje duchovní světy.</a:t>
            </a:r>
          </a:p>
          <a:p>
            <a:r>
              <a:rPr lang="cs-CZ" dirty="0"/>
              <a:t>Dokonalé plnění </a:t>
            </a:r>
            <a:r>
              <a:rPr lang="cs-CZ" dirty="0" err="1"/>
              <a:t>micvot</a:t>
            </a:r>
            <a:r>
              <a:rPr lang="cs-CZ" dirty="0"/>
              <a:t> přibližuje příchod mesiášského věku (a naopak)</a:t>
            </a:r>
          </a:p>
          <a:p>
            <a:r>
              <a:rPr lang="cs-CZ" dirty="0"/>
              <a:t>Diferenciace mezi </a:t>
            </a:r>
            <a:r>
              <a:rPr lang="cs-CZ" dirty="0" err="1"/>
              <a:t>micvot</a:t>
            </a:r>
            <a:r>
              <a:rPr lang="cs-CZ" dirty="0"/>
              <a:t>: představa, že některé </a:t>
            </a:r>
            <a:r>
              <a:rPr lang="cs-CZ" dirty="0" err="1"/>
              <a:t>micvot</a:t>
            </a:r>
            <a:r>
              <a:rPr lang="cs-CZ" dirty="0"/>
              <a:t> v daný okamžik působí více než jiné (např. </a:t>
            </a:r>
            <a:r>
              <a:rPr lang="cs-CZ" dirty="0" err="1"/>
              <a:t>cicit</a:t>
            </a:r>
            <a:r>
              <a:rPr lang="cs-CZ" dirty="0"/>
              <a:t> v chasidismu)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091" y="2645103"/>
            <a:ext cx="4687507" cy="3121953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7652C4B-77C8-46B3-A16F-4C74D683A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1" y="1430865"/>
            <a:ext cx="406400" cy="406400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284081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4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4471655" cy="1303867"/>
          </a:xfrm>
        </p:spPr>
        <p:txBody>
          <a:bodyPr>
            <a:normAutofit fontScale="90000"/>
          </a:bodyPr>
          <a:lstStyle/>
          <a:p>
            <a:r>
              <a:rPr lang="cs-CZ" sz="2800" dirty="0" err="1"/>
              <a:t>Micvot</a:t>
            </a:r>
            <a:r>
              <a:rPr lang="cs-CZ" sz="2800" dirty="0"/>
              <a:t> a </a:t>
            </a:r>
            <a:r>
              <a:rPr lang="cs-CZ" sz="2800" dirty="0" err="1"/>
              <a:t>exkluzivismus</a:t>
            </a:r>
            <a:r>
              <a:rPr lang="cs-CZ" sz="2800" dirty="0"/>
              <a:t> u </a:t>
            </a:r>
            <a:r>
              <a:rPr lang="cs-CZ" sz="2800" dirty="0" err="1"/>
              <a:t>Jehudy</a:t>
            </a:r>
            <a:r>
              <a:rPr lang="cs-CZ" sz="2800" dirty="0"/>
              <a:t> </a:t>
            </a:r>
            <a:r>
              <a:rPr lang="cs-CZ" sz="2800" dirty="0" err="1"/>
              <a:t>Levy</a:t>
            </a:r>
            <a:r>
              <a:rPr lang="cs-CZ" sz="2800" dirty="0"/>
              <a:t> ben </a:t>
            </a:r>
            <a:r>
              <a:rPr lang="cs-CZ" sz="2800" dirty="0" err="1"/>
              <a:t>Becalela</a:t>
            </a:r>
            <a:r>
              <a:rPr lang="cs-CZ" sz="2800" dirty="0"/>
              <a:t> – </a:t>
            </a:r>
            <a:r>
              <a:rPr lang="cs-CZ" sz="2800" dirty="0" err="1"/>
              <a:t>Maharala</a:t>
            </a:r>
            <a:r>
              <a:rPr lang="cs-CZ" sz="2800" dirty="0"/>
              <a:t> (asi 1525-1609)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95401" y="2556932"/>
            <a:ext cx="6581114" cy="3318936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Maharal chápe plnění </a:t>
            </a:r>
            <a:r>
              <a:rPr lang="cs-CZ" dirty="0" err="1"/>
              <a:t>micvot</a:t>
            </a:r>
            <a:r>
              <a:rPr lang="cs-CZ" dirty="0"/>
              <a:t> – tedy halachickou observanci – jako nástroj, přibližující mesiášskou dobu.</a:t>
            </a:r>
          </a:p>
          <a:p>
            <a:r>
              <a:rPr lang="cs-CZ" dirty="0" err="1"/>
              <a:t>Micvot</a:t>
            </a:r>
            <a:r>
              <a:rPr lang="cs-CZ" dirty="0"/>
              <a:t> jsou předány lidu Izraele, který dostává Tóru.</a:t>
            </a:r>
          </a:p>
          <a:p>
            <a:r>
              <a:rPr lang="cs-CZ" dirty="0"/>
              <a:t>Tóru identifikuje Maharal s „odděleným intelektem“ (</a:t>
            </a:r>
            <a:r>
              <a:rPr lang="cs-CZ" dirty="0" err="1"/>
              <a:t>sechel</a:t>
            </a:r>
            <a:r>
              <a:rPr lang="cs-CZ" dirty="0"/>
              <a:t> ha-</a:t>
            </a:r>
            <a:r>
              <a:rPr lang="cs-CZ" dirty="0" err="1"/>
              <a:t>nivdal</a:t>
            </a:r>
            <a:r>
              <a:rPr lang="cs-CZ" dirty="0"/>
              <a:t>).</a:t>
            </a:r>
          </a:p>
          <a:p>
            <a:r>
              <a:rPr lang="cs-CZ" dirty="0"/>
              <a:t>Ten maximalizuje ne-materiální stránku člověka a povyšuje jej nad hmotnější bytosti (zvířata).</a:t>
            </a:r>
          </a:p>
          <a:p>
            <a:r>
              <a:rPr lang="cs-CZ" dirty="0"/>
              <a:t>Přestože tedy i Nežidé jsou lidmi, pouze Židé, kteří </a:t>
            </a:r>
            <a:r>
              <a:rPr lang="cs-CZ" dirty="0" err="1"/>
              <a:t>reflektovaně</a:t>
            </a:r>
            <a:r>
              <a:rPr lang="cs-CZ" dirty="0"/>
              <a:t> plní </a:t>
            </a:r>
            <a:r>
              <a:rPr lang="cs-CZ" dirty="0" err="1"/>
              <a:t>micvot</a:t>
            </a:r>
            <a:r>
              <a:rPr lang="cs-CZ" dirty="0"/>
              <a:t> (tedy dospělí židovští muži – učenci), disponují nejvyšším (plným) lidstvím.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223" y="982132"/>
            <a:ext cx="3240930" cy="5002040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35493AA-A258-4FF3-8AA3-755CECCBE5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2847" y="1227665"/>
            <a:ext cx="406400" cy="406400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63518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ka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1494</TotalTime>
  <Words>683</Words>
  <Application>Microsoft Office PowerPoint</Application>
  <PresentationFormat>Širokoúhlá obrazovka</PresentationFormat>
  <Paragraphs>49</Paragraphs>
  <Slides>14</Slides>
  <Notes>0</Notes>
  <HiddenSlides>0</HiddenSlides>
  <MMClips>9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8" baseType="lpstr">
      <vt:lpstr>Arial</vt:lpstr>
      <vt:lpstr>Garamond</vt:lpstr>
      <vt:lpstr>Times New Roman</vt:lpstr>
      <vt:lpstr>Organika</vt:lpstr>
      <vt:lpstr>Základní koncepty rabínského judaismu 6</vt:lpstr>
      <vt:lpstr>Některá relevantní hesla ve skriptu</vt:lpstr>
      <vt:lpstr>Přikázání - micva</vt:lpstr>
      <vt:lpstr>613 přikázání</vt:lpstr>
      <vt:lpstr>Přikázání a závislost na čase</vt:lpstr>
      <vt:lpstr>Zvláštní přikázání, které musí plnit ženy</vt:lpstr>
      <vt:lpstr>Manuál pro novomanželku</vt:lpstr>
      <vt:lpstr>Teurgická funkce micvot</vt:lpstr>
      <vt:lpstr>Micvot a exkluzivismus u Jehudy Levy ben Becalela – Maharala (asi 1525-1609)</vt:lpstr>
      <vt:lpstr>Ukázky z Maharalových spisů</vt:lpstr>
      <vt:lpstr>Prezentace aplikace PowerPoint</vt:lpstr>
      <vt:lpstr>Prezentace aplikace PowerPoint</vt:lpstr>
      <vt:lpstr>Současně Maharal z exkluzivity Izraele také jeho kosmickou odpovědnost:</vt:lpstr>
      <vt:lpstr>Micvot a konverze k judaismu - gijur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Jews in the Bohemian Lands: An Outline</dc:title>
  <dc:creator>Sládek, Pavel</dc:creator>
  <cp:lastModifiedBy>Sládek, Pavel</cp:lastModifiedBy>
  <cp:revision>141</cp:revision>
  <dcterms:created xsi:type="dcterms:W3CDTF">2020-01-18T08:40:28Z</dcterms:created>
  <dcterms:modified xsi:type="dcterms:W3CDTF">2020-05-03T09:19:04Z</dcterms:modified>
</cp:coreProperties>
</file>