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4" r:id="rId1"/>
  </p:sldMasterIdLst>
  <p:notesMasterIdLst>
    <p:notesMasterId r:id="rId28"/>
  </p:notesMasterIdLst>
  <p:sldIdLst>
    <p:sldId id="256" r:id="rId2"/>
    <p:sldId id="397" r:id="rId3"/>
    <p:sldId id="305" r:id="rId4"/>
    <p:sldId id="287" r:id="rId5"/>
    <p:sldId id="353" r:id="rId6"/>
    <p:sldId id="401" r:id="rId7"/>
    <p:sldId id="355" r:id="rId8"/>
    <p:sldId id="402" r:id="rId9"/>
    <p:sldId id="309" r:id="rId10"/>
    <p:sldId id="403" r:id="rId11"/>
    <p:sldId id="310" r:id="rId12"/>
    <p:sldId id="354" r:id="rId13"/>
    <p:sldId id="288" r:id="rId14"/>
    <p:sldId id="398" r:id="rId15"/>
    <p:sldId id="400" r:id="rId16"/>
    <p:sldId id="399" r:id="rId17"/>
    <p:sldId id="404" r:id="rId18"/>
    <p:sldId id="405" r:id="rId19"/>
    <p:sldId id="406" r:id="rId20"/>
    <p:sldId id="407" r:id="rId21"/>
    <p:sldId id="408" r:id="rId22"/>
    <p:sldId id="409" r:id="rId23"/>
    <p:sldId id="410" r:id="rId24"/>
    <p:sldId id="411" r:id="rId25"/>
    <p:sldId id="412" r:id="rId26"/>
    <p:sldId id="364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a Hudáková" initials="AH" lastIdx="10" clrIdx="0">
    <p:extLst>
      <p:ext uri="{19B8F6BF-5375-455C-9EA6-DF929625EA0E}">
        <p15:presenceInfo xmlns:p15="http://schemas.microsoft.com/office/powerpoint/2012/main" userId="741b2a806fc06f49" providerId="Windows Live"/>
      </p:ext>
    </p:extLst>
  </p:cmAuthor>
  <p:cmAuthor id="2" name="Hudáková, Andrea" initials="HA" lastIdx="2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68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D15029-5016-4B41-8ACB-F4433AD30606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8B62E65-EE10-4246-AE47-6A06FADF5B7F}">
      <dgm:prSet phldrT="[Text]"/>
      <dgm:spPr/>
      <dgm:t>
        <a:bodyPr/>
        <a:lstStyle/>
        <a:p>
          <a:r>
            <a:rPr lang="cs-CZ" dirty="0" smtClean="0">
              <a:solidFill>
                <a:srgbClr val="FF0000"/>
              </a:solidFill>
            </a:rPr>
            <a:t>Pohled na hluchotu</a:t>
          </a:r>
          <a:endParaRPr lang="cs-CZ" dirty="0">
            <a:solidFill>
              <a:srgbClr val="FF0000"/>
            </a:solidFill>
          </a:endParaRPr>
        </a:p>
      </dgm:t>
    </dgm:pt>
    <dgm:pt modelId="{7A54FBA0-256E-4D2C-8B44-FE1DEB5EBB86}" type="parTrans" cxnId="{3256C7E7-3D75-4FA5-A3EE-D8A9469364B3}">
      <dgm:prSet/>
      <dgm:spPr/>
      <dgm:t>
        <a:bodyPr/>
        <a:lstStyle/>
        <a:p>
          <a:endParaRPr lang="cs-CZ"/>
        </a:p>
      </dgm:t>
    </dgm:pt>
    <dgm:pt modelId="{16F9EB3F-40EF-47C4-941F-8466EF10748C}" type="sibTrans" cxnId="{3256C7E7-3D75-4FA5-A3EE-D8A9469364B3}">
      <dgm:prSet/>
      <dgm:spPr/>
      <dgm:t>
        <a:bodyPr/>
        <a:lstStyle/>
        <a:p>
          <a:endParaRPr lang="cs-CZ"/>
        </a:p>
      </dgm:t>
    </dgm:pt>
    <dgm:pt modelId="{203FD11B-A19B-4A61-B10C-B6E4224C09FB}">
      <dgm:prSet phldrT="[Text]"/>
      <dgm:spPr/>
      <dgm:t>
        <a:bodyPr/>
        <a:lstStyle/>
        <a:p>
          <a:r>
            <a:rPr lang="cs-CZ" dirty="0" smtClean="0"/>
            <a:t>Přístup k neslyšícím lidem</a:t>
          </a:r>
          <a:endParaRPr lang="cs-CZ" dirty="0"/>
        </a:p>
      </dgm:t>
    </dgm:pt>
    <dgm:pt modelId="{61A55D88-164B-46BD-8DD8-54138A693FB3}" type="parTrans" cxnId="{36D3AE0E-013D-486E-BE84-AC6910E26CE5}">
      <dgm:prSet/>
      <dgm:spPr/>
      <dgm:t>
        <a:bodyPr/>
        <a:lstStyle/>
        <a:p>
          <a:endParaRPr lang="cs-CZ"/>
        </a:p>
      </dgm:t>
    </dgm:pt>
    <dgm:pt modelId="{6AE42F9A-50F5-4993-9D74-8510BE766A4A}" type="sibTrans" cxnId="{36D3AE0E-013D-486E-BE84-AC6910E26CE5}">
      <dgm:prSet/>
      <dgm:spPr/>
      <dgm:t>
        <a:bodyPr/>
        <a:lstStyle/>
        <a:p>
          <a:endParaRPr lang="cs-CZ"/>
        </a:p>
      </dgm:t>
    </dgm:pt>
    <dgm:pt modelId="{F469D759-A0B8-48F7-A6F5-59A25C78B756}">
      <dgm:prSet phldrT="[Text]"/>
      <dgm:spPr/>
      <dgm:t>
        <a:bodyPr/>
        <a:lstStyle/>
        <a:p>
          <a:r>
            <a:rPr lang="cs-CZ" dirty="0" smtClean="0"/>
            <a:t>Přístup ke vzdělávání neslyšících lidí</a:t>
          </a:r>
          <a:endParaRPr lang="cs-CZ" dirty="0"/>
        </a:p>
      </dgm:t>
    </dgm:pt>
    <dgm:pt modelId="{0E03D639-C75B-4511-A8FB-1BA6671031DC}" type="parTrans" cxnId="{0992020E-3C6E-4037-9F27-79110C80EF26}">
      <dgm:prSet/>
      <dgm:spPr/>
      <dgm:t>
        <a:bodyPr/>
        <a:lstStyle/>
        <a:p>
          <a:endParaRPr lang="cs-CZ"/>
        </a:p>
      </dgm:t>
    </dgm:pt>
    <dgm:pt modelId="{C74F3FD9-F29E-4EE8-9025-256AA6F73CC5}" type="sibTrans" cxnId="{0992020E-3C6E-4037-9F27-79110C80EF26}">
      <dgm:prSet/>
      <dgm:spPr/>
      <dgm:t>
        <a:bodyPr/>
        <a:lstStyle/>
        <a:p>
          <a:endParaRPr lang="cs-CZ"/>
        </a:p>
      </dgm:t>
    </dgm:pt>
    <dgm:pt modelId="{8F39FC7D-A84C-42F3-894D-1445E4A0766B}">
      <dgm:prSet phldrT="[Text]"/>
      <dgm:spPr/>
      <dgm:t>
        <a:bodyPr/>
        <a:lstStyle/>
        <a:p>
          <a:r>
            <a:rPr lang="cs-CZ" dirty="0" smtClean="0">
              <a:solidFill>
                <a:srgbClr val="FF0000"/>
              </a:solidFill>
            </a:rPr>
            <a:t>Metody vzdělávání </a:t>
          </a:r>
          <a:r>
            <a:rPr lang="cs-CZ" dirty="0" smtClean="0"/>
            <a:t>neslyšících lidí</a:t>
          </a:r>
          <a:endParaRPr lang="cs-CZ" dirty="0"/>
        </a:p>
      </dgm:t>
    </dgm:pt>
    <dgm:pt modelId="{E6F17F6C-1E27-4F5B-88FA-144F377435A2}" type="parTrans" cxnId="{A7E4BDFA-E8A3-46BC-AEC5-09A9519022F5}">
      <dgm:prSet/>
      <dgm:spPr/>
      <dgm:t>
        <a:bodyPr/>
        <a:lstStyle/>
        <a:p>
          <a:endParaRPr lang="cs-CZ"/>
        </a:p>
      </dgm:t>
    </dgm:pt>
    <dgm:pt modelId="{8418F170-CDEB-4B69-8701-C4015C831CF7}" type="sibTrans" cxnId="{A7E4BDFA-E8A3-46BC-AEC5-09A9519022F5}">
      <dgm:prSet/>
      <dgm:spPr/>
      <dgm:t>
        <a:bodyPr/>
        <a:lstStyle/>
        <a:p>
          <a:endParaRPr lang="cs-CZ"/>
        </a:p>
      </dgm:t>
    </dgm:pt>
    <dgm:pt modelId="{7564C221-5F8E-49D4-AA2B-F02CF5C0D13E}" type="pres">
      <dgm:prSet presAssocID="{4AD15029-5016-4B41-8ACB-F4433AD30606}" presName="Name0" presStyleCnt="0">
        <dgm:presLayoutVars>
          <dgm:dir/>
          <dgm:resizeHandles val="exact"/>
        </dgm:presLayoutVars>
      </dgm:prSet>
      <dgm:spPr/>
    </dgm:pt>
    <dgm:pt modelId="{2DA497F9-645C-4B54-ACD1-4D34501C4A1F}" type="pres">
      <dgm:prSet presAssocID="{18B62E65-EE10-4246-AE47-6A06FADF5B7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6FAD139-CA19-4B85-9A74-FE81FC21459F}" type="pres">
      <dgm:prSet presAssocID="{16F9EB3F-40EF-47C4-941F-8466EF10748C}" presName="sibTrans" presStyleLbl="sibTrans2D1" presStyleIdx="0" presStyleCnt="3"/>
      <dgm:spPr/>
      <dgm:t>
        <a:bodyPr/>
        <a:lstStyle/>
        <a:p>
          <a:endParaRPr lang="cs-CZ"/>
        </a:p>
      </dgm:t>
    </dgm:pt>
    <dgm:pt modelId="{E23EC96A-4D29-4151-AC40-1C39B2928765}" type="pres">
      <dgm:prSet presAssocID="{16F9EB3F-40EF-47C4-941F-8466EF10748C}" presName="connectorText" presStyleLbl="sibTrans2D1" presStyleIdx="0" presStyleCnt="3"/>
      <dgm:spPr/>
      <dgm:t>
        <a:bodyPr/>
        <a:lstStyle/>
        <a:p>
          <a:endParaRPr lang="cs-CZ"/>
        </a:p>
      </dgm:t>
    </dgm:pt>
    <dgm:pt modelId="{75DC525A-0007-41F4-AB41-D90E98AA1154}" type="pres">
      <dgm:prSet presAssocID="{203FD11B-A19B-4A61-B10C-B6E4224C09F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705F3FB-173F-4897-875C-C7023FF78E59}" type="pres">
      <dgm:prSet presAssocID="{6AE42F9A-50F5-4993-9D74-8510BE766A4A}" presName="sibTrans" presStyleLbl="sibTrans2D1" presStyleIdx="1" presStyleCnt="3"/>
      <dgm:spPr/>
      <dgm:t>
        <a:bodyPr/>
        <a:lstStyle/>
        <a:p>
          <a:endParaRPr lang="cs-CZ"/>
        </a:p>
      </dgm:t>
    </dgm:pt>
    <dgm:pt modelId="{D2531359-D9E3-4181-803B-D592E4D54092}" type="pres">
      <dgm:prSet presAssocID="{6AE42F9A-50F5-4993-9D74-8510BE766A4A}" presName="connectorText" presStyleLbl="sibTrans2D1" presStyleIdx="1" presStyleCnt="3"/>
      <dgm:spPr/>
      <dgm:t>
        <a:bodyPr/>
        <a:lstStyle/>
        <a:p>
          <a:endParaRPr lang="cs-CZ"/>
        </a:p>
      </dgm:t>
    </dgm:pt>
    <dgm:pt modelId="{C47072FA-34F8-490B-8DCA-E3AD0C2A80CE}" type="pres">
      <dgm:prSet presAssocID="{F469D759-A0B8-48F7-A6F5-59A25C78B75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427058E-DA73-418E-BB5B-94F0C0380798}" type="pres">
      <dgm:prSet presAssocID="{C74F3FD9-F29E-4EE8-9025-256AA6F73CC5}" presName="sibTrans" presStyleLbl="sibTrans2D1" presStyleIdx="2" presStyleCnt="3"/>
      <dgm:spPr/>
      <dgm:t>
        <a:bodyPr/>
        <a:lstStyle/>
        <a:p>
          <a:endParaRPr lang="cs-CZ"/>
        </a:p>
      </dgm:t>
    </dgm:pt>
    <dgm:pt modelId="{C3782DB9-06B8-4A3A-809E-F7789F6E7F44}" type="pres">
      <dgm:prSet presAssocID="{C74F3FD9-F29E-4EE8-9025-256AA6F73CC5}" presName="connectorText" presStyleLbl="sibTrans2D1" presStyleIdx="2" presStyleCnt="3"/>
      <dgm:spPr/>
      <dgm:t>
        <a:bodyPr/>
        <a:lstStyle/>
        <a:p>
          <a:endParaRPr lang="cs-CZ"/>
        </a:p>
      </dgm:t>
    </dgm:pt>
    <dgm:pt modelId="{1A32D9DE-29C4-47E2-8864-31D1BDC70A33}" type="pres">
      <dgm:prSet presAssocID="{8F39FC7D-A84C-42F3-894D-1445E4A0766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D5DBF824-60C0-4EF7-8A29-7C8F74E028E7}" type="presOf" srcId="{18B62E65-EE10-4246-AE47-6A06FADF5B7F}" destId="{2DA497F9-645C-4B54-ACD1-4D34501C4A1F}" srcOrd="0" destOrd="0" presId="urn:microsoft.com/office/officeart/2005/8/layout/process1"/>
    <dgm:cxn modelId="{DE05E13B-98C0-4F87-932E-D1D518387725}" type="presOf" srcId="{C74F3FD9-F29E-4EE8-9025-256AA6F73CC5}" destId="{C3782DB9-06B8-4A3A-809E-F7789F6E7F44}" srcOrd="1" destOrd="0" presId="urn:microsoft.com/office/officeart/2005/8/layout/process1"/>
    <dgm:cxn modelId="{0992020E-3C6E-4037-9F27-79110C80EF26}" srcId="{4AD15029-5016-4B41-8ACB-F4433AD30606}" destId="{F469D759-A0B8-48F7-A6F5-59A25C78B756}" srcOrd="2" destOrd="0" parTransId="{0E03D639-C75B-4511-A8FB-1BA6671031DC}" sibTransId="{C74F3FD9-F29E-4EE8-9025-256AA6F73CC5}"/>
    <dgm:cxn modelId="{A7E4BDFA-E8A3-46BC-AEC5-09A9519022F5}" srcId="{4AD15029-5016-4B41-8ACB-F4433AD30606}" destId="{8F39FC7D-A84C-42F3-894D-1445E4A0766B}" srcOrd="3" destOrd="0" parTransId="{E6F17F6C-1E27-4F5B-88FA-144F377435A2}" sibTransId="{8418F170-CDEB-4B69-8701-C4015C831CF7}"/>
    <dgm:cxn modelId="{BF87CA6E-CA04-42F0-8890-C4590F30828C}" type="presOf" srcId="{6AE42F9A-50F5-4993-9D74-8510BE766A4A}" destId="{3705F3FB-173F-4897-875C-C7023FF78E59}" srcOrd="0" destOrd="0" presId="urn:microsoft.com/office/officeart/2005/8/layout/process1"/>
    <dgm:cxn modelId="{BF14F63A-7039-417B-8A20-B45BBB9B32CD}" type="presOf" srcId="{6AE42F9A-50F5-4993-9D74-8510BE766A4A}" destId="{D2531359-D9E3-4181-803B-D592E4D54092}" srcOrd="1" destOrd="0" presId="urn:microsoft.com/office/officeart/2005/8/layout/process1"/>
    <dgm:cxn modelId="{C233A573-0F95-4871-8454-C425C69C2174}" type="presOf" srcId="{F469D759-A0B8-48F7-A6F5-59A25C78B756}" destId="{C47072FA-34F8-490B-8DCA-E3AD0C2A80CE}" srcOrd="0" destOrd="0" presId="urn:microsoft.com/office/officeart/2005/8/layout/process1"/>
    <dgm:cxn modelId="{58B6E6A5-02D2-4828-A254-9FEB906056CE}" type="presOf" srcId="{203FD11B-A19B-4A61-B10C-B6E4224C09FB}" destId="{75DC525A-0007-41F4-AB41-D90E98AA1154}" srcOrd="0" destOrd="0" presId="urn:microsoft.com/office/officeart/2005/8/layout/process1"/>
    <dgm:cxn modelId="{FFE7E208-F585-45E3-AD06-6150F415CD06}" type="presOf" srcId="{C74F3FD9-F29E-4EE8-9025-256AA6F73CC5}" destId="{A427058E-DA73-418E-BB5B-94F0C0380798}" srcOrd="0" destOrd="0" presId="urn:microsoft.com/office/officeart/2005/8/layout/process1"/>
    <dgm:cxn modelId="{757B8FCB-BF89-4720-B6A1-A5F639B83767}" type="presOf" srcId="{4AD15029-5016-4B41-8ACB-F4433AD30606}" destId="{7564C221-5F8E-49D4-AA2B-F02CF5C0D13E}" srcOrd="0" destOrd="0" presId="urn:microsoft.com/office/officeart/2005/8/layout/process1"/>
    <dgm:cxn modelId="{F88E42CC-EADF-421D-8D12-95FD6F623D7D}" type="presOf" srcId="{8F39FC7D-A84C-42F3-894D-1445E4A0766B}" destId="{1A32D9DE-29C4-47E2-8864-31D1BDC70A33}" srcOrd="0" destOrd="0" presId="urn:microsoft.com/office/officeart/2005/8/layout/process1"/>
    <dgm:cxn modelId="{8903654A-D9DB-4777-9456-3A89BFA259BD}" type="presOf" srcId="{16F9EB3F-40EF-47C4-941F-8466EF10748C}" destId="{E23EC96A-4D29-4151-AC40-1C39B2928765}" srcOrd="1" destOrd="0" presId="urn:microsoft.com/office/officeart/2005/8/layout/process1"/>
    <dgm:cxn modelId="{3256C7E7-3D75-4FA5-A3EE-D8A9469364B3}" srcId="{4AD15029-5016-4B41-8ACB-F4433AD30606}" destId="{18B62E65-EE10-4246-AE47-6A06FADF5B7F}" srcOrd="0" destOrd="0" parTransId="{7A54FBA0-256E-4D2C-8B44-FE1DEB5EBB86}" sibTransId="{16F9EB3F-40EF-47C4-941F-8466EF10748C}"/>
    <dgm:cxn modelId="{36D3AE0E-013D-486E-BE84-AC6910E26CE5}" srcId="{4AD15029-5016-4B41-8ACB-F4433AD30606}" destId="{203FD11B-A19B-4A61-B10C-B6E4224C09FB}" srcOrd="1" destOrd="0" parTransId="{61A55D88-164B-46BD-8DD8-54138A693FB3}" sibTransId="{6AE42F9A-50F5-4993-9D74-8510BE766A4A}"/>
    <dgm:cxn modelId="{D06C5FFF-5FC2-466F-A717-A894C302083A}" type="presOf" srcId="{16F9EB3F-40EF-47C4-941F-8466EF10748C}" destId="{E6FAD139-CA19-4B85-9A74-FE81FC21459F}" srcOrd="0" destOrd="0" presId="urn:microsoft.com/office/officeart/2005/8/layout/process1"/>
    <dgm:cxn modelId="{CD1AD322-19E3-4E96-88FD-4A370518532C}" type="presParOf" srcId="{7564C221-5F8E-49D4-AA2B-F02CF5C0D13E}" destId="{2DA497F9-645C-4B54-ACD1-4D34501C4A1F}" srcOrd="0" destOrd="0" presId="urn:microsoft.com/office/officeart/2005/8/layout/process1"/>
    <dgm:cxn modelId="{86C20FFD-2CDE-40E9-B195-218070992D32}" type="presParOf" srcId="{7564C221-5F8E-49D4-AA2B-F02CF5C0D13E}" destId="{E6FAD139-CA19-4B85-9A74-FE81FC21459F}" srcOrd="1" destOrd="0" presId="urn:microsoft.com/office/officeart/2005/8/layout/process1"/>
    <dgm:cxn modelId="{51FEF141-309E-4EBA-86D7-0C2C513F12AB}" type="presParOf" srcId="{E6FAD139-CA19-4B85-9A74-FE81FC21459F}" destId="{E23EC96A-4D29-4151-AC40-1C39B2928765}" srcOrd="0" destOrd="0" presId="urn:microsoft.com/office/officeart/2005/8/layout/process1"/>
    <dgm:cxn modelId="{82406C4A-082D-4BEA-B8BB-F7FD6CE38B81}" type="presParOf" srcId="{7564C221-5F8E-49D4-AA2B-F02CF5C0D13E}" destId="{75DC525A-0007-41F4-AB41-D90E98AA1154}" srcOrd="2" destOrd="0" presId="urn:microsoft.com/office/officeart/2005/8/layout/process1"/>
    <dgm:cxn modelId="{BBA1F6D5-E5E6-40A2-86A2-95A2FD474EDB}" type="presParOf" srcId="{7564C221-5F8E-49D4-AA2B-F02CF5C0D13E}" destId="{3705F3FB-173F-4897-875C-C7023FF78E59}" srcOrd="3" destOrd="0" presId="urn:microsoft.com/office/officeart/2005/8/layout/process1"/>
    <dgm:cxn modelId="{C9890E5D-3474-481F-A31B-8946F0F0A615}" type="presParOf" srcId="{3705F3FB-173F-4897-875C-C7023FF78E59}" destId="{D2531359-D9E3-4181-803B-D592E4D54092}" srcOrd="0" destOrd="0" presId="urn:microsoft.com/office/officeart/2005/8/layout/process1"/>
    <dgm:cxn modelId="{F398343D-C6AF-440D-A20C-6541032421CC}" type="presParOf" srcId="{7564C221-5F8E-49D4-AA2B-F02CF5C0D13E}" destId="{C47072FA-34F8-490B-8DCA-E3AD0C2A80CE}" srcOrd="4" destOrd="0" presId="urn:microsoft.com/office/officeart/2005/8/layout/process1"/>
    <dgm:cxn modelId="{557B0EAA-0E06-4A4C-921D-A0C9B531954C}" type="presParOf" srcId="{7564C221-5F8E-49D4-AA2B-F02CF5C0D13E}" destId="{A427058E-DA73-418E-BB5B-94F0C0380798}" srcOrd="5" destOrd="0" presId="urn:microsoft.com/office/officeart/2005/8/layout/process1"/>
    <dgm:cxn modelId="{6896162D-8531-4B0A-A825-F0C07E53AA43}" type="presParOf" srcId="{A427058E-DA73-418E-BB5B-94F0C0380798}" destId="{C3782DB9-06B8-4A3A-809E-F7789F6E7F44}" srcOrd="0" destOrd="0" presId="urn:microsoft.com/office/officeart/2005/8/layout/process1"/>
    <dgm:cxn modelId="{8738F840-9EC0-4982-A7E8-A48E72F5CA7C}" type="presParOf" srcId="{7564C221-5F8E-49D4-AA2B-F02CF5C0D13E}" destId="{1A32D9DE-29C4-47E2-8864-31D1BDC70A33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A497F9-645C-4B54-ACD1-4D34501C4A1F}">
      <dsp:nvSpPr>
        <dsp:cNvPr id="0" name=""/>
        <dsp:cNvSpPr/>
      </dsp:nvSpPr>
      <dsp:spPr>
        <a:xfrm>
          <a:off x="4411" y="2130716"/>
          <a:ext cx="1928724" cy="11572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>
              <a:solidFill>
                <a:srgbClr val="FF0000"/>
              </a:solidFill>
            </a:rPr>
            <a:t>Pohled na hluchotu</a:t>
          </a:r>
          <a:endParaRPr lang="cs-CZ" sz="2400" kern="1200" dirty="0">
            <a:solidFill>
              <a:srgbClr val="FF0000"/>
            </a:solidFill>
          </a:endParaRPr>
        </a:p>
      </dsp:txBody>
      <dsp:txXfrm>
        <a:off x="38305" y="2164610"/>
        <a:ext cx="1860936" cy="1089446"/>
      </dsp:txXfrm>
    </dsp:sp>
    <dsp:sp modelId="{E6FAD139-CA19-4B85-9A74-FE81FC21459F}">
      <dsp:nvSpPr>
        <dsp:cNvPr id="0" name=""/>
        <dsp:cNvSpPr/>
      </dsp:nvSpPr>
      <dsp:spPr>
        <a:xfrm>
          <a:off x="2126008" y="2470171"/>
          <a:ext cx="408889" cy="4783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900" kern="1200"/>
        </a:p>
      </dsp:txBody>
      <dsp:txXfrm>
        <a:off x="2126008" y="2565836"/>
        <a:ext cx="286222" cy="286993"/>
      </dsp:txXfrm>
    </dsp:sp>
    <dsp:sp modelId="{75DC525A-0007-41F4-AB41-D90E98AA1154}">
      <dsp:nvSpPr>
        <dsp:cNvPr id="0" name=""/>
        <dsp:cNvSpPr/>
      </dsp:nvSpPr>
      <dsp:spPr>
        <a:xfrm>
          <a:off x="2704626" y="2130716"/>
          <a:ext cx="1928724" cy="11572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Přístup k neslyšícím lidem</a:t>
          </a:r>
          <a:endParaRPr lang="cs-CZ" sz="2400" kern="1200" dirty="0"/>
        </a:p>
      </dsp:txBody>
      <dsp:txXfrm>
        <a:off x="2738520" y="2164610"/>
        <a:ext cx="1860936" cy="1089446"/>
      </dsp:txXfrm>
    </dsp:sp>
    <dsp:sp modelId="{3705F3FB-173F-4897-875C-C7023FF78E59}">
      <dsp:nvSpPr>
        <dsp:cNvPr id="0" name=""/>
        <dsp:cNvSpPr/>
      </dsp:nvSpPr>
      <dsp:spPr>
        <a:xfrm>
          <a:off x="4826223" y="2470171"/>
          <a:ext cx="408889" cy="4783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900" kern="1200"/>
        </a:p>
      </dsp:txBody>
      <dsp:txXfrm>
        <a:off x="4826223" y="2565836"/>
        <a:ext cx="286222" cy="286993"/>
      </dsp:txXfrm>
    </dsp:sp>
    <dsp:sp modelId="{C47072FA-34F8-490B-8DCA-E3AD0C2A80CE}">
      <dsp:nvSpPr>
        <dsp:cNvPr id="0" name=""/>
        <dsp:cNvSpPr/>
      </dsp:nvSpPr>
      <dsp:spPr>
        <a:xfrm>
          <a:off x="5404840" y="2130716"/>
          <a:ext cx="1928724" cy="11572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Přístup ke vzdělávání neslyšících lidí</a:t>
          </a:r>
          <a:endParaRPr lang="cs-CZ" sz="2400" kern="1200" dirty="0"/>
        </a:p>
      </dsp:txBody>
      <dsp:txXfrm>
        <a:off x="5438734" y="2164610"/>
        <a:ext cx="1860936" cy="1089446"/>
      </dsp:txXfrm>
    </dsp:sp>
    <dsp:sp modelId="{A427058E-DA73-418E-BB5B-94F0C0380798}">
      <dsp:nvSpPr>
        <dsp:cNvPr id="0" name=""/>
        <dsp:cNvSpPr/>
      </dsp:nvSpPr>
      <dsp:spPr>
        <a:xfrm>
          <a:off x="7526438" y="2470171"/>
          <a:ext cx="408889" cy="4783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900" kern="1200"/>
        </a:p>
      </dsp:txBody>
      <dsp:txXfrm>
        <a:off x="7526438" y="2565836"/>
        <a:ext cx="286222" cy="286993"/>
      </dsp:txXfrm>
    </dsp:sp>
    <dsp:sp modelId="{1A32D9DE-29C4-47E2-8864-31D1BDC70A33}">
      <dsp:nvSpPr>
        <dsp:cNvPr id="0" name=""/>
        <dsp:cNvSpPr/>
      </dsp:nvSpPr>
      <dsp:spPr>
        <a:xfrm>
          <a:off x="8105055" y="2130716"/>
          <a:ext cx="1928724" cy="11572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>
              <a:solidFill>
                <a:srgbClr val="FF0000"/>
              </a:solidFill>
            </a:rPr>
            <a:t>Metody vzdělávání </a:t>
          </a:r>
          <a:r>
            <a:rPr lang="cs-CZ" sz="2400" kern="1200" dirty="0" smtClean="0"/>
            <a:t>neslyšících lidí</a:t>
          </a:r>
          <a:endParaRPr lang="cs-CZ" sz="2400" kern="1200" dirty="0"/>
        </a:p>
      </dsp:txBody>
      <dsp:txXfrm>
        <a:off x="8138949" y="2164610"/>
        <a:ext cx="1860936" cy="10894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4C23B3-BB05-47EC-B080-AFF06F8E158D}" type="datetimeFigureOut">
              <a:rPr lang="en-GB" smtClean="0"/>
              <a:t>10/12/2020</a:t>
            </a:fld>
            <a:endParaRPr lang="en-GB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20FD5B-F75B-4D58-9301-8D0ACD4FA7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061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D3E7A8D-9123-43A9-9018-C76A96CED748}" type="slidenum">
              <a:rPr lang="cs-CZ" altLang="cs-CZ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0502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317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102D35C-01DD-417A-99F1-62FACC10C784}" type="slidenum">
              <a:rPr lang="cs-CZ" altLang="cs-CZ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25</a:t>
            </a:fld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3750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D3E7A8D-9123-43A9-9018-C76A96CED748}" type="slidenum">
              <a:rPr lang="cs-CZ" altLang="cs-CZ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2357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F3F23F6-430F-4617-A456-DBFD13307CDE}" type="slidenum">
              <a:rPr lang="cs-CZ" altLang="cs-CZ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0942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F3F23F6-430F-4617-A456-DBFD13307CDE}" type="slidenum">
              <a:rPr lang="cs-CZ" altLang="cs-CZ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19</a:t>
            </a:fld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4837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F53B377-0211-47DD-8687-984A8FD4768B}" type="slidenum">
              <a:rPr lang="cs-CZ" altLang="cs-CZ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20</a:t>
            </a:fld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8506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F53B377-0211-47DD-8687-984A8FD4768B}" type="slidenum">
              <a:rPr lang="cs-CZ" altLang="cs-CZ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21</a:t>
            </a:fld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5282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F53B377-0211-47DD-8687-984A8FD4768B}" type="slidenum">
              <a:rPr lang="cs-CZ" altLang="cs-CZ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22</a:t>
            </a:fld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8337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2765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8622D46-8AA9-4F0E-A4C1-FA83862EB24A}" type="slidenum">
              <a:rPr lang="cs-CZ" altLang="cs-CZ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23</a:t>
            </a:fld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4419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297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0FB8352-8D31-4263-AE38-AAE7BCD8A665}" type="slidenum">
              <a:rPr lang="cs-CZ" altLang="cs-CZ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24</a:t>
            </a:fld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611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91B805F-FF0F-4BAA-A3A3-E4F945D687F8}" type="datetimeFigureOut">
              <a:rPr lang="en-US" smtClean="0"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918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B5C51-60B3-48EF-AA78-DB950F30DBA2}" type="datetimeFigureOut">
              <a:rPr lang="en-US" smtClean="0"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718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D676B-6E73-4E3B-A9B3-4966DB9B52A5}" type="datetimeFigureOut">
              <a:rPr lang="en-US" smtClean="0"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128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F3A6-CC5D-4649-8527-DB0C21FDDFD9}" type="datetimeFigureOut">
              <a:rPr lang="en-US" smtClean="0"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709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F927C-B73E-4F9D-ADFE-F6E23BD7CEE8}" type="datetimeFigureOut">
              <a:rPr lang="en-US" smtClean="0"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2211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FFFF-984A-4EE5-9BF2-EC9310C878F1}" type="datetimeFigureOut">
              <a:rPr lang="en-US" smtClean="0"/>
              <a:t>12/10/2020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961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71C1-B42E-4A60-A25F-0185B888604B}" type="datetimeFigureOut">
              <a:rPr lang="en-US" smtClean="0"/>
              <a:t>12/10/2020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0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462A-2D5B-48AF-A3D4-EF8A90A50A80}" type="datetimeFigureOut">
              <a:rPr lang="en-US" smtClean="0"/>
              <a:t>12/10/2020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20786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996D1-8909-469F-911A-4C12C68BF5D9}" type="datetimeFigureOut">
              <a:rPr lang="en-US" smtClean="0"/>
              <a:t>12/10/2020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510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A73BC-5D11-4675-B334-102E1E8C9B50}" type="datetimeFigureOut">
              <a:rPr lang="en-US" smtClean="0"/>
              <a:t>12/10/2020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151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E45F-652B-4E89-8925-000B0AB8FD98}" type="datetimeFigureOut">
              <a:rPr lang="en-US" smtClean="0"/>
              <a:t>12/10/2020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0508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4A3462A-2D5B-48AF-A3D4-EF8A90A50A80}" type="datetimeFigureOut">
              <a:rPr lang="en-US" smtClean="0"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082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Models_of_deafnes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Models_of_deafnes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Models_of_deafnes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Models_of_deafnes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3600" dirty="0" err="1" smtClean="0">
                <a:solidFill>
                  <a:srgbClr val="FF0000"/>
                </a:solidFill>
              </a:rPr>
              <a:t>Mono</a:t>
            </a:r>
            <a:r>
              <a:rPr lang="cs-CZ" sz="3600" dirty="0" err="1" smtClean="0"/>
              <a:t>lingvální</a:t>
            </a:r>
            <a:r>
              <a:rPr lang="cs-CZ" sz="3600" dirty="0" smtClean="0"/>
              <a:t> a </a:t>
            </a:r>
            <a:r>
              <a:rPr lang="cs-CZ" sz="3600" dirty="0" smtClean="0">
                <a:solidFill>
                  <a:srgbClr val="FF0000"/>
                </a:solidFill>
              </a:rPr>
              <a:t>mono</a:t>
            </a:r>
            <a:r>
              <a:rPr lang="cs-CZ" sz="3600" dirty="0" smtClean="0"/>
              <a:t>kulturní vzdělávání neslyšících dětí, žáků, studentů </a:t>
            </a:r>
            <a:endParaRPr lang="en-GB" sz="3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27664" y="5101443"/>
            <a:ext cx="3263549" cy="1440180"/>
          </a:xfrm>
        </p:spPr>
        <p:txBody>
          <a:bodyPr>
            <a:normAutofit/>
          </a:bodyPr>
          <a:lstStyle/>
          <a:p>
            <a:r>
              <a:rPr lang="cs-CZ" sz="2000" dirty="0" smtClean="0"/>
              <a:t>Mgr</a:t>
            </a:r>
            <a:r>
              <a:rPr lang="cs-CZ" sz="2000" dirty="0"/>
              <a:t>. Andrea Hudáková, Ph.D</a:t>
            </a:r>
            <a:r>
              <a:rPr lang="cs-CZ" sz="2000" dirty="0" smtClean="0"/>
              <a:t>.</a:t>
            </a:r>
          </a:p>
          <a:p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272082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>
                <a:sym typeface="Symbol" panose="05050102010706020507" pitchFamily="18" charset="2"/>
              </a:rPr>
              <a:t> </a:t>
            </a:r>
            <a:r>
              <a:rPr lang="cs-CZ" dirty="0" smtClean="0"/>
              <a:t>vzdělávání neslyšících dětí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026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dirty="0"/>
              <a:t>Pohled na hluchotu </a:t>
            </a:r>
            <a:r>
              <a:rPr lang="cs-CZ" dirty="0">
                <a:sym typeface="Symbol" panose="05050102010706020507" pitchFamily="18" charset="2"/>
              </a:rPr>
              <a:t> přístup k </a:t>
            </a:r>
            <a:r>
              <a:rPr lang="cs-CZ" dirty="0" smtClean="0">
                <a:sym typeface="Symbol" panose="05050102010706020507" pitchFamily="18" charset="2"/>
              </a:rPr>
              <a:t>neslyšícím  </a:t>
            </a:r>
            <a:r>
              <a:rPr lang="cs-CZ" b="1" dirty="0" smtClean="0"/>
              <a:t>odraz ve vzdělávání</a:t>
            </a:r>
          </a:p>
        </p:txBody>
      </p:sp>
      <p:graphicFrame>
        <p:nvGraphicFramePr>
          <p:cNvPr id="2" name="Zástupný symbol pro obsah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0156221"/>
              </p:ext>
            </p:extLst>
          </p:nvPr>
        </p:nvGraphicFramePr>
        <p:xfrm>
          <a:off x="1148081" y="2060575"/>
          <a:ext cx="9069069" cy="4389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3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30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30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01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cap="none" spc="0" dirty="0" smtClean="0">
                          <a:ln/>
                          <a:solidFill>
                            <a:schemeClr val="accent4"/>
                          </a:solidFill>
                          <a:effectLst/>
                          <a:hlinkClick r:id="rId3"/>
                        </a:rPr>
                        <a:t>POHLED</a:t>
                      </a:r>
                      <a:r>
                        <a:rPr lang="cs-CZ" sz="1800" dirty="0" smtClean="0">
                          <a:hlinkClick r:id="rId3"/>
                        </a:rPr>
                        <a:t> NA HLUCHOTU</a:t>
                      </a:r>
                      <a:endParaRPr lang="en-GB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latin typeface="+mn-lt"/>
                        </a:rPr>
                        <a:t>MEDICÍNSKÝ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latin typeface="+mn-lt"/>
                        </a:rPr>
                        <a:t>KULTURNĚ LINGVISTICKÝ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126">
                <a:tc>
                  <a:txBody>
                    <a:bodyPr/>
                    <a:lstStyle/>
                    <a:p>
                      <a:r>
                        <a:rPr lang="cs-CZ" sz="1800" baseline="0" dirty="0" smtClean="0">
                          <a:solidFill>
                            <a:srgbClr val="002060"/>
                          </a:solidFill>
                          <a:latin typeface="+mn-lt"/>
                        </a:rPr>
                        <a:t>přístup </a:t>
                      </a:r>
                      <a:r>
                        <a:rPr lang="cs-CZ" sz="1800" baseline="0" dirty="0" smtClean="0">
                          <a:latin typeface="+mn-lt"/>
                        </a:rPr>
                        <a:t>k neslyšícím lidem</a:t>
                      </a:r>
                      <a:endParaRPr lang="cs-CZ" sz="1800" baseline="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baseline="0" dirty="0" err="1" smtClean="0">
                          <a:latin typeface="+mn-lt"/>
                        </a:rPr>
                        <a:t>monolingvální</a:t>
                      </a:r>
                      <a:r>
                        <a:rPr lang="cs-CZ" sz="1800" baseline="0" dirty="0" smtClean="0">
                          <a:latin typeface="+mn-lt"/>
                        </a:rPr>
                        <a:t> a monokulturní</a:t>
                      </a:r>
                      <a:endParaRPr lang="cs-CZ" sz="1800" baseline="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baseline="0" dirty="0" smtClean="0">
                          <a:latin typeface="+mn-lt"/>
                        </a:rPr>
                        <a:t>bilingvální a </a:t>
                      </a:r>
                      <a:r>
                        <a:rPr lang="cs-CZ" sz="1800" baseline="0" dirty="0" err="1" smtClean="0">
                          <a:latin typeface="+mn-lt"/>
                        </a:rPr>
                        <a:t>bikulturní</a:t>
                      </a:r>
                      <a:endParaRPr lang="cs-CZ" sz="1800" baseline="0" dirty="0">
                        <a:latin typeface="+mn-lt"/>
                      </a:endParaRPr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9186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rgbClr val="002060"/>
                          </a:solidFill>
                          <a:latin typeface="+mn-lt"/>
                        </a:rPr>
                        <a:t>cíle</a:t>
                      </a:r>
                      <a:r>
                        <a:rPr lang="cs-CZ" sz="1800" dirty="0" smtClean="0">
                          <a:latin typeface="+mn-lt"/>
                        </a:rPr>
                        <a:t> vzdělávání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latin typeface="+mn-lt"/>
                        </a:rPr>
                        <a:t>max. komunikace ve většinovém</a:t>
                      </a:r>
                      <a:r>
                        <a:rPr lang="cs-CZ" sz="1800" b="1" baseline="0" dirty="0" smtClean="0">
                          <a:latin typeface="+mn-lt"/>
                        </a:rPr>
                        <a:t> jazyce </a:t>
                      </a:r>
                      <a:r>
                        <a:rPr lang="cs-CZ" sz="1800" baseline="0" dirty="0" smtClean="0">
                          <a:latin typeface="+mn-lt"/>
                        </a:rPr>
                        <a:t>(v mluvené formě) </a:t>
                      </a:r>
                      <a:r>
                        <a:rPr lang="cs-CZ" sz="1800" b="1" baseline="0" dirty="0" smtClean="0">
                          <a:latin typeface="+mn-lt"/>
                        </a:rPr>
                        <a:t>a max. zapojení do většinové společnosti </a:t>
                      </a:r>
                      <a:endParaRPr lang="cs-CZ" sz="1800" b="1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latin typeface="+mn-lt"/>
                        </a:rPr>
                        <a:t>max. rozvoj</a:t>
                      </a:r>
                      <a:r>
                        <a:rPr lang="cs-CZ" sz="1800" b="1" baseline="0" dirty="0" smtClean="0">
                          <a:latin typeface="+mn-lt"/>
                        </a:rPr>
                        <a:t> osobnosti dítěte</a:t>
                      </a:r>
                      <a:r>
                        <a:rPr lang="cs-CZ" sz="1800" baseline="0" dirty="0" smtClean="0">
                          <a:latin typeface="+mn-lt"/>
                        </a:rPr>
                        <a:t>, jehož je dosaženo mj. díky respektu k dítěti, tj. za používání dvou jazyků (plně přístupného ZJ a většinového jazyka) a žitím ve dvou kulturách (přirozené vizuálně motorické kultuře Neslyšících a kultuře většinové společnosti)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025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dirty="0" smtClean="0"/>
              <a:t>Jazyky ve vzdělávání neslyšících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1024128" y="1944994"/>
            <a:ext cx="4754880" cy="798205"/>
          </a:xfrm>
        </p:spPr>
        <p:txBody>
          <a:bodyPr rtlCol="0"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defRPr/>
            </a:pPr>
            <a:r>
              <a:rPr lang="cs-CZ" dirty="0" err="1" smtClean="0"/>
              <a:t>monolingvální</a:t>
            </a:r>
            <a:r>
              <a:rPr lang="cs-CZ" dirty="0" smtClean="0"/>
              <a:t> a monokulturní přístup</a:t>
            </a:r>
          </a:p>
          <a:p>
            <a:pPr>
              <a:buClr>
                <a:schemeClr val="accent1">
                  <a:lumMod val="75000"/>
                </a:schemeClr>
              </a:buClr>
              <a:defRPr/>
            </a:pP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1069848" y="2743199"/>
            <a:ext cx="4754880" cy="3788229"/>
          </a:xfrm>
        </p:spPr>
        <p:txBody>
          <a:bodyPr rtlCol="0">
            <a:noAutofit/>
          </a:bodyPr>
          <a:lstStyle/>
          <a:p>
            <a:r>
              <a:rPr lang="cs-CZ" sz="2400" dirty="0">
                <a:solidFill>
                  <a:srgbClr val="0070C0"/>
                </a:solidFill>
              </a:rPr>
              <a:t>c</a:t>
            </a:r>
            <a:r>
              <a:rPr lang="cs-CZ" sz="2400" dirty="0" smtClean="0">
                <a:solidFill>
                  <a:srgbClr val="0070C0"/>
                </a:solidFill>
              </a:rPr>
              <a:t>íl: </a:t>
            </a:r>
            <a:r>
              <a:rPr lang="cs-CZ" sz="2400" dirty="0">
                <a:solidFill>
                  <a:srgbClr val="0070C0"/>
                </a:solidFill>
              </a:rPr>
              <a:t>max. komunikace ve většinovém jazyce (v mluvené formě) a max. zapojení do většinové společnosti </a:t>
            </a:r>
          </a:p>
          <a:p>
            <a:pPr>
              <a:defRPr/>
            </a:pPr>
            <a:endParaRPr lang="cs-CZ" sz="2400" dirty="0" smtClean="0">
              <a:solidFill>
                <a:srgbClr val="0070C0"/>
              </a:solidFill>
            </a:endParaRPr>
          </a:p>
          <a:p>
            <a:pPr>
              <a:defRPr/>
            </a:pPr>
            <a:r>
              <a:rPr lang="cs-CZ" dirty="0" smtClean="0"/>
              <a:t>speciální pedagogika</a:t>
            </a:r>
          </a:p>
          <a:p>
            <a:pPr marL="457200" lvl="2">
              <a:spcBef>
                <a:spcPts val="1200"/>
              </a:spcBef>
              <a:spcAft>
                <a:spcPts val="0"/>
              </a:spcAft>
              <a:defRPr/>
            </a:pPr>
            <a:r>
              <a:rPr lang="cs-CZ" dirty="0" err="1"/>
              <a:t>surdopedie</a:t>
            </a:r>
            <a:r>
              <a:rPr lang="cs-CZ" dirty="0"/>
              <a:t>, logopedie</a:t>
            </a:r>
          </a:p>
          <a:p>
            <a:pPr>
              <a:defRPr/>
            </a:pPr>
            <a:r>
              <a:rPr lang="cs-CZ" dirty="0"/>
              <a:t>p</a:t>
            </a:r>
            <a:r>
              <a:rPr lang="cs-CZ" dirty="0" smtClean="0"/>
              <a:t>sychologie handicapu</a:t>
            </a:r>
          </a:p>
          <a:p>
            <a:pPr>
              <a:defRPr/>
            </a:pPr>
            <a:r>
              <a:rPr lang="cs-CZ" dirty="0" smtClean="0"/>
              <a:t>medicína</a:t>
            </a: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3"/>
          </p:nvPr>
        </p:nvSpPr>
        <p:spPr>
          <a:xfrm>
            <a:off x="6364224" y="1990563"/>
            <a:ext cx="4754880" cy="640080"/>
          </a:xfrm>
        </p:spPr>
        <p:txBody>
          <a:bodyPr rtlCol="0"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defRPr/>
            </a:pPr>
            <a:r>
              <a:rPr lang="cs-CZ" dirty="0" smtClean="0"/>
              <a:t>bilingvální a </a:t>
            </a:r>
            <a:r>
              <a:rPr lang="cs-CZ" dirty="0" err="1" smtClean="0"/>
              <a:t>bikulturní</a:t>
            </a:r>
            <a:r>
              <a:rPr lang="cs-CZ" dirty="0" smtClean="0"/>
              <a:t> přístup</a:t>
            </a:r>
          </a:p>
          <a:p>
            <a:pPr>
              <a:buClr>
                <a:schemeClr val="accent1">
                  <a:lumMod val="75000"/>
                </a:schemeClr>
              </a:buClr>
              <a:defRPr/>
            </a:pP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4"/>
          </p:nvPr>
        </p:nvSpPr>
        <p:spPr>
          <a:xfrm>
            <a:off x="6364224" y="2743199"/>
            <a:ext cx="4754880" cy="4114801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sz="2600" dirty="0">
                <a:solidFill>
                  <a:srgbClr val="0070C0"/>
                </a:solidFill>
              </a:rPr>
              <a:t>c</a:t>
            </a:r>
            <a:r>
              <a:rPr lang="cs-CZ" sz="2600" dirty="0" smtClean="0">
                <a:solidFill>
                  <a:srgbClr val="0070C0"/>
                </a:solidFill>
              </a:rPr>
              <a:t>íl: </a:t>
            </a:r>
            <a:r>
              <a:rPr lang="cs-CZ" sz="2800" dirty="0">
                <a:solidFill>
                  <a:srgbClr val="0070C0"/>
                </a:solidFill>
              </a:rPr>
              <a:t>max. rozvoj osobnosti dítěte</a:t>
            </a:r>
            <a:endParaRPr lang="cs-CZ" sz="1800" dirty="0" smtClean="0">
              <a:solidFill>
                <a:srgbClr val="0070C0"/>
              </a:solidFill>
            </a:endParaRPr>
          </a:p>
          <a:p>
            <a:pPr>
              <a:defRPr/>
            </a:pPr>
            <a:endParaRPr lang="cs-CZ" sz="1800" dirty="0" smtClean="0"/>
          </a:p>
          <a:p>
            <a:pPr>
              <a:defRPr/>
            </a:pPr>
            <a:r>
              <a:rPr lang="cs-CZ" sz="1900" dirty="0" err="1" smtClean="0"/>
              <a:t>Deaf</a:t>
            </a:r>
            <a:r>
              <a:rPr lang="cs-CZ" sz="1900" dirty="0" smtClean="0"/>
              <a:t> </a:t>
            </a:r>
            <a:r>
              <a:rPr lang="cs-CZ" sz="1900" dirty="0" err="1"/>
              <a:t>Studies</a:t>
            </a:r>
            <a:endParaRPr lang="cs-CZ" sz="1900" dirty="0" smtClean="0"/>
          </a:p>
          <a:p>
            <a:pPr>
              <a:defRPr/>
            </a:pPr>
            <a:r>
              <a:rPr lang="cs-CZ" sz="1900" dirty="0" smtClean="0"/>
              <a:t>lingvistika</a:t>
            </a:r>
          </a:p>
          <a:p>
            <a:pPr marL="457200" lvl="2">
              <a:spcBef>
                <a:spcPts val="1200"/>
              </a:spcBef>
              <a:spcAft>
                <a:spcPts val="0"/>
              </a:spcAft>
              <a:defRPr/>
            </a:pPr>
            <a:r>
              <a:rPr lang="cs-CZ" dirty="0"/>
              <a:t>psycholingvistika, sociolingvistika, </a:t>
            </a:r>
            <a:r>
              <a:rPr lang="cs-CZ" dirty="0" err="1" smtClean="0"/>
              <a:t>lingvodidaktika</a:t>
            </a:r>
            <a:r>
              <a:rPr lang="cs-CZ" dirty="0" smtClean="0"/>
              <a:t>, lexikografie, kognitivní lingvistika, korpusová lingvistika… </a:t>
            </a:r>
            <a:endParaRPr lang="cs-CZ" dirty="0"/>
          </a:p>
          <a:p>
            <a:pPr>
              <a:defRPr/>
            </a:pPr>
            <a:r>
              <a:rPr lang="cs-CZ" sz="1900" dirty="0" smtClean="0"/>
              <a:t>antropologie, </a:t>
            </a:r>
            <a:r>
              <a:rPr lang="cs-CZ" sz="1900" dirty="0" err="1" smtClean="0"/>
              <a:t>kulturologie</a:t>
            </a:r>
            <a:r>
              <a:rPr lang="cs-CZ" sz="1900" dirty="0" smtClean="0"/>
              <a:t>, etnologie, sociologie, psychologie…</a:t>
            </a:r>
          </a:p>
          <a:p>
            <a:pPr>
              <a:defRPr/>
            </a:pPr>
            <a:r>
              <a:rPr lang="cs-CZ" sz="1900" dirty="0" err="1"/>
              <a:t>t</a:t>
            </a:r>
            <a:r>
              <a:rPr lang="cs-CZ" sz="1900" dirty="0" err="1" smtClean="0"/>
              <a:t>ranslatologie</a:t>
            </a:r>
            <a:endParaRPr lang="cs-CZ" sz="1900" dirty="0" smtClean="0"/>
          </a:p>
          <a:p>
            <a:pPr>
              <a:defRPr/>
            </a:pPr>
            <a:r>
              <a:rPr lang="cs-CZ" sz="1900" dirty="0" smtClean="0"/>
              <a:t>pedagogika</a:t>
            </a:r>
          </a:p>
          <a:p>
            <a:pPr>
              <a:defRPr/>
            </a:pPr>
            <a:endParaRPr lang="cs-CZ" sz="2600" dirty="0">
              <a:solidFill>
                <a:srgbClr val="0070C0"/>
              </a:solidFill>
            </a:endParaRPr>
          </a:p>
          <a:p>
            <a:pPr marL="320040" indent="-320040">
              <a:buClr>
                <a:schemeClr val="accent1">
                  <a:lumMod val="75000"/>
                </a:schemeClr>
              </a:buClr>
              <a:buNone/>
              <a:defRPr/>
            </a:pPr>
            <a:endParaRPr lang="cs-CZ" dirty="0" smtClean="0"/>
          </a:p>
          <a:p>
            <a:pPr marL="320040" indent="-320040">
              <a:buClr>
                <a:schemeClr val="accent1">
                  <a:lumMod val="75000"/>
                </a:schemeClr>
              </a:buClr>
              <a:buNone/>
              <a:defRPr/>
            </a:pPr>
            <a:endParaRPr lang="cs-CZ" dirty="0" smtClean="0"/>
          </a:p>
        </p:txBody>
      </p:sp>
      <p:cxnSp>
        <p:nvCxnSpPr>
          <p:cNvPr id="9" name="Přímá spojnice se šipkou 8"/>
          <p:cNvCxnSpPr/>
          <p:nvPr/>
        </p:nvCxnSpPr>
        <p:spPr>
          <a:xfrm flipV="1">
            <a:off x="8487229" y="3279866"/>
            <a:ext cx="0" cy="391886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se šipkou 9"/>
          <p:cNvCxnSpPr/>
          <p:nvPr/>
        </p:nvCxnSpPr>
        <p:spPr>
          <a:xfrm flipV="1">
            <a:off x="3071893" y="3975456"/>
            <a:ext cx="0" cy="391886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6064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8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dirty="0" smtClean="0">
                <a:solidFill>
                  <a:schemeClr val="tx1"/>
                </a:solidFill>
              </a:rPr>
              <a:t>Jazyky</a:t>
            </a:r>
            <a:r>
              <a:rPr lang="cs-CZ" altLang="cs-CZ" dirty="0" smtClean="0"/>
              <a:t> ve vzdělávání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1024128" y="1535788"/>
            <a:ext cx="4754880" cy="1466808"/>
          </a:xfrm>
        </p:spPr>
        <p:txBody>
          <a:bodyPr rtlCol="0"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defRPr/>
            </a:pPr>
            <a:r>
              <a:rPr lang="cs-CZ" dirty="0" err="1" smtClean="0"/>
              <a:t>monolingvální</a:t>
            </a:r>
            <a:r>
              <a:rPr lang="cs-CZ" dirty="0" smtClean="0"/>
              <a:t> a monokulturní přístup</a:t>
            </a:r>
          </a:p>
          <a:p>
            <a:pPr>
              <a:buClr>
                <a:schemeClr val="accent1">
                  <a:lumMod val="75000"/>
                </a:schemeClr>
              </a:buClr>
              <a:defRPr/>
            </a:pP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1024128" y="2648712"/>
            <a:ext cx="4754880" cy="3346704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cs-CZ" sz="2400" dirty="0" smtClean="0">
                <a:solidFill>
                  <a:srgbClr val="0070C0"/>
                </a:solidFill>
              </a:rPr>
              <a:t>L1: čeština</a:t>
            </a:r>
          </a:p>
          <a:p>
            <a:pPr marL="0" indent="0">
              <a:buNone/>
              <a:defRPr/>
            </a:pPr>
            <a:endParaRPr lang="cs-CZ" sz="2400" dirty="0" smtClean="0">
              <a:solidFill>
                <a:srgbClr val="0070C0"/>
              </a:solidFill>
            </a:endParaRPr>
          </a:p>
          <a:p>
            <a:pPr>
              <a:defRPr/>
            </a:pPr>
            <a:r>
              <a:rPr lang="cs-CZ" sz="2400" dirty="0" smtClean="0"/>
              <a:t>??? </a:t>
            </a:r>
            <a:r>
              <a:rPr lang="cs-CZ" sz="2400" dirty="0"/>
              <a:t>r</a:t>
            </a:r>
            <a:r>
              <a:rPr lang="cs-CZ" sz="2400" dirty="0" smtClean="0"/>
              <a:t>ole psaní </a:t>
            </a:r>
            <a:r>
              <a:rPr lang="cs-CZ" sz="2400" dirty="0"/>
              <a:t>a </a:t>
            </a:r>
            <a:r>
              <a:rPr lang="cs-CZ" sz="2400" dirty="0" smtClean="0"/>
              <a:t>čtení</a:t>
            </a:r>
          </a:p>
          <a:p>
            <a:pPr>
              <a:defRPr/>
            </a:pPr>
            <a:r>
              <a:rPr lang="cs-CZ" sz="2400" dirty="0" smtClean="0"/>
              <a:t>snaha </a:t>
            </a:r>
            <a:r>
              <a:rPr lang="cs-CZ" sz="2400" dirty="0"/>
              <a:t>co nejméně se odlišovat od „zdravých“ </a:t>
            </a:r>
            <a:r>
              <a:rPr lang="cs-CZ" sz="2400" dirty="0" smtClean="0"/>
              <a:t>lidí</a:t>
            </a:r>
          </a:p>
          <a:p>
            <a:pPr>
              <a:defRPr/>
            </a:pPr>
            <a:endParaRPr lang="cs-CZ" sz="2400" dirty="0">
              <a:solidFill>
                <a:srgbClr val="7030A0"/>
              </a:solidFill>
            </a:endParaRPr>
          </a:p>
          <a:p>
            <a:pPr>
              <a:defRPr/>
            </a:pPr>
            <a:r>
              <a:rPr lang="cs-CZ" sz="2400" dirty="0" smtClean="0">
                <a:solidFill>
                  <a:srgbClr val="7030A0"/>
                </a:solidFill>
              </a:rPr>
              <a:t>redukce vzdělávacích cílů</a:t>
            </a:r>
            <a:endParaRPr lang="cs-CZ" sz="2400" dirty="0">
              <a:solidFill>
                <a:srgbClr val="7030A0"/>
              </a:solidFill>
            </a:endParaRP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3"/>
          </p:nvPr>
        </p:nvSpPr>
        <p:spPr>
          <a:xfrm>
            <a:off x="6364224" y="2008632"/>
            <a:ext cx="4754880" cy="640080"/>
          </a:xfrm>
        </p:spPr>
        <p:txBody>
          <a:bodyPr rtlCol="0"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defRPr/>
            </a:pPr>
            <a:r>
              <a:rPr lang="cs-CZ" dirty="0" smtClean="0"/>
              <a:t>bilingvální a </a:t>
            </a:r>
            <a:r>
              <a:rPr lang="cs-CZ" dirty="0" err="1" smtClean="0"/>
              <a:t>bikulturní</a:t>
            </a:r>
            <a:r>
              <a:rPr lang="cs-CZ" dirty="0" smtClean="0"/>
              <a:t> přístup</a:t>
            </a:r>
          </a:p>
          <a:p>
            <a:pPr>
              <a:buClr>
                <a:schemeClr val="accent1">
                  <a:lumMod val="75000"/>
                </a:schemeClr>
              </a:buClr>
              <a:defRPr/>
            </a:pP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4"/>
          </p:nvPr>
        </p:nvSpPr>
        <p:spPr>
          <a:xfrm>
            <a:off x="6364224" y="2648712"/>
            <a:ext cx="4754880" cy="3967845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sz="2400" dirty="0" smtClean="0">
                <a:solidFill>
                  <a:srgbClr val="0070C0"/>
                </a:solidFill>
              </a:rPr>
              <a:t>L1: český znakový jazyk</a:t>
            </a:r>
          </a:p>
          <a:p>
            <a:pPr>
              <a:defRPr/>
            </a:pPr>
            <a:r>
              <a:rPr lang="cs-CZ" sz="2400" dirty="0" smtClean="0">
                <a:solidFill>
                  <a:srgbClr val="0070C0"/>
                </a:solidFill>
              </a:rPr>
              <a:t>L2: (psaná) čeština</a:t>
            </a:r>
          </a:p>
          <a:p>
            <a:pPr>
              <a:defRPr/>
            </a:pPr>
            <a:r>
              <a:rPr lang="cs-CZ" sz="2400" dirty="0" smtClean="0"/>
              <a:t>důraz na funkční gramotnost</a:t>
            </a:r>
          </a:p>
          <a:p>
            <a:pPr>
              <a:defRPr/>
            </a:pPr>
            <a:r>
              <a:rPr lang="cs-CZ" sz="2400" dirty="0" smtClean="0"/>
              <a:t>identifikace s neslyšící minoritou</a:t>
            </a:r>
          </a:p>
          <a:p>
            <a:pPr lvl="1">
              <a:defRPr/>
            </a:pPr>
            <a:r>
              <a:rPr lang="cs-CZ" sz="2200" dirty="0">
                <a:solidFill>
                  <a:srgbClr val="FF0000"/>
                </a:solidFill>
              </a:rPr>
              <a:t>n</a:t>
            </a:r>
            <a:r>
              <a:rPr lang="cs-CZ" sz="2200" dirty="0" smtClean="0">
                <a:solidFill>
                  <a:srgbClr val="FF0000"/>
                </a:solidFill>
              </a:rPr>
              <a:t>auka </a:t>
            </a:r>
            <a:r>
              <a:rPr lang="cs-CZ" sz="2200" dirty="0" smtClean="0"/>
              <a:t>o Neslyšících a o ČZJ</a:t>
            </a:r>
          </a:p>
          <a:p>
            <a:pPr lvl="1">
              <a:defRPr/>
            </a:pPr>
            <a:r>
              <a:rPr lang="cs-CZ" sz="2200" dirty="0"/>
              <a:t>p</a:t>
            </a:r>
            <a:r>
              <a:rPr lang="cs-CZ" sz="2200" dirty="0" smtClean="0"/>
              <a:t>řítomnost </a:t>
            </a:r>
            <a:r>
              <a:rPr lang="cs-CZ" sz="2200" dirty="0" smtClean="0">
                <a:solidFill>
                  <a:srgbClr val="FF0000"/>
                </a:solidFill>
              </a:rPr>
              <a:t>dospělých neslyšících</a:t>
            </a:r>
            <a:r>
              <a:rPr lang="cs-CZ" sz="2200" dirty="0" smtClean="0"/>
              <a:t> osob ve vzdělávání</a:t>
            </a:r>
            <a:endParaRPr lang="cs-CZ" sz="2200" dirty="0"/>
          </a:p>
          <a:p>
            <a:pPr marL="320040" indent="-320040">
              <a:buClr>
                <a:schemeClr val="accent1">
                  <a:lumMod val="75000"/>
                </a:schemeClr>
              </a:buClr>
              <a:buNone/>
              <a:defRPr/>
            </a:pPr>
            <a:endParaRPr lang="cs-CZ" dirty="0" smtClean="0"/>
          </a:p>
          <a:p>
            <a:pPr marL="320040" indent="-320040">
              <a:buClr>
                <a:schemeClr val="accent1">
                  <a:lumMod val="75000"/>
                </a:schemeClr>
              </a:buClr>
              <a:buNone/>
              <a:defRPr/>
            </a:pPr>
            <a:endParaRPr lang="cs-CZ" dirty="0" smtClean="0"/>
          </a:p>
        </p:txBody>
      </p:sp>
      <p:cxnSp>
        <p:nvCxnSpPr>
          <p:cNvPr id="10" name="Přímá spojovací šipka 9"/>
          <p:cNvCxnSpPr/>
          <p:nvPr/>
        </p:nvCxnSpPr>
        <p:spPr>
          <a:xfrm rot="5400000">
            <a:off x="2917560" y="5064796"/>
            <a:ext cx="504825" cy="1588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2678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8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dirty="0" smtClean="0"/>
              <a:t>Jazykové vzdělávání </a:t>
            </a:r>
            <a:r>
              <a:rPr lang="cs-CZ" altLang="cs-CZ" cap="none" dirty="0" smtClean="0"/>
              <a:t>x</a:t>
            </a:r>
            <a:r>
              <a:rPr lang="cs-CZ" altLang="cs-CZ" dirty="0" smtClean="0"/>
              <a:t> užívání jazyků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cs-CZ" altLang="cs-CZ" sz="4000" dirty="0" smtClean="0"/>
              <a:t>jazyk </a:t>
            </a:r>
            <a:r>
              <a:rPr lang="cs-CZ" altLang="cs-CZ" sz="4000" dirty="0"/>
              <a:t>je nástrojem k uchopení </a:t>
            </a:r>
            <a:r>
              <a:rPr lang="cs-CZ" altLang="cs-CZ" sz="4000" dirty="0" smtClean="0"/>
              <a:t>světa</a:t>
            </a:r>
          </a:p>
          <a:p>
            <a:pPr lvl="1"/>
            <a:r>
              <a:rPr lang="cs-CZ" altLang="cs-CZ" sz="2400" dirty="0" smtClean="0">
                <a:sym typeface="Symbol" panose="05050102010706020507" pitchFamily="18" charset="2"/>
              </a:rPr>
              <a:t> jazykové vzdělávání není cílem samo o sobě, ale prostředkem ke vzdělávání, jazyková komunikace je neoddiskutovatelnou podmínkou vzdělávání</a:t>
            </a:r>
            <a:endParaRPr lang="cs-CZ" altLang="cs-CZ" sz="2400" dirty="0"/>
          </a:p>
          <a:p>
            <a:pPr eaLnBrk="1" hangingPunct="1"/>
            <a:endParaRPr lang="cs-CZ" altLang="cs-CZ" sz="4000" dirty="0" smtClean="0"/>
          </a:p>
          <a:p>
            <a:pPr eaLnBrk="1" hangingPunct="1"/>
            <a:r>
              <a:rPr lang="cs-CZ" altLang="cs-CZ" sz="4000" dirty="0"/>
              <a:t>j</a:t>
            </a:r>
            <a:r>
              <a:rPr lang="cs-CZ" altLang="cs-CZ" sz="4000" dirty="0" smtClean="0"/>
              <a:t>azyk </a:t>
            </a:r>
            <a:r>
              <a:rPr lang="cs-CZ" altLang="cs-CZ" sz="4000" dirty="0"/>
              <a:t>je sociální </a:t>
            </a:r>
            <a:r>
              <a:rPr lang="cs-CZ" altLang="cs-CZ" sz="4000" dirty="0" smtClean="0"/>
              <a:t>lepidlo</a:t>
            </a:r>
          </a:p>
          <a:p>
            <a:pPr lvl="1"/>
            <a:r>
              <a:rPr lang="cs-CZ" altLang="cs-CZ" sz="2200" dirty="0">
                <a:sym typeface="Symbol" panose="05050102010706020507" pitchFamily="18" charset="2"/>
              </a:rPr>
              <a:t> jazykové vzdělávání není cílem samo o sobě, ale prostředkem ke </a:t>
            </a:r>
            <a:r>
              <a:rPr lang="cs-CZ" altLang="cs-CZ" sz="2200" dirty="0" smtClean="0">
                <a:sym typeface="Symbol" panose="05050102010706020507" pitchFamily="18" charset="2"/>
              </a:rPr>
              <a:t>vzdělávání, včetně „vzdělávání sociálního</a:t>
            </a:r>
            <a:r>
              <a:rPr lang="cs-CZ" altLang="cs-CZ" sz="2200" dirty="0">
                <a:sym typeface="Symbol" panose="05050102010706020507" pitchFamily="18" charset="2"/>
              </a:rPr>
              <a:t>“, jazyková komunikace je neoddiskutovatelnou podmínkou </a:t>
            </a:r>
            <a:r>
              <a:rPr lang="cs-CZ" altLang="cs-CZ" sz="2200" dirty="0" smtClean="0">
                <a:sym typeface="Symbol" panose="05050102010706020507" pitchFamily="18" charset="2"/>
              </a:rPr>
              <a:t>socializace</a:t>
            </a:r>
            <a:endParaRPr lang="cs-CZ" altLang="cs-CZ" sz="2200" dirty="0"/>
          </a:p>
        </p:txBody>
      </p:sp>
    </p:spTree>
    <p:extLst>
      <p:ext uri="{BB962C8B-B14F-4D97-AF65-F5344CB8AC3E}">
        <p14:creationId xmlns:p14="http://schemas.microsoft.com/office/powerpoint/2010/main" val="3837992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Metoda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529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1758073"/>
            <a:ext cx="9720073" cy="455128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cs-CZ" altLang="cs-CZ" sz="3200" i="1" dirty="0"/>
              <a:t>„</a:t>
            </a:r>
            <a:r>
              <a:rPr lang="cs-CZ" altLang="cs-CZ" sz="3200" b="1" i="1" dirty="0"/>
              <a:t>Metodou </a:t>
            </a:r>
            <a:r>
              <a:rPr lang="cs-CZ" altLang="cs-CZ" sz="3200" i="1" dirty="0"/>
              <a:t>rozumíme záměrné, plánovité uspořádání úkolů a činností sportovce tak, aby vzhledem k spolupůsobícím podmínkám byl co nejefektivněji dosažen tréninkový cíl. Z aspektu trenéra je metodou záměrný výběr pohybové činnosti, její uspořádání i způsob interakce se sportovci.“</a:t>
            </a:r>
          </a:p>
          <a:p>
            <a:pPr>
              <a:lnSpc>
                <a:spcPct val="100000"/>
              </a:lnSpc>
            </a:pPr>
            <a:r>
              <a:rPr lang="cs-CZ" altLang="cs-CZ" sz="3200" b="1" dirty="0"/>
              <a:t>Metodou</a:t>
            </a:r>
            <a:r>
              <a:rPr lang="cs-CZ" altLang="cs-CZ" sz="3200" dirty="0"/>
              <a:t> ale může být i způsob nácviku jednotlivých pohybových činností.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97044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1778281"/>
            <a:ext cx="9720073" cy="453107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cs-CZ" altLang="cs-CZ" sz="3200" i="1" dirty="0"/>
              <a:t>„</a:t>
            </a:r>
            <a:r>
              <a:rPr lang="cs-CZ" altLang="cs-CZ" sz="3200" b="1" i="1" dirty="0"/>
              <a:t>Metodou </a:t>
            </a:r>
            <a:r>
              <a:rPr lang="cs-CZ" altLang="cs-CZ" sz="3200" i="1" dirty="0"/>
              <a:t>rozumíme záměrné, plánovité uspořádání úkolů a činností </a:t>
            </a:r>
            <a:r>
              <a:rPr lang="cs-CZ" altLang="cs-CZ" sz="3200" i="1" dirty="0">
                <a:solidFill>
                  <a:srgbClr val="C00000"/>
                </a:solidFill>
              </a:rPr>
              <a:t>sportovce</a:t>
            </a:r>
            <a:r>
              <a:rPr lang="cs-CZ" altLang="cs-CZ" sz="3200" i="1" dirty="0"/>
              <a:t> tak, aby vzhledem k spolupůsobícím podmínkám byl co nejefektivněji dosažen </a:t>
            </a:r>
            <a:r>
              <a:rPr lang="cs-CZ" altLang="cs-CZ" sz="3200" i="1" dirty="0">
                <a:solidFill>
                  <a:srgbClr val="C00000"/>
                </a:solidFill>
              </a:rPr>
              <a:t>tréninkový</a:t>
            </a:r>
            <a:r>
              <a:rPr lang="cs-CZ" altLang="cs-CZ" sz="3200" i="1" dirty="0"/>
              <a:t> cíl. Z aspektu </a:t>
            </a:r>
            <a:r>
              <a:rPr lang="cs-CZ" altLang="cs-CZ" sz="3200" i="1" dirty="0">
                <a:solidFill>
                  <a:srgbClr val="C00000"/>
                </a:solidFill>
              </a:rPr>
              <a:t>trenéra</a:t>
            </a:r>
            <a:r>
              <a:rPr lang="cs-CZ" altLang="cs-CZ" sz="3200" i="1" dirty="0"/>
              <a:t> je metodou záměrný výběr </a:t>
            </a:r>
            <a:r>
              <a:rPr lang="cs-CZ" altLang="cs-CZ" sz="3200" i="1" dirty="0">
                <a:solidFill>
                  <a:srgbClr val="C00000"/>
                </a:solidFill>
              </a:rPr>
              <a:t>pohybové</a:t>
            </a:r>
            <a:r>
              <a:rPr lang="cs-CZ" altLang="cs-CZ" sz="3200" i="1" dirty="0"/>
              <a:t> činnosti, její uspořádání i způsob interakce se </a:t>
            </a:r>
            <a:r>
              <a:rPr lang="cs-CZ" altLang="cs-CZ" sz="3200" i="1" dirty="0">
                <a:solidFill>
                  <a:srgbClr val="C00000"/>
                </a:solidFill>
              </a:rPr>
              <a:t>sportovci</a:t>
            </a:r>
            <a:r>
              <a:rPr lang="cs-CZ" altLang="cs-CZ" sz="3200" i="1" dirty="0"/>
              <a:t>.“</a:t>
            </a:r>
          </a:p>
          <a:p>
            <a:pPr>
              <a:lnSpc>
                <a:spcPct val="100000"/>
              </a:lnSpc>
            </a:pPr>
            <a:r>
              <a:rPr lang="cs-CZ" altLang="cs-CZ" sz="3200" b="1" dirty="0"/>
              <a:t>Metodou</a:t>
            </a:r>
            <a:r>
              <a:rPr lang="cs-CZ" altLang="cs-CZ" sz="3200" dirty="0"/>
              <a:t> ale může být i způsob nácviku jednotlivých </a:t>
            </a:r>
            <a:r>
              <a:rPr lang="cs-CZ" altLang="cs-CZ" sz="3200" dirty="0">
                <a:solidFill>
                  <a:srgbClr val="C00000"/>
                </a:solidFill>
              </a:rPr>
              <a:t>pohybových</a:t>
            </a:r>
            <a:r>
              <a:rPr lang="cs-CZ" altLang="cs-CZ" sz="3200" dirty="0"/>
              <a:t> činností.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89530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1737865"/>
            <a:ext cx="9720073" cy="457149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cs-CZ" altLang="cs-CZ" sz="3200" i="1" dirty="0"/>
              <a:t>„</a:t>
            </a:r>
            <a:r>
              <a:rPr lang="cs-CZ" altLang="cs-CZ" sz="3200" b="1" i="1" dirty="0"/>
              <a:t>Metodou </a:t>
            </a:r>
            <a:r>
              <a:rPr lang="cs-CZ" altLang="cs-CZ" sz="3200" i="1" dirty="0"/>
              <a:t>rozumíme záměrné, plánovité uspořádání úkolů a činností </a:t>
            </a:r>
            <a:r>
              <a:rPr lang="cs-CZ" altLang="cs-CZ" sz="3200" i="1" dirty="0" smtClean="0">
                <a:solidFill>
                  <a:srgbClr val="C00000"/>
                </a:solidFill>
              </a:rPr>
              <a:t>žáka</a:t>
            </a:r>
            <a:r>
              <a:rPr lang="cs-CZ" altLang="cs-CZ" sz="3200" i="1" dirty="0" smtClean="0"/>
              <a:t> </a:t>
            </a:r>
            <a:r>
              <a:rPr lang="cs-CZ" altLang="cs-CZ" sz="3200" i="1" dirty="0"/>
              <a:t>tak, aby vzhledem k spolupůsobícím podmínkám byl co nejefektivněji dosažen </a:t>
            </a:r>
            <a:r>
              <a:rPr lang="cs-CZ" altLang="cs-CZ" sz="3200" i="1" dirty="0" smtClean="0">
                <a:solidFill>
                  <a:srgbClr val="C00000"/>
                </a:solidFill>
              </a:rPr>
              <a:t>vzdělávací/komunikační</a:t>
            </a:r>
            <a:r>
              <a:rPr lang="cs-CZ" altLang="cs-CZ" sz="3200" i="1" dirty="0" smtClean="0"/>
              <a:t> </a:t>
            </a:r>
            <a:r>
              <a:rPr lang="cs-CZ" altLang="cs-CZ" sz="3200" i="1" dirty="0"/>
              <a:t>cíl. Z aspektu </a:t>
            </a:r>
            <a:r>
              <a:rPr lang="cs-CZ" altLang="cs-CZ" sz="3200" i="1" dirty="0" smtClean="0">
                <a:solidFill>
                  <a:srgbClr val="C00000"/>
                </a:solidFill>
              </a:rPr>
              <a:t>pedagoga</a:t>
            </a:r>
            <a:r>
              <a:rPr lang="cs-CZ" altLang="cs-CZ" sz="3200" i="1" dirty="0" smtClean="0"/>
              <a:t> </a:t>
            </a:r>
            <a:r>
              <a:rPr lang="cs-CZ" altLang="cs-CZ" sz="3200" i="1" dirty="0"/>
              <a:t>je metodou záměrný výběr </a:t>
            </a:r>
            <a:r>
              <a:rPr lang="cs-CZ" altLang="cs-CZ" sz="3200" i="1" dirty="0" smtClean="0">
                <a:solidFill>
                  <a:srgbClr val="C00000"/>
                </a:solidFill>
              </a:rPr>
              <a:t>vzdělávací/komunikační</a:t>
            </a:r>
            <a:r>
              <a:rPr lang="cs-CZ" altLang="cs-CZ" sz="3200" i="1" dirty="0" smtClean="0"/>
              <a:t> </a:t>
            </a:r>
            <a:r>
              <a:rPr lang="cs-CZ" altLang="cs-CZ" sz="3200" i="1" dirty="0"/>
              <a:t>činnosti, její uspořádání i způsob interakce </a:t>
            </a:r>
            <a:r>
              <a:rPr lang="cs-CZ" altLang="cs-CZ" sz="3200" i="1" dirty="0" smtClean="0"/>
              <a:t>s </a:t>
            </a:r>
            <a:r>
              <a:rPr lang="cs-CZ" altLang="cs-CZ" sz="3200" i="1" dirty="0" smtClean="0">
                <a:solidFill>
                  <a:srgbClr val="C00000"/>
                </a:solidFill>
              </a:rPr>
              <a:t>žáky</a:t>
            </a:r>
            <a:r>
              <a:rPr lang="cs-CZ" altLang="cs-CZ" sz="3200" i="1" dirty="0" smtClean="0"/>
              <a:t>.“</a:t>
            </a:r>
            <a:endParaRPr lang="cs-CZ" altLang="cs-CZ" sz="3200" i="1" dirty="0"/>
          </a:p>
          <a:p>
            <a:pPr>
              <a:lnSpc>
                <a:spcPct val="100000"/>
              </a:lnSpc>
            </a:pPr>
            <a:r>
              <a:rPr lang="cs-CZ" altLang="cs-CZ" sz="3200" b="1" dirty="0"/>
              <a:t>Metodou</a:t>
            </a:r>
            <a:r>
              <a:rPr lang="cs-CZ" altLang="cs-CZ" sz="3200" dirty="0"/>
              <a:t> ale může být i způsob nácviku jednotlivých </a:t>
            </a:r>
            <a:r>
              <a:rPr lang="cs-CZ" altLang="cs-CZ" sz="3200" dirty="0" smtClean="0">
                <a:solidFill>
                  <a:srgbClr val="C00000"/>
                </a:solidFill>
              </a:rPr>
              <a:t>vzdělávacích/komunikačních</a:t>
            </a:r>
            <a:r>
              <a:rPr lang="cs-CZ" altLang="cs-CZ" sz="3200" dirty="0" smtClean="0"/>
              <a:t> </a:t>
            </a:r>
            <a:r>
              <a:rPr lang="cs-CZ" altLang="cs-CZ" sz="3200" dirty="0"/>
              <a:t>činností.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46163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dirty="0"/>
              <a:t>Pohled na hluchotu </a:t>
            </a:r>
            <a:r>
              <a:rPr lang="cs-CZ" dirty="0">
                <a:sym typeface="Symbol" panose="05050102010706020507" pitchFamily="18" charset="2"/>
              </a:rPr>
              <a:t> přístup k </a:t>
            </a:r>
            <a:r>
              <a:rPr lang="cs-CZ" dirty="0" smtClean="0">
                <a:sym typeface="Symbol" panose="05050102010706020507" pitchFamily="18" charset="2"/>
              </a:rPr>
              <a:t>neslyšícím  </a:t>
            </a:r>
            <a:r>
              <a:rPr lang="cs-CZ" b="1" dirty="0" smtClean="0"/>
              <a:t>odraz ve vzdělávání</a:t>
            </a:r>
          </a:p>
        </p:txBody>
      </p:sp>
      <p:graphicFrame>
        <p:nvGraphicFramePr>
          <p:cNvPr id="2" name="Zástupný symbol pro obsah 1"/>
          <p:cNvGraphicFramePr>
            <a:graphicFrameLocks noGrp="1"/>
          </p:cNvGraphicFramePr>
          <p:nvPr>
            <p:ph idx="1"/>
            <p:extLst/>
          </p:nvPr>
        </p:nvGraphicFramePr>
        <p:xfrm>
          <a:off x="1148081" y="2060575"/>
          <a:ext cx="9069069" cy="4389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3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30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30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01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cap="none" spc="0" dirty="0" smtClean="0">
                          <a:ln/>
                          <a:solidFill>
                            <a:schemeClr val="accent4"/>
                          </a:solidFill>
                          <a:effectLst/>
                          <a:hlinkClick r:id="rId3"/>
                        </a:rPr>
                        <a:t>POHLED</a:t>
                      </a:r>
                      <a:r>
                        <a:rPr lang="cs-CZ" sz="1800" dirty="0" smtClean="0">
                          <a:hlinkClick r:id="rId3"/>
                        </a:rPr>
                        <a:t> NA HLUCHOTU</a:t>
                      </a:r>
                      <a:endParaRPr lang="en-GB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latin typeface="+mn-lt"/>
                        </a:rPr>
                        <a:t>MEDICÍNSKÝ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latin typeface="+mn-lt"/>
                        </a:rPr>
                        <a:t>KULTURNĚ LINGVISTICKÝ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126">
                <a:tc>
                  <a:txBody>
                    <a:bodyPr/>
                    <a:lstStyle/>
                    <a:p>
                      <a:r>
                        <a:rPr lang="cs-CZ" sz="1800" baseline="0" dirty="0" smtClean="0">
                          <a:solidFill>
                            <a:srgbClr val="002060"/>
                          </a:solidFill>
                          <a:latin typeface="+mn-lt"/>
                        </a:rPr>
                        <a:t>přístup </a:t>
                      </a:r>
                      <a:r>
                        <a:rPr lang="cs-CZ" sz="1800" baseline="0" dirty="0" smtClean="0">
                          <a:latin typeface="+mn-lt"/>
                        </a:rPr>
                        <a:t>k neslyšícím</a:t>
                      </a:r>
                      <a:endParaRPr lang="cs-CZ" sz="1800" baseline="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baseline="0" dirty="0" err="1" smtClean="0">
                          <a:latin typeface="+mn-lt"/>
                        </a:rPr>
                        <a:t>monolingvální</a:t>
                      </a:r>
                      <a:r>
                        <a:rPr lang="cs-CZ" sz="1800" baseline="0" dirty="0" smtClean="0">
                          <a:latin typeface="+mn-lt"/>
                        </a:rPr>
                        <a:t> a monokulturní</a:t>
                      </a:r>
                      <a:endParaRPr lang="cs-CZ" sz="1800" baseline="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baseline="0" dirty="0" smtClean="0">
                          <a:latin typeface="+mn-lt"/>
                        </a:rPr>
                        <a:t>bilingvální a </a:t>
                      </a:r>
                      <a:r>
                        <a:rPr lang="cs-CZ" sz="1800" baseline="0" dirty="0" err="1" smtClean="0">
                          <a:latin typeface="+mn-lt"/>
                        </a:rPr>
                        <a:t>bikulturní</a:t>
                      </a:r>
                      <a:endParaRPr lang="cs-CZ" sz="1800" baseline="0" dirty="0">
                        <a:latin typeface="+mn-lt"/>
                      </a:endParaRPr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9186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rgbClr val="002060"/>
                          </a:solidFill>
                          <a:latin typeface="+mn-lt"/>
                        </a:rPr>
                        <a:t>cíle</a:t>
                      </a:r>
                      <a:r>
                        <a:rPr lang="cs-CZ" sz="1800" dirty="0" smtClean="0">
                          <a:latin typeface="+mn-lt"/>
                        </a:rPr>
                        <a:t> vzdělávání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latin typeface="+mn-lt"/>
                        </a:rPr>
                        <a:t>max. komunikace ve většinovém</a:t>
                      </a:r>
                      <a:r>
                        <a:rPr lang="cs-CZ" sz="1800" b="1" baseline="0" dirty="0" smtClean="0">
                          <a:latin typeface="+mn-lt"/>
                        </a:rPr>
                        <a:t> jazyce </a:t>
                      </a:r>
                      <a:r>
                        <a:rPr lang="cs-CZ" sz="1800" baseline="0" dirty="0" smtClean="0">
                          <a:latin typeface="+mn-lt"/>
                        </a:rPr>
                        <a:t>(v mluvené formě) </a:t>
                      </a:r>
                      <a:r>
                        <a:rPr lang="cs-CZ" sz="1800" b="1" baseline="0" dirty="0" smtClean="0">
                          <a:latin typeface="+mn-lt"/>
                        </a:rPr>
                        <a:t>a max. zapojení do většinové společnosti </a:t>
                      </a:r>
                    </a:p>
                    <a:p>
                      <a:endParaRPr lang="cs-CZ" sz="1800" b="1" baseline="0" dirty="0" smtClean="0">
                        <a:latin typeface="+mn-lt"/>
                      </a:endParaRPr>
                    </a:p>
                    <a:p>
                      <a:endParaRPr lang="cs-CZ" sz="1800" b="1" baseline="0" dirty="0" smtClean="0">
                        <a:latin typeface="+mn-lt"/>
                      </a:endParaRPr>
                    </a:p>
                    <a:p>
                      <a:endParaRPr lang="cs-CZ" sz="1800" b="1" baseline="0" dirty="0" smtClean="0">
                        <a:latin typeface="+mn-lt"/>
                      </a:endParaRPr>
                    </a:p>
                    <a:p>
                      <a:endParaRPr lang="cs-CZ" sz="1800" b="1" baseline="0" dirty="0" smtClean="0">
                        <a:latin typeface="+mn-lt"/>
                      </a:endParaRPr>
                    </a:p>
                    <a:p>
                      <a:r>
                        <a:rPr lang="cs-CZ" sz="1800" b="1" baseline="0" dirty="0" smtClean="0">
                          <a:latin typeface="+mn-lt"/>
                        </a:rPr>
                        <a:t>metody</a:t>
                      </a:r>
                      <a:r>
                        <a:rPr lang="cs-CZ" sz="1800" b="0" baseline="0" dirty="0" smtClean="0">
                          <a:latin typeface="+mn-lt"/>
                        </a:rPr>
                        <a:t> (někdy propojené do </a:t>
                      </a:r>
                      <a:r>
                        <a:rPr lang="cs-CZ" sz="1800" b="1" baseline="0" dirty="0" smtClean="0">
                          <a:latin typeface="+mn-lt"/>
                        </a:rPr>
                        <a:t>systémů</a:t>
                      </a:r>
                      <a:r>
                        <a:rPr lang="cs-CZ" sz="1800" b="0" baseline="0" dirty="0" smtClean="0">
                          <a:latin typeface="+mn-lt"/>
                        </a:rPr>
                        <a:t>)</a:t>
                      </a:r>
                      <a:endParaRPr lang="cs-CZ" sz="1800" b="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latin typeface="+mn-lt"/>
                        </a:rPr>
                        <a:t>max. rozvoj</a:t>
                      </a:r>
                      <a:r>
                        <a:rPr lang="cs-CZ" sz="1800" b="1" baseline="0" dirty="0" smtClean="0">
                          <a:latin typeface="+mn-lt"/>
                        </a:rPr>
                        <a:t> osobnosti dítěte</a:t>
                      </a:r>
                    </a:p>
                    <a:p>
                      <a:endParaRPr lang="cs-CZ" sz="1800" b="1" baseline="0" dirty="0" smtClean="0">
                        <a:latin typeface="+mn-lt"/>
                      </a:endParaRPr>
                    </a:p>
                    <a:p>
                      <a:endParaRPr lang="cs-CZ" sz="1800" b="1" baseline="0" dirty="0" smtClean="0">
                        <a:latin typeface="+mn-lt"/>
                      </a:endParaRPr>
                    </a:p>
                    <a:p>
                      <a:endParaRPr lang="cs-CZ" sz="1800" b="1" baseline="0" dirty="0" smtClean="0">
                        <a:latin typeface="+mn-lt"/>
                      </a:endParaRPr>
                    </a:p>
                    <a:p>
                      <a:endParaRPr lang="cs-CZ" sz="1800" b="1" baseline="0" dirty="0" smtClean="0">
                        <a:latin typeface="+mn-lt"/>
                      </a:endParaRPr>
                    </a:p>
                    <a:p>
                      <a:endParaRPr lang="cs-CZ" sz="1800" b="1" baseline="0" dirty="0" smtClean="0">
                        <a:latin typeface="+mn-lt"/>
                      </a:endParaRPr>
                    </a:p>
                    <a:p>
                      <a:endParaRPr lang="cs-CZ" sz="1800" b="1" baseline="0" dirty="0" smtClean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b="1" baseline="0" dirty="0" smtClean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baseline="0" dirty="0" smtClean="0">
                          <a:latin typeface="+mn-lt"/>
                        </a:rPr>
                        <a:t>metody</a:t>
                      </a:r>
                      <a:r>
                        <a:rPr lang="cs-CZ" sz="1800" b="0" baseline="0" dirty="0" smtClean="0">
                          <a:latin typeface="+mn-lt"/>
                        </a:rPr>
                        <a:t> (někdy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baseline="0" dirty="0" smtClean="0">
                          <a:latin typeface="+mn-lt"/>
                        </a:rPr>
                        <a:t>propojené do </a:t>
                      </a:r>
                      <a:r>
                        <a:rPr lang="cs-CZ" sz="1800" b="1" baseline="0" dirty="0" smtClean="0">
                          <a:latin typeface="+mn-lt"/>
                        </a:rPr>
                        <a:t>systémů</a:t>
                      </a:r>
                      <a:r>
                        <a:rPr lang="cs-CZ" sz="1800" b="0" baseline="0" dirty="0" smtClean="0">
                          <a:latin typeface="+mn-lt"/>
                        </a:rPr>
                        <a:t>)</a:t>
                      </a:r>
                      <a:endParaRPr lang="cs-CZ" sz="1800" b="0" dirty="0" smtClean="0">
                        <a:latin typeface="+mn-lt"/>
                      </a:endParaRPr>
                    </a:p>
                    <a:p>
                      <a:endParaRPr lang="cs-CZ" sz="1800" dirty="0">
                        <a:latin typeface="+mn-lt"/>
                      </a:endParaRPr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4" name="Přímá spojovací šipka 9"/>
          <p:cNvCxnSpPr/>
          <p:nvPr/>
        </p:nvCxnSpPr>
        <p:spPr>
          <a:xfrm rot="5400000">
            <a:off x="5310102" y="5003138"/>
            <a:ext cx="504825" cy="1588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Přímá spojovací šipka 9"/>
          <p:cNvCxnSpPr/>
          <p:nvPr/>
        </p:nvCxnSpPr>
        <p:spPr>
          <a:xfrm rot="5400000">
            <a:off x="8316485" y="5003138"/>
            <a:ext cx="504825" cy="1588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7578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808960255"/>
              </p:ext>
            </p:extLst>
          </p:nvPr>
        </p:nvGraphicFramePr>
        <p:xfrm>
          <a:off x="783050" y="719666"/>
          <a:ext cx="10038192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833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Metody ve vzdělávání neslyšících dětí</a:t>
            </a:r>
            <a:br>
              <a:rPr lang="cs-CZ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cs-CZ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kritéria důležitá pro dělení</a:t>
            </a:r>
            <a:endParaRPr lang="cs-CZ" cap="none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09348" y="2492375"/>
            <a:ext cx="9380827" cy="3816350"/>
          </a:xfrm>
        </p:spPr>
        <p:txBody>
          <a:bodyPr rtlCol="0">
            <a:normAutofit/>
          </a:bodyPr>
          <a:lstStyle/>
          <a:p>
            <a:pPr marL="306000" indent="-306000">
              <a:defRPr/>
            </a:pPr>
            <a:r>
              <a:rPr lang="cs-CZ" sz="2800" b="1" dirty="0"/>
              <a:t>přístup k </a:t>
            </a:r>
            <a:r>
              <a:rPr lang="cs-CZ" sz="2800" b="1" dirty="0" smtClean="0"/>
              <a:t>hluchotě </a:t>
            </a:r>
            <a:endParaRPr lang="cs-CZ" sz="2800" b="1" dirty="0"/>
          </a:p>
          <a:p>
            <a:pPr marL="306000" indent="-306000">
              <a:defRPr/>
            </a:pPr>
            <a:r>
              <a:rPr lang="cs-CZ" sz="2800" dirty="0"/>
              <a:t>objevuje/neobjevuje se v něm nějaká </a:t>
            </a:r>
            <a:r>
              <a:rPr lang="cs-CZ" sz="2800" b="1" dirty="0"/>
              <a:t>vizuálně motorická komunikace</a:t>
            </a:r>
          </a:p>
          <a:p>
            <a:pPr marL="306000" indent="-306000">
              <a:defRPr/>
            </a:pPr>
            <a:r>
              <a:rPr lang="cs-CZ" sz="2800" dirty="0"/>
              <a:t>počet používaných </a:t>
            </a:r>
            <a:r>
              <a:rPr lang="cs-CZ" sz="2800" b="1" dirty="0"/>
              <a:t>smyslů</a:t>
            </a:r>
          </a:p>
          <a:p>
            <a:pPr marL="306000" indent="-306000">
              <a:defRPr/>
            </a:pPr>
            <a:r>
              <a:rPr lang="cs-CZ" sz="2800" b="1" dirty="0"/>
              <a:t>strukturovaná výuka </a:t>
            </a:r>
            <a:r>
              <a:rPr lang="cs-CZ" sz="2800" dirty="0" smtClean="0"/>
              <a:t>komunikace</a:t>
            </a:r>
            <a:r>
              <a:rPr lang="cs-CZ" sz="2800" dirty="0" smtClean="0"/>
              <a:t>/jazyka </a:t>
            </a:r>
            <a:r>
              <a:rPr lang="cs-CZ" sz="2800" dirty="0"/>
              <a:t>x </a:t>
            </a:r>
            <a:r>
              <a:rPr lang="cs-CZ" sz="2800" b="1" dirty="0"/>
              <a:t>přirozené osvojování </a:t>
            </a:r>
            <a:r>
              <a:rPr lang="cs-CZ" sz="2800" dirty="0" smtClean="0"/>
              <a:t>komunikace</a:t>
            </a:r>
            <a:r>
              <a:rPr lang="cs-CZ" sz="2800" dirty="0" smtClean="0"/>
              <a:t>/jazyka</a:t>
            </a:r>
            <a:endParaRPr lang="cs-CZ" sz="2800" dirty="0"/>
          </a:p>
          <a:p>
            <a:pPr marL="306000" indent="-306000">
              <a:defRPr/>
            </a:pPr>
            <a:r>
              <a:rPr lang="cs-CZ" sz="2800" b="1" dirty="0"/>
              <a:t>od jednotlivostí </a:t>
            </a:r>
            <a:r>
              <a:rPr lang="cs-CZ" sz="2800" dirty="0"/>
              <a:t>k celků x </a:t>
            </a:r>
            <a:r>
              <a:rPr lang="cs-CZ" sz="2800" b="1" dirty="0"/>
              <a:t>od celků </a:t>
            </a:r>
            <a:r>
              <a:rPr lang="cs-CZ" sz="2800" dirty="0"/>
              <a:t>k jednotlivostem</a:t>
            </a:r>
          </a:p>
          <a:p>
            <a:pPr marL="306000" indent="-306000">
              <a:defRPr/>
            </a:pPr>
            <a:endParaRPr lang="cs-CZ" b="1" dirty="0" smtClean="0"/>
          </a:p>
          <a:p>
            <a:pPr marL="320040" indent="-320040">
              <a:spcAft>
                <a:spcPts val="0"/>
              </a:spcAft>
              <a:buNone/>
              <a:defRPr/>
            </a:pPr>
            <a:endParaRPr lang="cs-CZ" sz="4000" dirty="0"/>
          </a:p>
        </p:txBody>
      </p:sp>
      <p:cxnSp>
        <p:nvCxnSpPr>
          <p:cNvPr id="4" name="Přímá spojnice se šipkou 3"/>
          <p:cNvCxnSpPr/>
          <p:nvPr/>
        </p:nvCxnSpPr>
        <p:spPr>
          <a:xfrm flipV="1">
            <a:off x="4167845" y="2399669"/>
            <a:ext cx="596128" cy="247544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nice se šipkou 5"/>
          <p:cNvCxnSpPr/>
          <p:nvPr/>
        </p:nvCxnSpPr>
        <p:spPr>
          <a:xfrm>
            <a:off x="4167845" y="2647213"/>
            <a:ext cx="591077" cy="161662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ovéPole 8"/>
          <p:cNvSpPr txBox="1"/>
          <p:nvPr/>
        </p:nvSpPr>
        <p:spPr>
          <a:xfrm>
            <a:off x="4773770" y="2215003"/>
            <a:ext cx="60727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Monolingvální-monokulturní</a:t>
            </a:r>
            <a:r>
              <a:rPr lang="cs-CZ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dirty="0" smtClean="0">
                <a:solidFill>
                  <a:srgbClr val="C00000"/>
                </a:solidFill>
              </a:rPr>
              <a:t>přístup ke vzdělávání neslyšících dětí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4758921" y="2592718"/>
            <a:ext cx="6087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Bilingvální-bikulturní</a:t>
            </a:r>
            <a:r>
              <a:rPr lang="cs-CZ" dirty="0">
                <a:solidFill>
                  <a:srgbClr val="C00000"/>
                </a:solidFill>
              </a:rPr>
              <a:t> </a:t>
            </a:r>
            <a:r>
              <a:rPr lang="cs-CZ" dirty="0" smtClean="0">
                <a:solidFill>
                  <a:srgbClr val="C00000"/>
                </a:solidFill>
              </a:rPr>
              <a:t>přístup </a:t>
            </a:r>
            <a:r>
              <a:rPr lang="cs-CZ" dirty="0">
                <a:solidFill>
                  <a:srgbClr val="C00000"/>
                </a:solidFill>
              </a:rPr>
              <a:t>ke vzdělávání neslyšících dětí</a:t>
            </a:r>
          </a:p>
        </p:txBody>
      </p:sp>
    </p:spTree>
    <p:extLst>
      <p:ext uri="{BB962C8B-B14F-4D97-AF65-F5344CB8AC3E}">
        <p14:creationId xmlns:p14="http://schemas.microsoft.com/office/powerpoint/2010/main" val="2170273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cap="small" dirty="0"/>
              <a:t>Metody ve vzdělávání neslyšících </a:t>
            </a:r>
            <a:r>
              <a:rPr lang="cs-CZ" cap="small" dirty="0" smtClean="0"/>
              <a:t>dětí</a:t>
            </a:r>
            <a:r>
              <a:rPr lang="cs-CZ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cs-CZ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cs-CZ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kritéria důležitá pro dělení</a:t>
            </a:r>
            <a:endParaRPr lang="cs-CZ" cap="none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09348" y="2492375"/>
            <a:ext cx="9380827" cy="3816350"/>
          </a:xfrm>
        </p:spPr>
        <p:txBody>
          <a:bodyPr rtlCol="0">
            <a:normAutofit/>
          </a:bodyPr>
          <a:lstStyle/>
          <a:p>
            <a:pPr marL="306000" indent="-306000">
              <a:defRPr/>
            </a:pPr>
            <a:endParaRPr lang="cs-CZ" b="1" dirty="0" smtClean="0"/>
          </a:p>
          <a:p>
            <a:pPr marL="320040" indent="-320040">
              <a:spcAft>
                <a:spcPts val="0"/>
              </a:spcAft>
              <a:buNone/>
              <a:defRPr/>
            </a:pPr>
            <a:endParaRPr lang="cs-CZ" sz="4000"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8923843"/>
              </p:ext>
            </p:extLst>
          </p:nvPr>
        </p:nvGraphicFramePr>
        <p:xfrm>
          <a:off x="747687" y="1923780"/>
          <a:ext cx="11134461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5211">
                  <a:extLst>
                    <a:ext uri="{9D8B030D-6E8A-4147-A177-3AD203B41FA5}">
                      <a16:colId xmlns:a16="http://schemas.microsoft.com/office/drawing/2014/main" val="718461853"/>
                    </a:ext>
                  </a:extLst>
                </a:gridCol>
                <a:gridCol w="2925069">
                  <a:extLst>
                    <a:ext uri="{9D8B030D-6E8A-4147-A177-3AD203B41FA5}">
                      <a16:colId xmlns:a16="http://schemas.microsoft.com/office/drawing/2014/main" val="138624317"/>
                    </a:ext>
                  </a:extLst>
                </a:gridCol>
                <a:gridCol w="2354201">
                  <a:extLst>
                    <a:ext uri="{9D8B030D-6E8A-4147-A177-3AD203B41FA5}">
                      <a16:colId xmlns:a16="http://schemas.microsoft.com/office/drawing/2014/main" val="1984383471"/>
                    </a:ext>
                  </a:extLst>
                </a:gridCol>
                <a:gridCol w="2429980">
                  <a:extLst>
                    <a:ext uri="{9D8B030D-6E8A-4147-A177-3AD203B41FA5}">
                      <a16:colId xmlns:a16="http://schemas.microsoft.com/office/drawing/2014/main" val="420300790"/>
                    </a:ext>
                  </a:extLst>
                </a:gridCol>
              </a:tblGrid>
              <a:tr h="115200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Metody</a:t>
                      </a:r>
                    </a:p>
                    <a:p>
                      <a:endParaRPr lang="cs-CZ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Monolingvální</a:t>
                      </a:r>
                      <a:r>
                        <a:rPr lang="cs-CZ" dirty="0" smtClean="0"/>
                        <a:t> a </a:t>
                      </a:r>
                      <a:r>
                        <a:rPr lang="cs-CZ" b="0" dirty="0" smtClean="0"/>
                        <a:t>monokulturní přístup ke vzdělávání neslyšících dětí</a:t>
                      </a:r>
                      <a:endParaRPr lang="cs-CZ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Bilingvální a </a:t>
                      </a:r>
                      <a:r>
                        <a:rPr lang="cs-CZ" dirty="0" err="1" smtClean="0"/>
                        <a:t>bikulturní</a:t>
                      </a:r>
                      <a:r>
                        <a:rPr lang="cs-CZ" dirty="0" smtClean="0"/>
                        <a:t> </a:t>
                      </a:r>
                      <a:r>
                        <a:rPr lang="cs-CZ" b="0" dirty="0" smtClean="0"/>
                        <a:t>přístup ke vzdělávání neslyšících dětí</a:t>
                      </a:r>
                    </a:p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5933593"/>
                  </a:ext>
                </a:extLst>
              </a:tr>
              <a:tr h="320040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vizuálně motorická komunikace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29416621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0324455"/>
                  </a:ext>
                </a:extLst>
              </a:tr>
              <a:tr h="182880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/>
                        <a:t>počet používaných </a:t>
                      </a:r>
                      <a:r>
                        <a:rPr lang="cs-CZ" sz="1800" b="1" dirty="0" smtClean="0"/>
                        <a:t>smyslů</a:t>
                      </a:r>
                      <a:r>
                        <a:rPr lang="cs-CZ" sz="1800" b="0" baseline="0" dirty="0" smtClean="0"/>
                        <a:t> </a:t>
                      </a:r>
                      <a:endParaRPr lang="cs-CZ" sz="18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baseline="0" dirty="0" smtClean="0"/>
                        <a:t>jeden (</a:t>
                      </a:r>
                      <a:r>
                        <a:rPr lang="cs-CZ" sz="1800" b="1" baseline="0" dirty="0" err="1" smtClean="0"/>
                        <a:t>unisenzorické</a:t>
                      </a:r>
                      <a:r>
                        <a:rPr lang="cs-CZ" sz="1800" b="0" baseline="0" dirty="0" smtClean="0"/>
                        <a:t> metody)</a:t>
                      </a:r>
                      <a:endParaRPr lang="cs-CZ" sz="18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4673868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dirty="0" smtClean="0"/>
                        <a:t>více (</a:t>
                      </a:r>
                      <a:r>
                        <a:rPr lang="cs-CZ" sz="1800" b="1" dirty="0" err="1" smtClean="0"/>
                        <a:t>polysenzorické</a:t>
                      </a:r>
                      <a:r>
                        <a:rPr lang="cs-CZ" sz="1800" b="0" dirty="0" smtClean="0"/>
                        <a:t> metody)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9941848"/>
                  </a:ext>
                </a:extLst>
              </a:tr>
              <a:tr h="457200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strukturovaná výuka </a:t>
                      </a:r>
                      <a:r>
                        <a:rPr lang="cs-CZ" sz="1800" b="0" dirty="0" smtClean="0"/>
                        <a:t>komunikace</a:t>
                      </a:r>
                      <a:r>
                        <a:rPr lang="cs-CZ" sz="1800" dirty="0" smtClean="0"/>
                        <a:t>/jazyka x </a:t>
                      </a:r>
                      <a:r>
                        <a:rPr lang="cs-CZ" sz="1800" b="1" dirty="0" smtClean="0"/>
                        <a:t>přirozené osvojování </a:t>
                      </a:r>
                      <a:r>
                        <a:rPr lang="cs-CZ" sz="1800" b="0" dirty="0" smtClean="0"/>
                        <a:t>komunikace</a:t>
                      </a:r>
                      <a:r>
                        <a:rPr lang="cs-CZ" sz="1800" dirty="0" smtClean="0"/>
                        <a:t>/jazyka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strukturované učení </a:t>
                      </a:r>
                      <a:r>
                        <a:rPr lang="cs-CZ" sz="1800" b="0" dirty="0" smtClean="0"/>
                        <a:t>komunikaci</a:t>
                      </a:r>
                      <a:r>
                        <a:rPr lang="cs-CZ" sz="1800" dirty="0" smtClean="0"/>
                        <a:t>/jazyku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9112670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přirozené osvojování </a:t>
                      </a:r>
                      <a:r>
                        <a:rPr lang="cs-CZ" sz="1800" b="0" dirty="0" smtClean="0"/>
                        <a:t>komunikace</a:t>
                      </a:r>
                      <a:r>
                        <a:rPr lang="cs-CZ" sz="1800" dirty="0" smtClean="0"/>
                        <a:t>/jazyka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4998283"/>
                  </a:ext>
                </a:extLst>
              </a:tr>
              <a:tr h="320040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od jednotlivostí </a:t>
                      </a:r>
                      <a:r>
                        <a:rPr lang="cs-CZ" sz="1800" dirty="0" smtClean="0"/>
                        <a:t>k celkům x </a:t>
                      </a:r>
                      <a:r>
                        <a:rPr lang="cs-CZ" sz="1800" b="1" dirty="0" smtClean="0"/>
                        <a:t>od celků </a:t>
                      </a:r>
                      <a:r>
                        <a:rPr lang="cs-CZ" sz="1800" dirty="0" smtClean="0"/>
                        <a:t>k jednotlivostem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od jednotlivostí </a:t>
                      </a:r>
                      <a:r>
                        <a:rPr lang="cs-CZ" sz="1800" dirty="0" smtClean="0"/>
                        <a:t>k celků </a:t>
                      </a:r>
                      <a:endParaRPr lang="cs-CZ" sz="18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042858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od celků </a:t>
                      </a:r>
                      <a:r>
                        <a:rPr lang="cs-CZ" sz="1800" dirty="0" smtClean="0"/>
                        <a:t>k jednotlivostem</a:t>
                      </a:r>
                      <a:endParaRPr lang="cs-CZ" sz="18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48687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1651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cap="small" dirty="0"/>
              <a:t>Metody ve vzdělávání neslyšících </a:t>
            </a:r>
            <a:r>
              <a:rPr lang="cs-CZ" cap="small" dirty="0" smtClean="0"/>
              <a:t>dětí</a:t>
            </a:r>
            <a:r>
              <a:rPr lang="cs-CZ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cs-CZ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cs-CZ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kritéria důležitá pro dělení</a:t>
            </a:r>
            <a:endParaRPr lang="cs-CZ" cap="none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09348" y="2492375"/>
            <a:ext cx="9380827" cy="3816350"/>
          </a:xfrm>
        </p:spPr>
        <p:txBody>
          <a:bodyPr rtlCol="0">
            <a:normAutofit/>
          </a:bodyPr>
          <a:lstStyle/>
          <a:p>
            <a:pPr marL="306000" indent="-306000">
              <a:defRPr/>
            </a:pPr>
            <a:endParaRPr lang="cs-CZ" b="1" dirty="0" smtClean="0"/>
          </a:p>
          <a:p>
            <a:pPr marL="320040" indent="-320040">
              <a:spcAft>
                <a:spcPts val="0"/>
              </a:spcAft>
              <a:buNone/>
              <a:defRPr/>
            </a:pPr>
            <a:endParaRPr lang="cs-CZ" sz="4000"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948424"/>
              </p:ext>
            </p:extLst>
          </p:nvPr>
        </p:nvGraphicFramePr>
        <p:xfrm>
          <a:off x="747687" y="1923780"/>
          <a:ext cx="11134461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5211">
                  <a:extLst>
                    <a:ext uri="{9D8B030D-6E8A-4147-A177-3AD203B41FA5}">
                      <a16:colId xmlns:a16="http://schemas.microsoft.com/office/drawing/2014/main" val="718461853"/>
                    </a:ext>
                  </a:extLst>
                </a:gridCol>
                <a:gridCol w="2925069">
                  <a:extLst>
                    <a:ext uri="{9D8B030D-6E8A-4147-A177-3AD203B41FA5}">
                      <a16:colId xmlns:a16="http://schemas.microsoft.com/office/drawing/2014/main" val="138624317"/>
                    </a:ext>
                  </a:extLst>
                </a:gridCol>
                <a:gridCol w="2354201">
                  <a:extLst>
                    <a:ext uri="{9D8B030D-6E8A-4147-A177-3AD203B41FA5}">
                      <a16:colId xmlns:a16="http://schemas.microsoft.com/office/drawing/2014/main" val="1984383471"/>
                    </a:ext>
                  </a:extLst>
                </a:gridCol>
                <a:gridCol w="2429980">
                  <a:extLst>
                    <a:ext uri="{9D8B030D-6E8A-4147-A177-3AD203B41FA5}">
                      <a16:colId xmlns:a16="http://schemas.microsoft.com/office/drawing/2014/main" val="420300790"/>
                    </a:ext>
                  </a:extLst>
                </a:gridCol>
              </a:tblGrid>
              <a:tr h="115200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Metody</a:t>
                      </a:r>
                    </a:p>
                    <a:p>
                      <a:endParaRPr lang="cs-CZ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Monolingvální</a:t>
                      </a:r>
                      <a:r>
                        <a:rPr lang="cs-CZ" dirty="0" smtClean="0"/>
                        <a:t> a monokulturní </a:t>
                      </a:r>
                      <a:r>
                        <a:rPr lang="cs-CZ" b="0" i="0" dirty="0" smtClean="0"/>
                        <a:t>přístup ke vzdělávání neslyšících dětí</a:t>
                      </a:r>
                      <a:endParaRPr lang="cs-CZ" b="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Bilingvální a </a:t>
                      </a:r>
                      <a:r>
                        <a:rPr lang="cs-CZ" dirty="0" err="1" smtClean="0"/>
                        <a:t>bikulturní</a:t>
                      </a:r>
                      <a:r>
                        <a:rPr lang="cs-CZ" dirty="0" smtClean="0"/>
                        <a:t> </a:t>
                      </a:r>
                      <a:r>
                        <a:rPr lang="cs-CZ" b="0" dirty="0" smtClean="0"/>
                        <a:t>přístup ke vzdělávání neslyšících dětí</a:t>
                      </a:r>
                    </a:p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5933593"/>
                  </a:ext>
                </a:extLst>
              </a:tr>
              <a:tr h="320040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vizuálně motorická komunikace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29416621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0324455"/>
                  </a:ext>
                </a:extLst>
              </a:tr>
              <a:tr h="182880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/>
                        <a:t>počet používaných </a:t>
                      </a:r>
                      <a:r>
                        <a:rPr lang="cs-CZ" sz="1800" b="1" dirty="0" smtClean="0"/>
                        <a:t>smyslů</a:t>
                      </a:r>
                      <a:r>
                        <a:rPr lang="cs-CZ" sz="1800" b="0" baseline="0" dirty="0" smtClean="0"/>
                        <a:t> </a:t>
                      </a:r>
                      <a:endParaRPr lang="cs-CZ" sz="18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baseline="0" dirty="0" smtClean="0"/>
                        <a:t>jeden (</a:t>
                      </a:r>
                      <a:r>
                        <a:rPr lang="cs-CZ" sz="1800" b="1" baseline="0" dirty="0" err="1" smtClean="0"/>
                        <a:t>unisenzorické</a:t>
                      </a:r>
                      <a:r>
                        <a:rPr lang="cs-CZ" sz="1800" b="0" baseline="0" dirty="0" smtClean="0"/>
                        <a:t> metody)</a:t>
                      </a:r>
                      <a:endParaRPr lang="cs-CZ" sz="18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4673868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dirty="0" smtClean="0"/>
                        <a:t>více (</a:t>
                      </a:r>
                      <a:r>
                        <a:rPr lang="cs-CZ" sz="1800" b="1" dirty="0" err="1" smtClean="0"/>
                        <a:t>polysenzorické</a:t>
                      </a:r>
                      <a:r>
                        <a:rPr lang="cs-CZ" sz="1800" b="0" dirty="0" smtClean="0"/>
                        <a:t> metody)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9941848"/>
                  </a:ext>
                </a:extLst>
              </a:tr>
              <a:tr h="457200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strukturovaná výuka </a:t>
                      </a:r>
                      <a:r>
                        <a:rPr lang="cs-CZ" sz="1800" b="0" dirty="0" smtClean="0"/>
                        <a:t>komunikace</a:t>
                      </a:r>
                      <a:r>
                        <a:rPr lang="cs-CZ" sz="1800" dirty="0" smtClean="0"/>
                        <a:t>/jazyka x </a:t>
                      </a:r>
                      <a:r>
                        <a:rPr lang="cs-CZ" sz="1800" b="1" dirty="0" smtClean="0"/>
                        <a:t>přirozené osvojování </a:t>
                      </a:r>
                      <a:r>
                        <a:rPr lang="cs-CZ" sz="1800" b="0" dirty="0" smtClean="0"/>
                        <a:t>komunikace</a:t>
                      </a:r>
                      <a:r>
                        <a:rPr lang="cs-CZ" sz="1800" dirty="0" smtClean="0"/>
                        <a:t>/jazyka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strukturované učení </a:t>
                      </a:r>
                      <a:r>
                        <a:rPr lang="cs-CZ" sz="1800" b="0" dirty="0" smtClean="0"/>
                        <a:t>komunikaci</a:t>
                      </a:r>
                      <a:r>
                        <a:rPr lang="cs-CZ" sz="1800" dirty="0" smtClean="0"/>
                        <a:t>/jazyku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9112670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přirozené osvojování </a:t>
                      </a:r>
                      <a:r>
                        <a:rPr lang="cs-CZ" sz="1800" b="0" dirty="0" smtClean="0"/>
                        <a:t>komunikace</a:t>
                      </a:r>
                      <a:r>
                        <a:rPr lang="cs-CZ" sz="1800" dirty="0" smtClean="0"/>
                        <a:t>/jazyka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4998283"/>
                  </a:ext>
                </a:extLst>
              </a:tr>
              <a:tr h="320040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od jednotlivostí </a:t>
                      </a:r>
                      <a:r>
                        <a:rPr lang="cs-CZ" sz="1800" dirty="0" smtClean="0"/>
                        <a:t>k celkům x </a:t>
                      </a:r>
                      <a:r>
                        <a:rPr lang="cs-CZ" sz="1800" b="1" dirty="0" smtClean="0"/>
                        <a:t>od celků </a:t>
                      </a:r>
                      <a:r>
                        <a:rPr lang="cs-CZ" sz="1800" dirty="0" smtClean="0"/>
                        <a:t>k jednotlivostem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od jednotlivostí </a:t>
                      </a:r>
                      <a:r>
                        <a:rPr lang="cs-CZ" sz="1800" dirty="0" smtClean="0"/>
                        <a:t>k celků </a:t>
                      </a:r>
                      <a:endParaRPr lang="cs-CZ" sz="18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042858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od celků </a:t>
                      </a:r>
                      <a:r>
                        <a:rPr lang="cs-CZ" sz="1800" dirty="0" smtClean="0"/>
                        <a:t>k jednotlivostem</a:t>
                      </a:r>
                      <a:endParaRPr lang="cs-CZ" sz="18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4868707"/>
                  </a:ext>
                </a:extLst>
              </a:tr>
            </a:tbl>
          </a:graphicData>
        </a:graphic>
      </p:graphicFrame>
      <p:sp>
        <p:nvSpPr>
          <p:cNvPr id="5" name="Volný tvar 4"/>
          <p:cNvSpPr/>
          <p:nvPr/>
        </p:nvSpPr>
        <p:spPr>
          <a:xfrm>
            <a:off x="8022470" y="3142732"/>
            <a:ext cx="333427" cy="259761"/>
          </a:xfrm>
          <a:custGeom>
            <a:avLst/>
            <a:gdLst>
              <a:gd name="connsiteX0" fmla="*/ 0 w 333427"/>
              <a:gd name="connsiteY0" fmla="*/ 101038 h 259761"/>
              <a:gd name="connsiteX1" fmla="*/ 70727 w 333427"/>
              <a:gd name="connsiteY1" fmla="*/ 257648 h 259761"/>
              <a:gd name="connsiteX2" fmla="*/ 333427 w 333427"/>
              <a:gd name="connsiteY2" fmla="*/ 0 h 259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27" h="259761">
                <a:moveTo>
                  <a:pt x="0" y="101038"/>
                </a:moveTo>
                <a:cubicBezTo>
                  <a:pt x="7578" y="187763"/>
                  <a:pt x="15156" y="274488"/>
                  <a:pt x="70727" y="257648"/>
                </a:cubicBezTo>
                <a:cubicBezTo>
                  <a:pt x="126298" y="240808"/>
                  <a:pt x="229862" y="120404"/>
                  <a:pt x="333427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Volný tvar 6"/>
          <p:cNvSpPr/>
          <p:nvPr/>
        </p:nvSpPr>
        <p:spPr>
          <a:xfrm>
            <a:off x="10285122" y="3163635"/>
            <a:ext cx="333427" cy="259761"/>
          </a:xfrm>
          <a:custGeom>
            <a:avLst/>
            <a:gdLst>
              <a:gd name="connsiteX0" fmla="*/ 0 w 333427"/>
              <a:gd name="connsiteY0" fmla="*/ 101038 h 259761"/>
              <a:gd name="connsiteX1" fmla="*/ 70727 w 333427"/>
              <a:gd name="connsiteY1" fmla="*/ 257648 h 259761"/>
              <a:gd name="connsiteX2" fmla="*/ 333427 w 333427"/>
              <a:gd name="connsiteY2" fmla="*/ 0 h 259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27" h="259761">
                <a:moveTo>
                  <a:pt x="0" y="101038"/>
                </a:moveTo>
                <a:cubicBezTo>
                  <a:pt x="7578" y="187763"/>
                  <a:pt x="15156" y="274488"/>
                  <a:pt x="70727" y="257648"/>
                </a:cubicBezTo>
                <a:cubicBezTo>
                  <a:pt x="126298" y="240808"/>
                  <a:pt x="229862" y="120404"/>
                  <a:pt x="333427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olný tvar 8"/>
          <p:cNvSpPr/>
          <p:nvPr/>
        </p:nvSpPr>
        <p:spPr>
          <a:xfrm>
            <a:off x="8027522" y="3863730"/>
            <a:ext cx="333427" cy="259761"/>
          </a:xfrm>
          <a:custGeom>
            <a:avLst/>
            <a:gdLst>
              <a:gd name="connsiteX0" fmla="*/ 0 w 333427"/>
              <a:gd name="connsiteY0" fmla="*/ 101038 h 259761"/>
              <a:gd name="connsiteX1" fmla="*/ 70727 w 333427"/>
              <a:gd name="connsiteY1" fmla="*/ 257648 h 259761"/>
              <a:gd name="connsiteX2" fmla="*/ 333427 w 333427"/>
              <a:gd name="connsiteY2" fmla="*/ 0 h 259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27" h="259761">
                <a:moveTo>
                  <a:pt x="0" y="101038"/>
                </a:moveTo>
                <a:cubicBezTo>
                  <a:pt x="7578" y="187763"/>
                  <a:pt x="15156" y="274488"/>
                  <a:pt x="70727" y="257648"/>
                </a:cubicBezTo>
                <a:cubicBezTo>
                  <a:pt x="126298" y="240808"/>
                  <a:pt x="229862" y="120404"/>
                  <a:pt x="333427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olný tvar 9"/>
          <p:cNvSpPr/>
          <p:nvPr/>
        </p:nvSpPr>
        <p:spPr>
          <a:xfrm>
            <a:off x="8054465" y="4270669"/>
            <a:ext cx="333427" cy="259761"/>
          </a:xfrm>
          <a:custGeom>
            <a:avLst/>
            <a:gdLst>
              <a:gd name="connsiteX0" fmla="*/ 0 w 333427"/>
              <a:gd name="connsiteY0" fmla="*/ 101038 h 259761"/>
              <a:gd name="connsiteX1" fmla="*/ 70727 w 333427"/>
              <a:gd name="connsiteY1" fmla="*/ 257648 h 259761"/>
              <a:gd name="connsiteX2" fmla="*/ 333427 w 333427"/>
              <a:gd name="connsiteY2" fmla="*/ 0 h 259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27" h="259761">
                <a:moveTo>
                  <a:pt x="0" y="101038"/>
                </a:moveTo>
                <a:cubicBezTo>
                  <a:pt x="7578" y="187763"/>
                  <a:pt x="15156" y="274488"/>
                  <a:pt x="70727" y="257648"/>
                </a:cubicBezTo>
                <a:cubicBezTo>
                  <a:pt x="126298" y="240808"/>
                  <a:pt x="229862" y="120404"/>
                  <a:pt x="333427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Volný tvar 10"/>
          <p:cNvSpPr/>
          <p:nvPr/>
        </p:nvSpPr>
        <p:spPr>
          <a:xfrm>
            <a:off x="10287649" y="4283911"/>
            <a:ext cx="333427" cy="259761"/>
          </a:xfrm>
          <a:custGeom>
            <a:avLst/>
            <a:gdLst>
              <a:gd name="connsiteX0" fmla="*/ 0 w 333427"/>
              <a:gd name="connsiteY0" fmla="*/ 101038 h 259761"/>
              <a:gd name="connsiteX1" fmla="*/ 70727 w 333427"/>
              <a:gd name="connsiteY1" fmla="*/ 257648 h 259761"/>
              <a:gd name="connsiteX2" fmla="*/ 333427 w 333427"/>
              <a:gd name="connsiteY2" fmla="*/ 0 h 259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27" h="259761">
                <a:moveTo>
                  <a:pt x="0" y="101038"/>
                </a:moveTo>
                <a:cubicBezTo>
                  <a:pt x="7578" y="187763"/>
                  <a:pt x="15156" y="274488"/>
                  <a:pt x="70727" y="257648"/>
                </a:cubicBezTo>
                <a:cubicBezTo>
                  <a:pt x="126298" y="240808"/>
                  <a:pt x="229862" y="120404"/>
                  <a:pt x="333427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Volný tvar 11"/>
          <p:cNvSpPr/>
          <p:nvPr/>
        </p:nvSpPr>
        <p:spPr>
          <a:xfrm>
            <a:off x="10287649" y="4841285"/>
            <a:ext cx="333427" cy="259761"/>
          </a:xfrm>
          <a:custGeom>
            <a:avLst/>
            <a:gdLst>
              <a:gd name="connsiteX0" fmla="*/ 0 w 333427"/>
              <a:gd name="connsiteY0" fmla="*/ 101038 h 259761"/>
              <a:gd name="connsiteX1" fmla="*/ 70727 w 333427"/>
              <a:gd name="connsiteY1" fmla="*/ 257648 h 259761"/>
              <a:gd name="connsiteX2" fmla="*/ 333427 w 333427"/>
              <a:gd name="connsiteY2" fmla="*/ 0 h 259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27" h="259761">
                <a:moveTo>
                  <a:pt x="0" y="101038"/>
                </a:moveTo>
                <a:cubicBezTo>
                  <a:pt x="7578" y="187763"/>
                  <a:pt x="15156" y="274488"/>
                  <a:pt x="70727" y="257648"/>
                </a:cubicBezTo>
                <a:cubicBezTo>
                  <a:pt x="126298" y="240808"/>
                  <a:pt x="229862" y="120404"/>
                  <a:pt x="333427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Volný tvar 12"/>
          <p:cNvSpPr/>
          <p:nvPr/>
        </p:nvSpPr>
        <p:spPr>
          <a:xfrm>
            <a:off x="8061199" y="4760368"/>
            <a:ext cx="333427" cy="259761"/>
          </a:xfrm>
          <a:custGeom>
            <a:avLst/>
            <a:gdLst>
              <a:gd name="connsiteX0" fmla="*/ 0 w 333427"/>
              <a:gd name="connsiteY0" fmla="*/ 101038 h 259761"/>
              <a:gd name="connsiteX1" fmla="*/ 70727 w 333427"/>
              <a:gd name="connsiteY1" fmla="*/ 257648 h 259761"/>
              <a:gd name="connsiteX2" fmla="*/ 333427 w 333427"/>
              <a:gd name="connsiteY2" fmla="*/ 0 h 259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27" h="259761">
                <a:moveTo>
                  <a:pt x="0" y="101038"/>
                </a:moveTo>
                <a:cubicBezTo>
                  <a:pt x="7578" y="187763"/>
                  <a:pt x="15156" y="274488"/>
                  <a:pt x="70727" y="257648"/>
                </a:cubicBezTo>
                <a:cubicBezTo>
                  <a:pt x="126298" y="240808"/>
                  <a:pt x="229862" y="120404"/>
                  <a:pt x="333427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Volný tvar 13"/>
          <p:cNvSpPr/>
          <p:nvPr/>
        </p:nvSpPr>
        <p:spPr>
          <a:xfrm>
            <a:off x="10283859" y="5409880"/>
            <a:ext cx="333427" cy="259761"/>
          </a:xfrm>
          <a:custGeom>
            <a:avLst/>
            <a:gdLst>
              <a:gd name="connsiteX0" fmla="*/ 0 w 333427"/>
              <a:gd name="connsiteY0" fmla="*/ 101038 h 259761"/>
              <a:gd name="connsiteX1" fmla="*/ 70727 w 333427"/>
              <a:gd name="connsiteY1" fmla="*/ 257648 h 259761"/>
              <a:gd name="connsiteX2" fmla="*/ 333427 w 333427"/>
              <a:gd name="connsiteY2" fmla="*/ 0 h 259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27" h="259761">
                <a:moveTo>
                  <a:pt x="0" y="101038"/>
                </a:moveTo>
                <a:cubicBezTo>
                  <a:pt x="7578" y="187763"/>
                  <a:pt x="15156" y="274488"/>
                  <a:pt x="70727" y="257648"/>
                </a:cubicBezTo>
                <a:cubicBezTo>
                  <a:pt x="126298" y="240808"/>
                  <a:pt x="229862" y="120404"/>
                  <a:pt x="333427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Volný tvar 14"/>
          <p:cNvSpPr/>
          <p:nvPr/>
        </p:nvSpPr>
        <p:spPr>
          <a:xfrm>
            <a:off x="8061199" y="5386250"/>
            <a:ext cx="333427" cy="259761"/>
          </a:xfrm>
          <a:custGeom>
            <a:avLst/>
            <a:gdLst>
              <a:gd name="connsiteX0" fmla="*/ 0 w 333427"/>
              <a:gd name="connsiteY0" fmla="*/ 101038 h 259761"/>
              <a:gd name="connsiteX1" fmla="*/ 70727 w 333427"/>
              <a:gd name="connsiteY1" fmla="*/ 257648 h 259761"/>
              <a:gd name="connsiteX2" fmla="*/ 333427 w 333427"/>
              <a:gd name="connsiteY2" fmla="*/ 0 h 259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27" h="259761">
                <a:moveTo>
                  <a:pt x="0" y="101038"/>
                </a:moveTo>
                <a:cubicBezTo>
                  <a:pt x="7578" y="187763"/>
                  <a:pt x="15156" y="274488"/>
                  <a:pt x="70727" y="257648"/>
                </a:cubicBezTo>
                <a:cubicBezTo>
                  <a:pt x="126298" y="240808"/>
                  <a:pt x="229862" y="120404"/>
                  <a:pt x="333427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Volný tvar 15"/>
          <p:cNvSpPr/>
          <p:nvPr/>
        </p:nvSpPr>
        <p:spPr>
          <a:xfrm>
            <a:off x="8087302" y="5896564"/>
            <a:ext cx="333427" cy="259761"/>
          </a:xfrm>
          <a:custGeom>
            <a:avLst/>
            <a:gdLst>
              <a:gd name="connsiteX0" fmla="*/ 0 w 333427"/>
              <a:gd name="connsiteY0" fmla="*/ 101038 h 259761"/>
              <a:gd name="connsiteX1" fmla="*/ 70727 w 333427"/>
              <a:gd name="connsiteY1" fmla="*/ 257648 h 259761"/>
              <a:gd name="connsiteX2" fmla="*/ 333427 w 333427"/>
              <a:gd name="connsiteY2" fmla="*/ 0 h 259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27" h="259761">
                <a:moveTo>
                  <a:pt x="0" y="101038"/>
                </a:moveTo>
                <a:cubicBezTo>
                  <a:pt x="7578" y="187763"/>
                  <a:pt x="15156" y="274488"/>
                  <a:pt x="70727" y="257648"/>
                </a:cubicBezTo>
                <a:cubicBezTo>
                  <a:pt x="126298" y="240808"/>
                  <a:pt x="229862" y="120404"/>
                  <a:pt x="333427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Volný tvar 16"/>
          <p:cNvSpPr/>
          <p:nvPr/>
        </p:nvSpPr>
        <p:spPr>
          <a:xfrm>
            <a:off x="10290807" y="5911798"/>
            <a:ext cx="333427" cy="259761"/>
          </a:xfrm>
          <a:custGeom>
            <a:avLst/>
            <a:gdLst>
              <a:gd name="connsiteX0" fmla="*/ 0 w 333427"/>
              <a:gd name="connsiteY0" fmla="*/ 101038 h 259761"/>
              <a:gd name="connsiteX1" fmla="*/ 70727 w 333427"/>
              <a:gd name="connsiteY1" fmla="*/ 257648 h 259761"/>
              <a:gd name="connsiteX2" fmla="*/ 333427 w 333427"/>
              <a:gd name="connsiteY2" fmla="*/ 0 h 259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27" h="259761">
                <a:moveTo>
                  <a:pt x="0" y="101038"/>
                </a:moveTo>
                <a:cubicBezTo>
                  <a:pt x="7578" y="187763"/>
                  <a:pt x="15156" y="274488"/>
                  <a:pt x="70727" y="257648"/>
                </a:cubicBezTo>
                <a:cubicBezTo>
                  <a:pt x="126298" y="240808"/>
                  <a:pt x="229862" y="120404"/>
                  <a:pt x="333427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Volný tvar 17"/>
          <p:cNvSpPr/>
          <p:nvPr/>
        </p:nvSpPr>
        <p:spPr>
          <a:xfrm>
            <a:off x="10290807" y="6299103"/>
            <a:ext cx="333427" cy="259761"/>
          </a:xfrm>
          <a:custGeom>
            <a:avLst/>
            <a:gdLst>
              <a:gd name="connsiteX0" fmla="*/ 0 w 333427"/>
              <a:gd name="connsiteY0" fmla="*/ 101038 h 259761"/>
              <a:gd name="connsiteX1" fmla="*/ 70727 w 333427"/>
              <a:gd name="connsiteY1" fmla="*/ 257648 h 259761"/>
              <a:gd name="connsiteX2" fmla="*/ 333427 w 333427"/>
              <a:gd name="connsiteY2" fmla="*/ 0 h 259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27" h="259761">
                <a:moveTo>
                  <a:pt x="0" y="101038"/>
                </a:moveTo>
                <a:cubicBezTo>
                  <a:pt x="7578" y="187763"/>
                  <a:pt x="15156" y="274488"/>
                  <a:pt x="70727" y="257648"/>
                </a:cubicBezTo>
                <a:cubicBezTo>
                  <a:pt x="126298" y="240808"/>
                  <a:pt x="229862" y="120404"/>
                  <a:pt x="333427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Volný tvar 18"/>
          <p:cNvSpPr/>
          <p:nvPr/>
        </p:nvSpPr>
        <p:spPr>
          <a:xfrm>
            <a:off x="8087302" y="6318092"/>
            <a:ext cx="333427" cy="259761"/>
          </a:xfrm>
          <a:custGeom>
            <a:avLst/>
            <a:gdLst>
              <a:gd name="connsiteX0" fmla="*/ 0 w 333427"/>
              <a:gd name="connsiteY0" fmla="*/ 101038 h 259761"/>
              <a:gd name="connsiteX1" fmla="*/ 70727 w 333427"/>
              <a:gd name="connsiteY1" fmla="*/ 257648 h 259761"/>
              <a:gd name="connsiteX2" fmla="*/ 333427 w 333427"/>
              <a:gd name="connsiteY2" fmla="*/ 0 h 259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27" h="259761">
                <a:moveTo>
                  <a:pt x="0" y="101038"/>
                </a:moveTo>
                <a:cubicBezTo>
                  <a:pt x="7578" y="187763"/>
                  <a:pt x="15156" y="274488"/>
                  <a:pt x="70727" y="257648"/>
                </a:cubicBezTo>
                <a:cubicBezTo>
                  <a:pt x="126298" y="240808"/>
                  <a:pt x="229862" y="120404"/>
                  <a:pt x="333427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Volný tvar 19"/>
          <p:cNvSpPr/>
          <p:nvPr/>
        </p:nvSpPr>
        <p:spPr>
          <a:xfrm>
            <a:off x="8027522" y="3491436"/>
            <a:ext cx="333427" cy="259761"/>
          </a:xfrm>
          <a:custGeom>
            <a:avLst/>
            <a:gdLst>
              <a:gd name="connsiteX0" fmla="*/ 0 w 333427"/>
              <a:gd name="connsiteY0" fmla="*/ 101038 h 259761"/>
              <a:gd name="connsiteX1" fmla="*/ 70727 w 333427"/>
              <a:gd name="connsiteY1" fmla="*/ 257648 h 259761"/>
              <a:gd name="connsiteX2" fmla="*/ 333427 w 333427"/>
              <a:gd name="connsiteY2" fmla="*/ 0 h 259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27" h="259761">
                <a:moveTo>
                  <a:pt x="0" y="101038"/>
                </a:moveTo>
                <a:cubicBezTo>
                  <a:pt x="7578" y="187763"/>
                  <a:pt x="15156" y="274488"/>
                  <a:pt x="70727" y="257648"/>
                </a:cubicBezTo>
                <a:cubicBezTo>
                  <a:pt x="126298" y="240808"/>
                  <a:pt x="229862" y="120404"/>
                  <a:pt x="333427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Volný tvar 20"/>
          <p:cNvSpPr/>
          <p:nvPr/>
        </p:nvSpPr>
        <p:spPr>
          <a:xfrm>
            <a:off x="10270484" y="3886985"/>
            <a:ext cx="333427" cy="259761"/>
          </a:xfrm>
          <a:custGeom>
            <a:avLst/>
            <a:gdLst>
              <a:gd name="connsiteX0" fmla="*/ 0 w 333427"/>
              <a:gd name="connsiteY0" fmla="*/ 101038 h 259761"/>
              <a:gd name="connsiteX1" fmla="*/ 70727 w 333427"/>
              <a:gd name="connsiteY1" fmla="*/ 257648 h 259761"/>
              <a:gd name="connsiteX2" fmla="*/ 333427 w 333427"/>
              <a:gd name="connsiteY2" fmla="*/ 0 h 259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27" h="259761">
                <a:moveTo>
                  <a:pt x="0" y="101038"/>
                </a:moveTo>
                <a:cubicBezTo>
                  <a:pt x="7578" y="187763"/>
                  <a:pt x="15156" y="274488"/>
                  <a:pt x="70727" y="257648"/>
                </a:cubicBezTo>
                <a:cubicBezTo>
                  <a:pt x="126298" y="240808"/>
                  <a:pt x="229862" y="120404"/>
                  <a:pt x="333427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2" name="Přímá spojnice 21"/>
          <p:cNvCxnSpPr/>
          <p:nvPr/>
        </p:nvCxnSpPr>
        <p:spPr>
          <a:xfrm>
            <a:off x="10124075" y="3597202"/>
            <a:ext cx="495090" cy="18643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/>
          <p:cNvCxnSpPr/>
          <p:nvPr/>
        </p:nvCxnSpPr>
        <p:spPr>
          <a:xfrm flipV="1">
            <a:off x="10194802" y="3556561"/>
            <a:ext cx="353636" cy="25185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538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Metody </a:t>
            </a:r>
            <a:r>
              <a:rPr lang="cs-CZ" cap="small" dirty="0"/>
              <a:t>ve vzdělávání neslyšících dětí</a:t>
            </a:r>
            <a:br>
              <a:rPr lang="cs-CZ" cap="small" dirty="0"/>
            </a:br>
            <a:r>
              <a:rPr lang="cs-CZ" cap="small" dirty="0"/>
              <a:t>– </a:t>
            </a:r>
            <a:r>
              <a:rPr lang="cs-CZ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různá dělení</a:t>
            </a:r>
            <a:endParaRPr lang="cs-CZ" cap="none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36775" y="1600201"/>
            <a:ext cx="8153400" cy="4708525"/>
          </a:xfrm>
        </p:spPr>
        <p:txBody>
          <a:bodyPr rtlCol="0">
            <a:normAutofit/>
          </a:bodyPr>
          <a:lstStyle/>
          <a:p>
            <a:pPr marL="306000" indent="-306000">
              <a:defRPr/>
            </a:pPr>
            <a:endParaRPr lang="cs-CZ" b="1" smtClean="0"/>
          </a:p>
          <a:p>
            <a:pPr marL="320040" indent="-320040">
              <a:spcAft>
                <a:spcPts val="0"/>
              </a:spcAft>
              <a:buNone/>
              <a:defRPr/>
            </a:pPr>
            <a:endParaRPr lang="cs-CZ" sz="4000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866772"/>
              </p:ext>
            </p:extLst>
          </p:nvPr>
        </p:nvGraphicFramePr>
        <p:xfrm>
          <a:off x="1090772" y="1990812"/>
          <a:ext cx="8280399" cy="4127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01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01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01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7834">
                <a:tc>
                  <a:txBody>
                    <a:bodyPr/>
                    <a:lstStyle/>
                    <a:p>
                      <a:endParaRPr lang="cs-CZ" sz="1800" dirty="0">
                        <a:latin typeface="+mn-lt"/>
                      </a:endParaRPr>
                    </a:p>
                  </a:txBody>
                  <a:tcPr marL="91425" marR="91425" marT="45729" marB="45729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latin typeface="+mn-lt"/>
                        </a:rPr>
                        <a:t>mono-mono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L="91425" marR="91425" marT="45729" marB="45729"/>
                </a:tc>
                <a:tc>
                  <a:txBody>
                    <a:bodyPr/>
                    <a:lstStyle/>
                    <a:p>
                      <a:r>
                        <a:rPr lang="cs-CZ" sz="1800" dirty="0" err="1" smtClean="0">
                          <a:latin typeface="+mn-lt"/>
                        </a:rPr>
                        <a:t>bi-bi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L="91425" marR="91425" marT="45729" marB="4572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3285">
                <a:tc>
                  <a:txBody>
                    <a:bodyPr/>
                    <a:lstStyle/>
                    <a:p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objevuje se v něm nějaká vizuálně motorická komunikace</a:t>
                      </a:r>
                      <a:endParaRPr lang="cs-CZ" sz="1800" b="1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25" marR="91425" marT="45729" marB="45729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0" dirty="0" smtClean="0">
                          <a:latin typeface="+mn-lt"/>
                        </a:rPr>
                        <a:t>mateřská reflexivní metoda </a:t>
                      </a:r>
                      <a:r>
                        <a:rPr lang="cs-CZ" sz="1800" i="1" dirty="0" smtClean="0">
                          <a:latin typeface="+mn-lt"/>
                        </a:rPr>
                        <a:t>(pokud</a:t>
                      </a:r>
                      <a:r>
                        <a:rPr lang="cs-CZ" sz="1800" i="1" baseline="0" dirty="0" smtClean="0">
                          <a:latin typeface="+mn-lt"/>
                        </a:rPr>
                        <a:t> mluvíme o dětech s kombinovaným postižením)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i="1" baseline="0" dirty="0" smtClean="0">
                        <a:latin typeface="+mn-lt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1" baseline="0" dirty="0" smtClean="0">
                          <a:latin typeface="+mn-lt"/>
                        </a:rPr>
                        <a:t>Hamburský bilingvální systém</a:t>
                      </a:r>
                      <a:endParaRPr lang="cs-CZ" sz="1800" i="1" dirty="0" smtClean="0">
                        <a:latin typeface="+mn-lt"/>
                      </a:endParaRPr>
                    </a:p>
                  </a:txBody>
                  <a:tcPr marL="91425" marR="91425" marT="45729" marB="45729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0" dirty="0" smtClean="0">
                          <a:latin typeface="+mn-lt"/>
                        </a:rPr>
                        <a:t>švédský</a:t>
                      </a:r>
                      <a:r>
                        <a:rPr lang="cs-CZ" sz="1800" i="0" baseline="0" dirty="0" smtClean="0">
                          <a:latin typeface="+mn-lt"/>
                        </a:rPr>
                        <a:t> bilingvální a </a:t>
                      </a:r>
                      <a:r>
                        <a:rPr lang="cs-CZ" sz="1800" i="0" baseline="0" dirty="0" err="1" smtClean="0">
                          <a:latin typeface="+mn-lt"/>
                        </a:rPr>
                        <a:t>bikulturní</a:t>
                      </a:r>
                      <a:r>
                        <a:rPr lang="cs-CZ" sz="1800" i="0" baseline="0" dirty="0" smtClean="0">
                          <a:latin typeface="+mn-lt"/>
                        </a:rPr>
                        <a:t> systém</a:t>
                      </a:r>
                      <a:endParaRPr lang="cs-CZ" sz="1800" i="0" dirty="0" smtClean="0">
                        <a:latin typeface="+mn-lt"/>
                      </a:endParaRPr>
                    </a:p>
                  </a:txBody>
                  <a:tcPr marL="91425" marR="91425" marT="45729" marB="4572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38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neobjevuje se v něm nějaká vizuálně motorická komunikace</a:t>
                      </a:r>
                    </a:p>
                    <a:p>
                      <a:endParaRPr lang="cs-CZ" sz="1800" b="1" dirty="0">
                        <a:latin typeface="+mn-lt"/>
                      </a:endParaRPr>
                    </a:p>
                  </a:txBody>
                  <a:tcPr marL="91425" marR="91425" marT="45729" marB="45729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0" dirty="0" smtClean="0">
                          <a:latin typeface="+mn-lt"/>
                        </a:rPr>
                        <a:t>mateřská reflexivní metoda </a:t>
                      </a:r>
                      <a:r>
                        <a:rPr lang="cs-CZ" sz="1800" i="1" dirty="0" smtClean="0">
                          <a:latin typeface="+mn-lt"/>
                        </a:rPr>
                        <a:t>(pokud</a:t>
                      </a:r>
                      <a:r>
                        <a:rPr lang="cs-CZ" sz="1800" i="1" baseline="0" dirty="0" smtClean="0">
                          <a:latin typeface="+mn-lt"/>
                        </a:rPr>
                        <a:t> mluvíme o dětech bez kombinovaného postižení)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i="1" baseline="0" dirty="0" smtClean="0">
                        <a:latin typeface="+mn-lt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0" baseline="0" dirty="0" smtClean="0">
                          <a:latin typeface="+mn-lt"/>
                        </a:rPr>
                        <a:t>auditivně verbální metoda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i="0" baseline="0" dirty="0" smtClean="0">
                        <a:latin typeface="+mn-lt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0" baseline="0" dirty="0" smtClean="0">
                          <a:latin typeface="+mn-lt"/>
                        </a:rPr>
                        <a:t>auditivně orální (orálně auditivní) metoda/y</a:t>
                      </a:r>
                      <a:endParaRPr lang="cs-CZ" sz="1800" i="0" dirty="0" smtClean="0">
                        <a:latin typeface="+mn-lt"/>
                      </a:endParaRPr>
                    </a:p>
                  </a:txBody>
                  <a:tcPr marL="91425" marR="91425" marT="45729" marB="45729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1" dirty="0" smtClean="0">
                          <a:latin typeface="+mn-lt"/>
                        </a:rPr>
                        <a:t>---</a:t>
                      </a:r>
                    </a:p>
                  </a:txBody>
                  <a:tcPr marL="91425" marR="91425" marT="45729" marB="4572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4898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Metody </a:t>
            </a:r>
            <a:r>
              <a:rPr lang="cs-CZ" cap="small" dirty="0"/>
              <a:t>ve vzdělávání neslyšících dětí</a:t>
            </a:r>
            <a:br>
              <a:rPr lang="cs-CZ" cap="small" dirty="0"/>
            </a:br>
            <a:r>
              <a:rPr lang="cs-CZ" cap="small" dirty="0"/>
              <a:t>– </a:t>
            </a:r>
            <a:r>
              <a:rPr lang="cs-CZ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různá dělení</a:t>
            </a:r>
            <a:endParaRPr lang="cs-CZ" cap="none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36775" y="1600201"/>
            <a:ext cx="8153400" cy="4708525"/>
          </a:xfrm>
        </p:spPr>
        <p:txBody>
          <a:bodyPr rtlCol="0">
            <a:normAutofit/>
          </a:bodyPr>
          <a:lstStyle/>
          <a:p>
            <a:pPr marL="306000" indent="-306000">
              <a:defRPr/>
            </a:pPr>
            <a:endParaRPr lang="cs-CZ" b="1" smtClean="0"/>
          </a:p>
          <a:p>
            <a:pPr marL="320040" indent="-320040">
              <a:spcAft>
                <a:spcPts val="0"/>
              </a:spcAft>
              <a:buNone/>
              <a:defRPr/>
            </a:pPr>
            <a:endParaRPr lang="cs-CZ" sz="4000" dirty="0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878711"/>
              </p:ext>
            </p:extLst>
          </p:nvPr>
        </p:nvGraphicFramePr>
        <p:xfrm>
          <a:off x="2105026" y="2227264"/>
          <a:ext cx="5396442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8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8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endParaRPr lang="cs-CZ" sz="1800" dirty="0">
                        <a:latin typeface="+mn-lt"/>
                      </a:endParaRPr>
                    </a:p>
                  </a:txBody>
                  <a:tcPr marL="91431" marR="91431" marT="45798" marB="45798"/>
                </a:tc>
                <a:tc>
                  <a:txBody>
                    <a:bodyPr/>
                    <a:lstStyle/>
                    <a:p>
                      <a:endParaRPr lang="cs-CZ" sz="1800" dirty="0">
                        <a:latin typeface="+mn-lt"/>
                      </a:endParaRPr>
                    </a:p>
                  </a:txBody>
                  <a:tcPr marL="91431" marR="91431" marT="45798" marB="4579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1915075"/>
              </p:ext>
            </p:extLst>
          </p:nvPr>
        </p:nvGraphicFramePr>
        <p:xfrm>
          <a:off x="1114847" y="1999927"/>
          <a:ext cx="8094663" cy="3845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8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8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82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60">
                <a:tc>
                  <a:txBody>
                    <a:bodyPr/>
                    <a:lstStyle/>
                    <a:p>
                      <a:endParaRPr lang="cs-CZ" sz="1800" dirty="0">
                        <a:latin typeface="+mn-lt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latin typeface="+mn-lt"/>
                        </a:rPr>
                        <a:t>mono-mono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r>
                        <a:rPr lang="cs-CZ" sz="1800" dirty="0" err="1" smtClean="0">
                          <a:latin typeface="+mn-lt"/>
                        </a:rPr>
                        <a:t>bi-bi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L="91431" marR="91431" marT="45722" marB="4572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78">
                <a:tc>
                  <a:txBody>
                    <a:bodyPr/>
                    <a:lstStyle/>
                    <a:p>
                      <a:r>
                        <a:rPr lang="cs-CZ" sz="1800" b="1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unisenzorické</a:t>
                      </a:r>
                      <a:endParaRPr lang="cs-CZ" sz="1800" b="1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0" baseline="0" dirty="0" smtClean="0">
                          <a:latin typeface="+mn-lt"/>
                        </a:rPr>
                        <a:t>auditivně verbální metoda</a:t>
                      </a:r>
                      <a:endParaRPr lang="cs-CZ" sz="1800" i="0" dirty="0" smtClean="0">
                        <a:latin typeface="+mn-lt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0" dirty="0" smtClean="0">
                          <a:latin typeface="+mn-lt"/>
                        </a:rPr>
                        <a:t>švédský</a:t>
                      </a:r>
                      <a:r>
                        <a:rPr lang="cs-CZ" sz="1800" i="0" baseline="0" dirty="0" smtClean="0">
                          <a:latin typeface="+mn-lt"/>
                        </a:rPr>
                        <a:t> bilingvální a </a:t>
                      </a:r>
                      <a:r>
                        <a:rPr lang="cs-CZ" sz="1800" i="0" baseline="0" dirty="0" err="1" smtClean="0">
                          <a:latin typeface="+mn-lt"/>
                        </a:rPr>
                        <a:t>bikulturní</a:t>
                      </a:r>
                      <a:r>
                        <a:rPr lang="cs-CZ" sz="1800" i="0" baseline="0" dirty="0" smtClean="0">
                          <a:latin typeface="+mn-lt"/>
                        </a:rPr>
                        <a:t> systém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1" dirty="0" smtClean="0">
                          <a:latin typeface="+mn-lt"/>
                        </a:rPr>
                        <a:t>(pokud</a:t>
                      </a:r>
                      <a:r>
                        <a:rPr lang="cs-CZ" sz="1800" i="1" baseline="0" dirty="0" smtClean="0">
                          <a:latin typeface="+mn-lt"/>
                        </a:rPr>
                        <a:t> mluvíme o dětech, které komunikují i mluvenou formou </a:t>
                      </a:r>
                      <a:r>
                        <a:rPr lang="cs-CZ" sz="1800" i="1" baseline="0" dirty="0" err="1" smtClean="0">
                          <a:latin typeface="+mn-lt"/>
                        </a:rPr>
                        <a:t>muveného</a:t>
                      </a:r>
                      <a:r>
                        <a:rPr lang="cs-CZ" sz="1800" i="1" baseline="0" dirty="0" smtClean="0">
                          <a:latin typeface="+mn-lt"/>
                        </a:rPr>
                        <a:t> jazyka)</a:t>
                      </a:r>
                    </a:p>
                  </a:txBody>
                  <a:tcPr marL="91431" marR="91431" marT="45722" marB="4572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1661">
                <a:tc>
                  <a:txBody>
                    <a:bodyPr/>
                    <a:lstStyle/>
                    <a:p>
                      <a:r>
                        <a:rPr lang="cs-CZ" sz="1800" b="1" dirty="0" err="1" smtClean="0">
                          <a:latin typeface="+mn-lt"/>
                        </a:rPr>
                        <a:t>polysenzorické</a:t>
                      </a:r>
                      <a:endParaRPr lang="cs-CZ" sz="1800" b="1" dirty="0">
                        <a:latin typeface="+mn-lt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0" dirty="0" smtClean="0">
                          <a:latin typeface="+mn-lt"/>
                        </a:rPr>
                        <a:t>mateřská reflexivní metoda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i="0" dirty="0" smtClean="0">
                        <a:latin typeface="+mn-lt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0" baseline="0" dirty="0" smtClean="0">
                          <a:latin typeface="+mn-lt"/>
                        </a:rPr>
                        <a:t>auditivně orální (orálně auditivní</a:t>
                      </a:r>
                      <a:r>
                        <a:rPr lang="cs-CZ" sz="1800" i="0" baseline="0" smtClean="0">
                          <a:latin typeface="+mn-lt"/>
                        </a:rPr>
                        <a:t>) metoda/y</a:t>
                      </a:r>
                      <a:endParaRPr lang="cs-CZ" sz="1800" i="0" dirty="0" smtClean="0">
                        <a:latin typeface="+mn-lt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i="0" dirty="0" smtClean="0">
                        <a:latin typeface="+mn-lt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0" dirty="0" smtClean="0">
                          <a:latin typeface="+mn-lt"/>
                        </a:rPr>
                        <a:t>Hamburský bilingvální systém</a:t>
                      </a: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0" dirty="0" smtClean="0">
                          <a:latin typeface="+mn-lt"/>
                        </a:rPr>
                        <a:t>švédský</a:t>
                      </a:r>
                      <a:r>
                        <a:rPr lang="cs-CZ" sz="1800" i="0" baseline="0" dirty="0" smtClean="0">
                          <a:latin typeface="+mn-lt"/>
                        </a:rPr>
                        <a:t> bilingvální a </a:t>
                      </a:r>
                      <a:r>
                        <a:rPr lang="cs-CZ" sz="1800" i="0" baseline="0" dirty="0" err="1" smtClean="0">
                          <a:latin typeface="+mn-lt"/>
                        </a:rPr>
                        <a:t>bikulturní</a:t>
                      </a:r>
                      <a:r>
                        <a:rPr lang="cs-CZ" sz="1800" i="0" baseline="0" dirty="0" smtClean="0">
                          <a:latin typeface="+mn-lt"/>
                        </a:rPr>
                        <a:t> systém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1" dirty="0" smtClean="0">
                          <a:latin typeface="+mn-lt"/>
                        </a:rPr>
                        <a:t>(pokud</a:t>
                      </a:r>
                      <a:r>
                        <a:rPr lang="cs-CZ" sz="1800" i="1" baseline="0" dirty="0" smtClean="0">
                          <a:latin typeface="+mn-lt"/>
                        </a:rPr>
                        <a:t> mluvíme o dětech, které nekomunikují mluvenou formou mluveného jazyka)</a:t>
                      </a:r>
                    </a:p>
                  </a:txBody>
                  <a:tcPr marL="91431" marR="91431" marT="45722" marB="4572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15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b="1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Metody mono-mono</a:t>
            </a:r>
            <a:endParaRPr lang="cs-CZ" b="1" cap="none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723" name="Zástupný symbol pro obsah 2"/>
          <p:cNvSpPr>
            <a:spLocks noGrp="1"/>
          </p:cNvSpPr>
          <p:nvPr>
            <p:ph idx="1"/>
          </p:nvPr>
        </p:nvSpPr>
        <p:spPr>
          <a:xfrm>
            <a:off x="1024128" y="1838903"/>
            <a:ext cx="9266047" cy="4469821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cs-CZ" altLang="cs-CZ" sz="2800" dirty="0"/>
              <a:t>důraz na časný a intenzivní sluchový trénink a na brzké vystavení dítěte sluchovým podnětům</a:t>
            </a:r>
          </a:p>
          <a:p>
            <a:pPr>
              <a:lnSpc>
                <a:spcPct val="100000"/>
              </a:lnSpc>
            </a:pPr>
            <a:r>
              <a:rPr lang="cs-CZ" altLang="cs-CZ" sz="2800" dirty="0"/>
              <a:t>snaha o co nejplošnější rozšíření </a:t>
            </a:r>
            <a:r>
              <a:rPr lang="cs-CZ" altLang="cs-CZ" sz="2800" dirty="0" err="1"/>
              <a:t>screeningu</a:t>
            </a:r>
            <a:r>
              <a:rPr lang="cs-CZ" altLang="cs-CZ" sz="2800" dirty="0"/>
              <a:t> sluchových vad (nejlépe u novorozenců)</a:t>
            </a:r>
          </a:p>
          <a:p>
            <a:pPr>
              <a:lnSpc>
                <a:spcPct val="100000"/>
              </a:lnSpc>
            </a:pPr>
            <a:r>
              <a:rPr lang="cs-CZ" altLang="cs-CZ" sz="2800" dirty="0"/>
              <a:t>důraz na včasnost diagnózy a včasné rané intervence</a:t>
            </a:r>
          </a:p>
          <a:p>
            <a:pPr>
              <a:lnSpc>
                <a:spcPct val="100000"/>
              </a:lnSpc>
            </a:pPr>
            <a:r>
              <a:rPr lang="cs-CZ" altLang="cs-CZ" sz="2800" dirty="0"/>
              <a:t>požadavky na brzké vybavení dítěte s vadou sluchu nejmodernějšími a nejvýkonnějšími kompenzačními pomůckami, včetně kochleárních implantátů</a:t>
            </a:r>
          </a:p>
          <a:p>
            <a:pPr>
              <a:lnSpc>
                <a:spcPct val="100000"/>
              </a:lnSpc>
            </a:pPr>
            <a:r>
              <a:rPr lang="cs-CZ" altLang="cs-CZ" sz="2800" dirty="0"/>
              <a:t>zdůrazňování ústřední role rodičů ve výchovném procesu</a:t>
            </a:r>
            <a:endParaRPr lang="cs-CZ" alt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293720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en-GB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8623650" y="4960137"/>
            <a:ext cx="3293861" cy="1067943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dirty="0"/>
              <a:t>a</a:t>
            </a:r>
            <a:r>
              <a:rPr lang="cs-CZ" dirty="0" smtClean="0"/>
              <a:t>ndrea.hudakova@ff.cuni.cz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536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dirty="0" smtClean="0"/>
              <a:t>Východiska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015722"/>
            <a:ext cx="9720073" cy="4293638"/>
          </a:xfrm>
        </p:spPr>
        <p:txBody>
          <a:bodyPr rtlCol="0">
            <a:normAutofit fontScale="625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cs-CZ" sz="5000" dirty="0" smtClean="0"/>
              <a:t>přes 90 </a:t>
            </a:r>
            <a:r>
              <a:rPr lang="cs-CZ" sz="5000" dirty="0"/>
              <a:t>% neslyšících dětí má slyšící </a:t>
            </a:r>
            <a:r>
              <a:rPr lang="cs-CZ" sz="5000" dirty="0" smtClean="0"/>
              <a:t>rodiče</a:t>
            </a:r>
          </a:p>
          <a:p>
            <a:pPr>
              <a:lnSpc>
                <a:spcPct val="120000"/>
              </a:lnSpc>
              <a:defRPr/>
            </a:pPr>
            <a:r>
              <a:rPr lang="cs-CZ" sz="5000" dirty="0" smtClean="0"/>
              <a:t>čeština </a:t>
            </a:r>
            <a:r>
              <a:rPr lang="cs-CZ" sz="5000" dirty="0"/>
              <a:t>je jazyk </a:t>
            </a:r>
            <a:r>
              <a:rPr lang="cs-CZ" sz="5000" dirty="0" smtClean="0"/>
              <a:t>většiny</a:t>
            </a:r>
          </a:p>
          <a:p>
            <a:pPr>
              <a:lnSpc>
                <a:spcPct val="120000"/>
              </a:lnSpc>
              <a:defRPr/>
            </a:pPr>
            <a:r>
              <a:rPr lang="cs-CZ" sz="5000" dirty="0" smtClean="0"/>
              <a:t>ČR má málo zkušeností s „menšinami“</a:t>
            </a:r>
          </a:p>
          <a:p>
            <a:pPr>
              <a:lnSpc>
                <a:spcPct val="120000"/>
              </a:lnSpc>
              <a:defRPr/>
            </a:pPr>
            <a:r>
              <a:rPr lang="cs-CZ" sz="5000" dirty="0"/>
              <a:t>e</a:t>
            </a:r>
            <a:r>
              <a:rPr lang="cs-CZ" sz="5000" dirty="0" smtClean="0"/>
              <a:t>mancipace minority (českých) Neslyšících (</a:t>
            </a:r>
            <a:r>
              <a:rPr lang="cs-CZ" sz="5000" dirty="0" err="1" smtClean="0"/>
              <a:t>Deaf</a:t>
            </a:r>
            <a:r>
              <a:rPr lang="cs-CZ" sz="5000" dirty="0" smtClean="0"/>
              <a:t>)</a:t>
            </a:r>
          </a:p>
          <a:p>
            <a:pPr>
              <a:lnSpc>
                <a:spcPct val="120000"/>
              </a:lnSpc>
              <a:defRPr/>
            </a:pPr>
            <a:r>
              <a:rPr lang="cs-CZ" sz="5000" dirty="0" smtClean="0"/>
              <a:t>obrovský technický a technologický pokrok: neonatologický </a:t>
            </a:r>
            <a:r>
              <a:rPr lang="cs-CZ" sz="5000" dirty="0" err="1" smtClean="0"/>
              <a:t>screening</a:t>
            </a:r>
            <a:r>
              <a:rPr lang="cs-CZ" sz="5000" dirty="0" smtClean="0"/>
              <a:t>, sluchadla, kochleární implantáty, ICT, internet, YT, videokonference apod., FB a další sociální sítě…</a:t>
            </a:r>
          </a:p>
          <a:p>
            <a:pPr marL="320040" indent="-320400">
              <a:lnSpc>
                <a:spcPct val="110000"/>
              </a:lnSpc>
              <a:buClr>
                <a:schemeClr val="accent1">
                  <a:lumMod val="75000"/>
                </a:schemeClr>
              </a:buClr>
              <a:buFont typeface="Wingdings"/>
              <a:buChar char=""/>
              <a:defRPr/>
            </a:pPr>
            <a:endParaRPr lang="cs-CZ" sz="4400" dirty="0"/>
          </a:p>
          <a:p>
            <a:pPr marL="320040" indent="-320040">
              <a:buClr>
                <a:schemeClr val="accent1">
                  <a:lumMod val="75000"/>
                </a:schemeClr>
              </a:buClr>
              <a:buNone/>
              <a:defRPr/>
            </a:pP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1455266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dirty="0" smtClean="0"/>
              <a:t>Východiska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960150"/>
            <a:ext cx="10058400" cy="4450924"/>
          </a:xfrm>
        </p:spPr>
        <p:txBody>
          <a:bodyPr rtlCol="0">
            <a:noAutofit/>
          </a:bodyPr>
          <a:lstStyle/>
          <a:p>
            <a:pPr>
              <a:lnSpc>
                <a:spcPct val="100000"/>
              </a:lnSpc>
              <a:defRPr/>
            </a:pPr>
            <a:r>
              <a:rPr lang="cs-CZ" sz="3200" dirty="0" smtClean="0"/>
              <a:t>ČZJ </a:t>
            </a:r>
            <a:r>
              <a:rPr lang="cs-CZ" sz="3200" dirty="0"/>
              <a:t>je vizuálně motorický jazyk (</a:t>
            </a:r>
            <a:r>
              <a:rPr lang="cs-CZ" sz="3200" dirty="0" smtClean="0"/>
              <a:t>3D)</a:t>
            </a:r>
          </a:p>
          <a:p>
            <a:pPr>
              <a:lnSpc>
                <a:spcPct val="100000"/>
              </a:lnSpc>
              <a:defRPr/>
            </a:pPr>
            <a:r>
              <a:rPr lang="cs-CZ" sz="3200" dirty="0" smtClean="0"/>
              <a:t>ČZJ </a:t>
            </a:r>
            <a:r>
              <a:rPr lang="cs-CZ" sz="3200" dirty="0"/>
              <a:t>nemá psanou </a:t>
            </a:r>
            <a:r>
              <a:rPr lang="cs-CZ" sz="3200" dirty="0" smtClean="0"/>
              <a:t>podobu</a:t>
            </a:r>
          </a:p>
          <a:p>
            <a:pPr>
              <a:lnSpc>
                <a:spcPct val="100000"/>
              </a:lnSpc>
              <a:defRPr/>
            </a:pPr>
            <a:r>
              <a:rPr lang="cs-CZ" sz="3200" dirty="0" smtClean="0"/>
              <a:t>ČZJ (ale i komunikace českých neslyšících dětí a dospělých obecně) je </a:t>
            </a:r>
            <a:r>
              <a:rPr lang="cs-CZ" sz="3200" dirty="0"/>
              <a:t>zatím velmi málo </a:t>
            </a:r>
            <a:r>
              <a:rPr lang="cs-CZ" sz="3200" dirty="0" smtClean="0"/>
              <a:t>prozkoumaný</a:t>
            </a:r>
          </a:p>
          <a:p>
            <a:pPr>
              <a:lnSpc>
                <a:spcPct val="100000"/>
              </a:lnSpc>
              <a:defRPr/>
            </a:pPr>
            <a:r>
              <a:rPr lang="cs-CZ" sz="3200" dirty="0"/>
              <a:t>n</a:t>
            </a:r>
            <a:r>
              <a:rPr lang="cs-CZ" sz="3200" dirty="0" smtClean="0"/>
              <a:t>eexistuje CEFR pro ČZJ</a:t>
            </a:r>
          </a:p>
        </p:txBody>
      </p:sp>
    </p:spTree>
    <p:extLst>
      <p:ext uri="{BB962C8B-B14F-4D97-AF65-F5344CB8AC3E}">
        <p14:creationId xmlns:p14="http://schemas.microsoft.com/office/powerpoint/2010/main" val="720775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dirty="0" smtClean="0"/>
              <a:t>Východiska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990462"/>
            <a:ext cx="10058400" cy="4420612"/>
          </a:xfrm>
        </p:spPr>
        <p:txBody>
          <a:bodyPr rtlCol="0">
            <a:noAutofit/>
          </a:bodyPr>
          <a:lstStyle/>
          <a:p>
            <a:pPr>
              <a:lnSpc>
                <a:spcPct val="100000"/>
              </a:lnSpc>
              <a:defRPr/>
            </a:pPr>
            <a:r>
              <a:rPr lang="cs-CZ" sz="3200" dirty="0" smtClean="0"/>
              <a:t>kultura </a:t>
            </a:r>
            <a:r>
              <a:rPr lang="cs-CZ" sz="3200" dirty="0"/>
              <a:t>(českých) </a:t>
            </a:r>
            <a:r>
              <a:rPr lang="cs-CZ" sz="3200" dirty="0" smtClean="0"/>
              <a:t>N/neslyšících </a:t>
            </a:r>
            <a:r>
              <a:rPr lang="cs-CZ" sz="3200" dirty="0"/>
              <a:t>je zatím velmi málo </a:t>
            </a:r>
            <a:r>
              <a:rPr lang="cs-CZ" sz="3200" dirty="0" smtClean="0"/>
              <a:t>prozkoumaná</a:t>
            </a:r>
          </a:p>
          <a:p>
            <a:pPr>
              <a:lnSpc>
                <a:spcPct val="100000"/>
              </a:lnSpc>
              <a:defRPr/>
            </a:pPr>
            <a:r>
              <a:rPr lang="cs-CZ" sz="3200" dirty="0" smtClean="0"/>
              <a:t>v ČR existuje pouze jedno VŠ pracoviště zaměřené na výzkum ČZJ (ale i komunikaci neslyšících </a:t>
            </a:r>
            <a:r>
              <a:rPr lang="cs-CZ" sz="3200" dirty="0"/>
              <a:t>d</a:t>
            </a:r>
            <a:r>
              <a:rPr lang="cs-CZ" sz="3200" dirty="0" smtClean="0"/>
              <a:t>ětí a dospělých obecně) a kultury N/neslyšících</a:t>
            </a:r>
          </a:p>
          <a:p>
            <a:pPr>
              <a:lnSpc>
                <a:spcPct val="100000"/>
              </a:lnSpc>
              <a:defRPr/>
            </a:pPr>
            <a:r>
              <a:rPr lang="cs-CZ" sz="3200" dirty="0" smtClean="0"/>
              <a:t>v </a:t>
            </a:r>
            <a:r>
              <a:rPr lang="cs-CZ" sz="3200" dirty="0"/>
              <a:t>ČR existuje pouze </a:t>
            </a:r>
            <a:r>
              <a:rPr lang="cs-CZ" sz="3200" dirty="0" smtClean="0"/>
              <a:t>VŠ jeden obor, jehož absolventi mají solidní znalosti kultury a historie (českých) N/neslyšících, ČZJ, lingvistiky, </a:t>
            </a:r>
            <a:r>
              <a:rPr lang="cs-CZ" sz="3200" dirty="0" err="1" smtClean="0"/>
              <a:t>lingvodidaktiky</a:t>
            </a:r>
            <a:r>
              <a:rPr lang="cs-CZ" sz="3200" dirty="0" smtClean="0"/>
              <a:t>, tlumočení apod.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885244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Pohledy na hluchotu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72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Pohled na hluchotu</a:t>
            </a:r>
            <a:endParaRPr lang="cs-CZ" b="1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36775" y="1600201"/>
            <a:ext cx="8153400" cy="4708525"/>
          </a:xfrm>
        </p:spPr>
        <p:txBody>
          <a:bodyPr rtlCol="0">
            <a:normAutofit/>
          </a:bodyPr>
          <a:lstStyle/>
          <a:p>
            <a:pPr marL="306000" indent="-306000">
              <a:defRPr/>
            </a:pPr>
            <a:endParaRPr lang="cs-CZ" b="1" dirty="0" smtClean="0"/>
          </a:p>
          <a:p>
            <a:pPr marL="320040" indent="-320040">
              <a:buNone/>
              <a:defRPr/>
            </a:pPr>
            <a:endParaRPr lang="cs-CZ" sz="4000"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0965613"/>
              </p:ext>
            </p:extLst>
          </p:nvPr>
        </p:nvGraphicFramePr>
        <p:xfrm>
          <a:off x="1167492" y="2227264"/>
          <a:ext cx="8637816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1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09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56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57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cap="none" spc="0" dirty="0" smtClean="0">
                          <a:ln/>
                          <a:solidFill>
                            <a:schemeClr val="accent4"/>
                          </a:solidFill>
                          <a:effectLst/>
                          <a:hlinkClick r:id="rId3"/>
                        </a:rPr>
                        <a:t>POHLED</a:t>
                      </a:r>
                      <a:r>
                        <a:rPr lang="cs-CZ" sz="1800" dirty="0" smtClean="0">
                          <a:hlinkClick r:id="rId3"/>
                        </a:rPr>
                        <a:t> NA HLUCHOTU</a:t>
                      </a:r>
                      <a:endParaRPr lang="en-GB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/>
                        <a:t>MEDICÍNSKÝ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/>
                        <a:t>KULTURNĚ LINGVISTICKÝ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627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Přístupy k neslyšícím lidem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718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Pohled na hluchotu </a:t>
            </a:r>
            <a:r>
              <a:rPr lang="cs-CZ" dirty="0" smtClean="0">
                <a:sym typeface="Symbol" panose="05050102010706020507" pitchFamily="18" charset="2"/>
              </a:rPr>
              <a:t> přístup k neslyšícím lidem</a:t>
            </a:r>
            <a:endParaRPr lang="cs-CZ" b="1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36775" y="1600201"/>
            <a:ext cx="8153400" cy="4708525"/>
          </a:xfrm>
        </p:spPr>
        <p:txBody>
          <a:bodyPr rtlCol="0">
            <a:normAutofit/>
          </a:bodyPr>
          <a:lstStyle/>
          <a:p>
            <a:pPr marL="306000" indent="-306000">
              <a:defRPr/>
            </a:pPr>
            <a:endParaRPr lang="cs-CZ" b="1" dirty="0" smtClean="0"/>
          </a:p>
          <a:p>
            <a:pPr marL="320040" indent="-320040">
              <a:buNone/>
              <a:defRPr/>
            </a:pPr>
            <a:endParaRPr lang="cs-CZ" sz="4000" dirty="0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8950391"/>
              </p:ext>
            </p:extLst>
          </p:nvPr>
        </p:nvGraphicFramePr>
        <p:xfrm>
          <a:off x="1167492" y="2227263"/>
          <a:ext cx="8637816" cy="12795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9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9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9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cap="none" spc="0" dirty="0" smtClean="0">
                          <a:ln/>
                          <a:solidFill>
                            <a:schemeClr val="accent4"/>
                          </a:solidFill>
                          <a:effectLst/>
                          <a:hlinkClick r:id="rId3"/>
                        </a:rPr>
                        <a:t>POHLED</a:t>
                      </a:r>
                      <a:r>
                        <a:rPr lang="cs-CZ" sz="1800" dirty="0" smtClean="0">
                          <a:hlinkClick r:id="rId3"/>
                        </a:rPr>
                        <a:t> NA HLUCHOTU</a:t>
                      </a:r>
                      <a:endParaRPr lang="en-GB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marT="45635" marB="45635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latin typeface="+mn-lt"/>
                        </a:rPr>
                        <a:t>MEDICÍNSKÝ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T="45635" marB="45635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latin typeface="+mn-lt"/>
                        </a:rPr>
                        <a:t>KULTURNĚ LINGVISTICKÝ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T="45635" marB="4563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763">
                <a:tc>
                  <a:txBody>
                    <a:bodyPr/>
                    <a:lstStyle/>
                    <a:p>
                      <a:r>
                        <a:rPr lang="cs-CZ" sz="1800" baseline="0" dirty="0" smtClean="0">
                          <a:solidFill>
                            <a:srgbClr val="002060"/>
                          </a:solidFill>
                          <a:latin typeface="+mn-lt"/>
                        </a:rPr>
                        <a:t>přístup </a:t>
                      </a:r>
                      <a:r>
                        <a:rPr lang="cs-CZ" sz="1800" baseline="0" dirty="0" smtClean="0">
                          <a:latin typeface="+mn-lt"/>
                        </a:rPr>
                        <a:t>k neslyšícím lidem</a:t>
                      </a:r>
                      <a:endParaRPr lang="cs-CZ" sz="1800" baseline="0" dirty="0">
                        <a:latin typeface="+mn-lt"/>
                      </a:endParaRPr>
                    </a:p>
                  </a:txBody>
                  <a:tcPr marT="45635" marB="45635"/>
                </a:tc>
                <a:tc>
                  <a:txBody>
                    <a:bodyPr/>
                    <a:lstStyle/>
                    <a:p>
                      <a:r>
                        <a:rPr lang="cs-CZ" sz="1800" baseline="0" dirty="0" err="1" smtClean="0">
                          <a:latin typeface="+mn-lt"/>
                        </a:rPr>
                        <a:t>monolingvální</a:t>
                      </a:r>
                      <a:r>
                        <a:rPr lang="cs-CZ" sz="1800" baseline="0" dirty="0" smtClean="0">
                          <a:latin typeface="+mn-lt"/>
                        </a:rPr>
                        <a:t> a monokulturní</a:t>
                      </a:r>
                      <a:endParaRPr lang="cs-CZ" sz="1800" baseline="0" dirty="0">
                        <a:latin typeface="+mn-lt"/>
                      </a:endParaRPr>
                    </a:p>
                  </a:txBody>
                  <a:tcPr marT="45635" marB="45635"/>
                </a:tc>
                <a:tc>
                  <a:txBody>
                    <a:bodyPr/>
                    <a:lstStyle/>
                    <a:p>
                      <a:r>
                        <a:rPr lang="cs-CZ" sz="1800" baseline="0" dirty="0" smtClean="0">
                          <a:latin typeface="+mn-lt"/>
                        </a:rPr>
                        <a:t>bilingvální a </a:t>
                      </a:r>
                      <a:r>
                        <a:rPr lang="cs-CZ" sz="1800" baseline="0" dirty="0" err="1" smtClean="0">
                          <a:latin typeface="+mn-lt"/>
                        </a:rPr>
                        <a:t>bikulturní</a:t>
                      </a:r>
                      <a:endParaRPr lang="cs-CZ" sz="1800" baseline="0" dirty="0">
                        <a:latin typeface="+mn-lt"/>
                      </a:endParaRPr>
                    </a:p>
                  </a:txBody>
                  <a:tcPr marT="45635" marB="4563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194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Vlastní 3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C7E4DB"/>
      </a:hlink>
      <a:folHlink>
        <a:srgbClr val="22483C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519</TotalTime>
  <Words>1148</Words>
  <Application>Microsoft Office PowerPoint</Application>
  <PresentationFormat>Širokoúhlá obrazovka</PresentationFormat>
  <Paragraphs>207</Paragraphs>
  <Slides>26</Slides>
  <Notes>10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4" baseType="lpstr">
      <vt:lpstr>Arial</vt:lpstr>
      <vt:lpstr>Calibri</vt:lpstr>
      <vt:lpstr>Symbol</vt:lpstr>
      <vt:lpstr>Tw Cen MT</vt:lpstr>
      <vt:lpstr>Tw Cen MT Condensed</vt:lpstr>
      <vt:lpstr>Wingdings</vt:lpstr>
      <vt:lpstr>Wingdings 3</vt:lpstr>
      <vt:lpstr>Integrál</vt:lpstr>
      <vt:lpstr>Monolingvální a monokulturní vzdělávání neslyšících dětí, žáků, studentů </vt:lpstr>
      <vt:lpstr>Prezentace aplikace PowerPoint</vt:lpstr>
      <vt:lpstr>Východiska</vt:lpstr>
      <vt:lpstr>Východiska</vt:lpstr>
      <vt:lpstr>Východiska</vt:lpstr>
      <vt:lpstr>Pohledy na hluchotu</vt:lpstr>
      <vt:lpstr>Pohled na hluchotu</vt:lpstr>
      <vt:lpstr>Přístupy k neslyšícím lidem</vt:lpstr>
      <vt:lpstr>Pohled na hluchotu  přístup k neslyšícím lidem</vt:lpstr>
      <vt:lpstr> vzdělávání neslyšících dětí</vt:lpstr>
      <vt:lpstr>Pohled na hluchotu  přístup k neslyšícím  odraz ve vzdělávání</vt:lpstr>
      <vt:lpstr>Jazyky ve vzdělávání neslyšících</vt:lpstr>
      <vt:lpstr>Jazyky ve vzdělávání</vt:lpstr>
      <vt:lpstr>Jazykové vzdělávání x užívání jazyků</vt:lpstr>
      <vt:lpstr>Metoda</vt:lpstr>
      <vt:lpstr>metoda</vt:lpstr>
      <vt:lpstr>metoda</vt:lpstr>
      <vt:lpstr>metoda</vt:lpstr>
      <vt:lpstr>Pohled na hluchotu  přístup k neslyšícím  odraz ve vzdělávání</vt:lpstr>
      <vt:lpstr>Metody ve vzdělávání neslyšících dětí kritéria důležitá pro dělení</vt:lpstr>
      <vt:lpstr>Metody ve vzdělávání neslyšících dětí kritéria důležitá pro dělení</vt:lpstr>
      <vt:lpstr>Metody ve vzdělávání neslyšících dětí kritéria důležitá pro dělení</vt:lpstr>
      <vt:lpstr>Metody ve vzdělávání neslyšících dětí – různá dělení</vt:lpstr>
      <vt:lpstr>Metody ve vzdělávání neslyšících dětí – různá dělení</vt:lpstr>
      <vt:lpstr>Metody mono-mono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 neslyšícího dítěte vyroste neslyšící dospělý</dc:title>
  <dc:creator>Andrea Hudáková</dc:creator>
  <cp:lastModifiedBy> </cp:lastModifiedBy>
  <cp:revision>81</cp:revision>
  <dcterms:created xsi:type="dcterms:W3CDTF">2016-02-19T04:36:05Z</dcterms:created>
  <dcterms:modified xsi:type="dcterms:W3CDTF">2020-12-10T11:31:09Z</dcterms:modified>
</cp:coreProperties>
</file>