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8" d="100"/>
          <a:sy n="58" d="100"/>
        </p:scale>
        <p:origin x="102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0F8FF-251D-4C18-92EF-18824720F7C3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BC30C-3965-4667-8339-BE9DE8BC39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9457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0F8FF-251D-4C18-92EF-18824720F7C3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BC30C-3965-4667-8339-BE9DE8BC39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0559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0F8FF-251D-4C18-92EF-18824720F7C3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BC30C-3965-4667-8339-BE9DE8BC39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609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0F8FF-251D-4C18-92EF-18824720F7C3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BC30C-3965-4667-8339-BE9DE8BC39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7484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0F8FF-251D-4C18-92EF-18824720F7C3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BC30C-3965-4667-8339-BE9DE8BC39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7630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0F8FF-251D-4C18-92EF-18824720F7C3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BC30C-3965-4667-8339-BE9DE8BC39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7358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0F8FF-251D-4C18-92EF-18824720F7C3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BC30C-3965-4667-8339-BE9DE8BC39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5000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0F8FF-251D-4C18-92EF-18824720F7C3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BC30C-3965-4667-8339-BE9DE8BC39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6113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0F8FF-251D-4C18-92EF-18824720F7C3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BC30C-3965-4667-8339-BE9DE8BC39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3095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0F8FF-251D-4C18-92EF-18824720F7C3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BC30C-3965-4667-8339-BE9DE8BC39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86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0F8FF-251D-4C18-92EF-18824720F7C3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BC30C-3965-4667-8339-BE9DE8BC39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9904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0F8FF-251D-4C18-92EF-18824720F7C3}" type="datetimeFigureOut">
              <a:rPr lang="cs-CZ" smtClean="0"/>
              <a:t>06.03.2023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BC30C-3965-4667-8339-BE9DE8BC39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4675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Paměť v kontextu modernity</a:t>
            </a:r>
            <a:br>
              <a:rPr lang="cs-CZ" dirty="0" smtClean="0"/>
            </a:br>
            <a:r>
              <a:rPr lang="cs-CZ" sz="4400" dirty="0" err="1" smtClean="0"/>
              <a:t>Hobsbawm</a:t>
            </a:r>
            <a:r>
              <a:rPr lang="cs-CZ" sz="4400" dirty="0" smtClean="0"/>
              <a:t>: vynalezené tradice</a:t>
            </a:r>
            <a:br>
              <a:rPr lang="cs-CZ" sz="4400" dirty="0" smtClean="0"/>
            </a:br>
            <a:r>
              <a:rPr lang="cs-CZ" sz="4400" dirty="0" smtClean="0"/>
              <a:t>Anderson: společenství představy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180114"/>
            <a:ext cx="9144000" cy="1077686"/>
          </a:xfrm>
        </p:spPr>
        <p:txBody>
          <a:bodyPr/>
          <a:lstStyle/>
          <a:p>
            <a:r>
              <a:rPr lang="cs-CZ" dirty="0" smtClean="0"/>
              <a:t>Politiky paměti</a:t>
            </a:r>
          </a:p>
          <a:p>
            <a:r>
              <a:rPr lang="cs-CZ" dirty="0" smtClean="0"/>
              <a:t>Hedvika Novotná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02634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Nacionalismus: produktivní síla</a:t>
            </a:r>
          </a:p>
          <a:p>
            <a:pPr lvl="1"/>
            <a:r>
              <a:rPr lang="cs-CZ" dirty="0" smtClean="0"/>
              <a:t>Dává vzniknout oddanosti, lásce k vlasti, </a:t>
            </a:r>
            <a:r>
              <a:rPr lang="cs-CZ" dirty="0" err="1" smtClean="0"/>
              <a:t>spec</a:t>
            </a:r>
            <a:r>
              <a:rPr lang="cs-CZ" dirty="0" smtClean="0"/>
              <a:t>. </a:t>
            </a:r>
            <a:r>
              <a:rPr lang="cs-CZ" dirty="0" err="1" smtClean="0"/>
              <a:t>estet</a:t>
            </a:r>
            <a:r>
              <a:rPr lang="cs-CZ" dirty="0" smtClean="0"/>
              <a:t>. zkušenostem</a:t>
            </a:r>
          </a:p>
          <a:p>
            <a:pPr lvl="2"/>
            <a:r>
              <a:rPr lang="cs-CZ" dirty="0" smtClean="0"/>
              <a:t>Hrdinské činy či skvělí literární díla lze ocenit právě a jedině v „soukromém charakteru“ národních jazyků“</a:t>
            </a:r>
          </a:p>
          <a:p>
            <a:r>
              <a:rPr lang="cs-CZ" dirty="0" smtClean="0"/>
              <a:t>Koloniální kontext</a:t>
            </a:r>
          </a:p>
          <a:p>
            <a:pPr lvl="1"/>
            <a:r>
              <a:rPr lang="cs-CZ" dirty="0" smtClean="0"/>
              <a:t>Muzea a práce </a:t>
            </a:r>
            <a:r>
              <a:rPr lang="cs-CZ" dirty="0" err="1" smtClean="0"/>
              <a:t>evr</a:t>
            </a:r>
            <a:r>
              <a:rPr lang="cs-CZ" dirty="0" smtClean="0"/>
              <a:t>. archeologů zahrnovaly dohromady dosud nesourodé entity</a:t>
            </a:r>
          </a:p>
          <a:p>
            <a:pPr lvl="1"/>
            <a:r>
              <a:rPr lang="cs-CZ" dirty="0" smtClean="0"/>
              <a:t>Poskytly možnost představit si vlastní starobylost</a:t>
            </a:r>
          </a:p>
          <a:p>
            <a:r>
              <a:rPr lang="cs-CZ" dirty="0" smtClean="0"/>
              <a:t>Národ si sám sebe představuje jako historickou entitu (Evropa: „probuzení ze spánku“)</a:t>
            </a:r>
          </a:p>
          <a:p>
            <a:pPr lvl="1"/>
            <a:r>
              <a:rPr lang="cs-CZ" dirty="0" smtClean="0"/>
              <a:t>Národní imaginace se upíná k tragickým </a:t>
            </a:r>
            <a:r>
              <a:rPr lang="cs-CZ" dirty="0" err="1" smtClean="0"/>
              <a:t>hist</a:t>
            </a:r>
            <a:r>
              <a:rPr lang="cs-CZ" dirty="0" smtClean="0"/>
              <a:t>. událostem</a:t>
            </a:r>
          </a:p>
          <a:p>
            <a:r>
              <a:rPr lang="cs-CZ" dirty="0" smtClean="0"/>
              <a:t>Materializace představy národ: tisk, školy, </a:t>
            </a:r>
            <a:r>
              <a:rPr lang="cs-CZ" dirty="0" err="1" smtClean="0"/>
              <a:t>admin</a:t>
            </a:r>
            <a:r>
              <a:rPr lang="cs-CZ" dirty="0" smtClean="0"/>
              <a:t>. aparáty, muzea, kartografie, statistika, </a:t>
            </a:r>
            <a:r>
              <a:rPr lang="cs-CZ" dirty="0" err="1" smtClean="0"/>
              <a:t>hist</a:t>
            </a:r>
            <a:r>
              <a:rPr lang="cs-CZ" dirty="0" smtClean="0"/>
              <a:t>. vyprávění, </a:t>
            </a:r>
            <a:r>
              <a:rPr lang="cs-CZ" dirty="0"/>
              <a:t>světské pouti </a:t>
            </a:r>
            <a:r>
              <a:rPr lang="cs-CZ" dirty="0" smtClean="0"/>
              <a:t>…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01258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Hobsbawm</a:t>
            </a:r>
            <a:r>
              <a:rPr lang="cs-CZ" dirty="0" smtClean="0"/>
              <a:t>: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Invention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 smtClean="0"/>
              <a:t>Tradition</a:t>
            </a:r>
            <a:r>
              <a:rPr lang="cs-CZ" b="1" dirty="0" smtClean="0"/>
              <a:t> </a:t>
            </a:r>
            <a:r>
              <a:rPr lang="cs-CZ" dirty="0" smtClean="0"/>
              <a:t>(vynalezené tradice)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 „</a:t>
            </a:r>
            <a:r>
              <a:rPr lang="cs-CZ" dirty="0"/>
              <a:t>Antropologové </a:t>
            </a:r>
            <a:r>
              <a:rPr lang="cs-CZ" dirty="0" smtClean="0"/>
              <a:t>jsou </a:t>
            </a:r>
            <a:r>
              <a:rPr lang="cs-CZ" dirty="0"/>
              <a:t>stále náchylní k představování tradice jako nedotknutelné danosti, zatímco ve  skutečnosti jde o výsledek všech předešlých vyjednávání. Tradice antropologů, stejně jako ‚dlouhé trvání‘ historiků jsou v tomto smyslu retrospektivním či </a:t>
            </a:r>
            <a:r>
              <a:rPr lang="cs-CZ" dirty="0" err="1"/>
              <a:t>sebetvořícím</a:t>
            </a:r>
            <a:r>
              <a:rPr lang="cs-CZ" dirty="0"/>
              <a:t> proroctvím</a:t>
            </a:r>
            <a:r>
              <a:rPr lang="cs-CZ" dirty="0" smtClean="0"/>
              <a:t>.“</a:t>
            </a:r>
          </a:p>
          <a:p>
            <a:r>
              <a:rPr lang="cs-CZ" dirty="0"/>
              <a:t>„ačkoliv se [tradice] tváří jakoby ‚původně‘, přetrvávající věky, jsou často zhola vymyšlené</a:t>
            </a:r>
            <a:r>
              <a:rPr lang="cs-CZ" dirty="0" smtClean="0"/>
              <a:t>,“</a:t>
            </a:r>
            <a:r>
              <a:rPr lang="cs-CZ" dirty="0"/>
              <a:t> a to ještě ve „velice krátké, datovatelné periodě, nepřekračující horizont dvou set let</a:t>
            </a:r>
            <a:r>
              <a:rPr lang="cs-CZ" dirty="0" smtClean="0"/>
              <a:t>.“</a:t>
            </a:r>
          </a:p>
          <a:p>
            <a:r>
              <a:rPr lang="cs-CZ" dirty="0" smtClean="0"/>
              <a:t>„</a:t>
            </a:r>
            <a:r>
              <a:rPr lang="cs-CZ" dirty="0"/>
              <a:t>To znamená, že </a:t>
            </a:r>
            <a:r>
              <a:rPr lang="cs-CZ" i="1" dirty="0"/>
              <a:t>tradice</a:t>
            </a:r>
            <a:r>
              <a:rPr lang="cs-CZ" dirty="0"/>
              <a:t> může vzniknout i v současnosti a být přitom chápána jako jev dávno existující. V tomto smyslu je považována za důležitou součást představ o  skupině (národu, kmeni atd.), které ji zakotvují hluboko v čase, tj. </a:t>
            </a:r>
            <a:r>
              <a:rPr lang="cs-CZ" dirty="0" smtClean="0"/>
              <a:t>v</a:t>
            </a:r>
            <a:r>
              <a:rPr lang="cs-CZ" dirty="0"/>
              <a:t> dávné, byť nejasné minulosti</a:t>
            </a:r>
            <a:r>
              <a:rPr lang="cs-CZ" dirty="0" smtClean="0"/>
              <a:t>.“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84101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Vynalezené tradice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1. ustavují a legitimizují status nové autority</a:t>
            </a:r>
          </a:p>
          <a:p>
            <a:r>
              <a:rPr lang="cs-CZ" dirty="0" smtClean="0"/>
              <a:t>2. </a:t>
            </a:r>
            <a:r>
              <a:rPr lang="cs-CZ" dirty="0"/>
              <a:t>symbolizují sociální soudržnost a příslušenství ve společnostech, skutečných či uměle </a:t>
            </a:r>
            <a:r>
              <a:rPr lang="cs-CZ" dirty="0" smtClean="0"/>
              <a:t>vytvořených</a:t>
            </a:r>
          </a:p>
          <a:p>
            <a:r>
              <a:rPr lang="cs-CZ" dirty="0" smtClean="0"/>
              <a:t>3. </a:t>
            </a:r>
            <a:r>
              <a:rPr lang="cs-CZ" dirty="0"/>
              <a:t>socializují člena společnosti a vštěpují mu názory těchto společností, systémy hodnot a vztah k prostředí (uvnitř i vně této </a:t>
            </a:r>
            <a:r>
              <a:rPr lang="cs-CZ" dirty="0" smtClean="0"/>
              <a:t>společnosti)</a:t>
            </a:r>
          </a:p>
          <a:p>
            <a:endParaRPr lang="cs-CZ" dirty="0"/>
          </a:p>
          <a:p>
            <a:r>
              <a:rPr lang="cs-CZ" dirty="0" smtClean="0"/>
              <a:t>Vztahuje ke vzniku moderního státu</a:t>
            </a:r>
          </a:p>
          <a:p>
            <a:pPr lvl="1"/>
            <a:r>
              <a:rPr lang="cs-CZ" dirty="0" smtClean="0"/>
              <a:t>Ztrácejí se staré vzorce jednání, autorit … </a:t>
            </a:r>
            <a:r>
              <a:rPr lang="cs-CZ" dirty="0"/>
              <a:t> </a:t>
            </a:r>
            <a:endParaRPr lang="cs-CZ" dirty="0" smtClean="0"/>
          </a:p>
          <a:p>
            <a:pPr lvl="1"/>
            <a:r>
              <a:rPr lang="cs-CZ" dirty="0" smtClean="0"/>
              <a:t>Tvorba nové kategorie sjednocující moci – ovládat nově </a:t>
            </a:r>
            <a:r>
              <a:rPr lang="cs-CZ" dirty="0" err="1" smtClean="0"/>
              <a:t>vytv</a:t>
            </a:r>
            <a:r>
              <a:rPr lang="cs-CZ" dirty="0" smtClean="0"/>
              <a:t>. </a:t>
            </a:r>
            <a:r>
              <a:rPr lang="cs-CZ" dirty="0"/>
              <a:t>s</a:t>
            </a:r>
            <a:r>
              <a:rPr lang="cs-CZ" dirty="0" smtClean="0"/>
              <a:t>kupinu</a:t>
            </a:r>
          </a:p>
          <a:p>
            <a:r>
              <a:rPr lang="cs-CZ" dirty="0" smtClean="0"/>
              <a:t>Tradice vždy zahrnují </a:t>
            </a:r>
            <a:r>
              <a:rPr lang="cs-CZ" b="1" dirty="0" smtClean="0"/>
              <a:t>moc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20707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Tradice x zvyk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Zvyk</a:t>
            </a:r>
          </a:p>
          <a:p>
            <a:pPr lvl="1"/>
            <a:r>
              <a:rPr lang="cs-CZ" dirty="0" smtClean="0"/>
              <a:t>„motor a setrvačník“ – co se dělá; může se s časem proměňovat</a:t>
            </a:r>
          </a:p>
          <a:p>
            <a:r>
              <a:rPr lang="cs-CZ" dirty="0" smtClean="0"/>
              <a:t>Tradice</a:t>
            </a:r>
          </a:p>
          <a:p>
            <a:pPr lvl="1"/>
            <a:r>
              <a:rPr lang="cs-CZ" dirty="0" smtClean="0"/>
              <a:t>„sada </a:t>
            </a:r>
            <a:r>
              <a:rPr lang="cs-CZ" dirty="0"/>
              <a:t>praktik, odvolávající se na otevřená, mlčky akceptovaná pravidla a rituály, jenž se však dožadují vštípení hodnot a norem neustálým opakováním. (...) Toto opakování implikuje iluzi kontinuity s </a:t>
            </a:r>
            <a:r>
              <a:rPr lang="cs-CZ" dirty="0" smtClean="0"/>
              <a:t>minulostí“</a:t>
            </a:r>
            <a:endParaRPr lang="cs-CZ" dirty="0"/>
          </a:p>
          <a:p>
            <a:pPr lvl="1"/>
            <a:r>
              <a:rPr lang="cs-CZ" dirty="0"/>
              <a:t>odpověď na nové situace, odvolávající se k situacím starým, nebo ustavující svojí minulost nutností </a:t>
            </a:r>
            <a:r>
              <a:rPr lang="cs-CZ" dirty="0" smtClean="0"/>
              <a:t>neustálého opakování</a:t>
            </a:r>
          </a:p>
          <a:p>
            <a:pPr lvl="1"/>
            <a:r>
              <a:rPr lang="cs-CZ" dirty="0"/>
              <a:t>vymyšleny za pomoci artefaktů rituálního symbolismu a morální nauky, jenž obé poskytuje náboženství, popřípadě folklor</a:t>
            </a:r>
            <a:r>
              <a:rPr lang="cs-CZ" dirty="0" smtClean="0"/>
              <a:t>,</a:t>
            </a:r>
          </a:p>
          <a:p>
            <a:pPr lvl="1"/>
            <a:r>
              <a:rPr lang="cs-CZ" dirty="0" smtClean="0"/>
              <a:t>naroubovány </a:t>
            </a:r>
            <a:r>
              <a:rPr lang="cs-CZ" dirty="0"/>
              <a:t>na staré zvyky.</a:t>
            </a:r>
          </a:p>
        </p:txBody>
      </p:sp>
    </p:spTree>
    <p:extLst>
      <p:ext uri="{BB962C8B-B14F-4D97-AF65-F5344CB8AC3E}">
        <p14:creationId xmlns:p14="http://schemas.microsoft.com/office/powerpoint/2010/main" val="2098307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Kontexty III: 18.-19. stol.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Vznik moderní společnosti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Hobsbawm</a:t>
            </a:r>
            <a:r>
              <a:rPr lang="cs-CZ" dirty="0" smtClean="0"/>
              <a:t> (1983): Vynalézání tradice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Anderson (1983): Společenství </a:t>
            </a:r>
            <a:r>
              <a:rPr lang="cs-CZ" dirty="0" smtClean="0"/>
              <a:t>představy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f</a:t>
            </a:r>
            <a:r>
              <a:rPr lang="cs-CZ" dirty="0" smtClean="0"/>
              <a:t>ilm: Mein kroj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2215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Kontexty III. – 18. stol.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… knihtisk… od pozdního osvícenství je čtenář schopen porozumět textu pouze na základě </a:t>
            </a:r>
            <a:r>
              <a:rPr lang="cs-CZ" dirty="0" err="1" smtClean="0"/>
              <a:t>vl</a:t>
            </a:r>
            <a:r>
              <a:rPr lang="cs-CZ" dirty="0" smtClean="0"/>
              <a:t>. zkušeností</a:t>
            </a:r>
          </a:p>
          <a:p>
            <a:r>
              <a:rPr lang="cs-CZ" dirty="0" smtClean="0"/>
              <a:t>→ paměť jako </a:t>
            </a:r>
            <a:r>
              <a:rPr lang="cs-CZ" i="1" dirty="0" smtClean="0"/>
              <a:t>vis </a:t>
            </a:r>
            <a:r>
              <a:rPr lang="cs-CZ" dirty="0" smtClean="0"/>
              <a:t>(vnitřní síla individua) (x dosud spíše </a:t>
            </a:r>
            <a:r>
              <a:rPr lang="cs-CZ" i="1" dirty="0" err="1" smtClean="0"/>
              <a:t>ars</a:t>
            </a:r>
            <a:r>
              <a:rPr lang="cs-CZ" i="1" dirty="0" smtClean="0"/>
              <a:t> – </a:t>
            </a:r>
            <a:r>
              <a:rPr lang="cs-CZ" dirty="0" smtClean="0"/>
              <a:t>rétorika)</a:t>
            </a:r>
          </a:p>
          <a:p>
            <a:r>
              <a:rPr lang="cs-CZ" dirty="0" smtClean="0"/>
              <a:t>G. F. </a:t>
            </a:r>
            <a:r>
              <a:rPr lang="cs-CZ" dirty="0" err="1" smtClean="0"/>
              <a:t>Hegel</a:t>
            </a:r>
            <a:r>
              <a:rPr lang="cs-CZ" dirty="0" smtClean="0"/>
              <a:t> (1770-1831) – raný (</a:t>
            </a:r>
            <a:r>
              <a:rPr lang="cs-CZ" dirty="0" smtClean="0"/>
              <a:t>paměť </a:t>
            </a:r>
            <a:r>
              <a:rPr lang="cs-CZ" dirty="0" smtClean="0"/>
              <a:t>jako „kostnice skutečnosti“) x pozdní: produktivní paměť (pracuje se znaky) + „činná řeč“: jádro </a:t>
            </a:r>
            <a:r>
              <a:rPr lang="cs-CZ" dirty="0" err="1" smtClean="0"/>
              <a:t>vzp</a:t>
            </a:r>
            <a:r>
              <a:rPr lang="cs-CZ" dirty="0" smtClean="0"/>
              <a:t>.</a:t>
            </a:r>
          </a:p>
          <a:p>
            <a:r>
              <a:rPr lang="cs-CZ" dirty="0"/>
              <a:t>h</a:t>
            </a:r>
            <a:r>
              <a:rPr lang="cs-CZ" dirty="0" smtClean="0"/>
              <a:t>ermeneutika jako umění výkladu (</a:t>
            </a:r>
            <a:r>
              <a:rPr lang="cs-CZ" dirty="0" err="1" smtClean="0"/>
              <a:t>Schleiemacher</a:t>
            </a:r>
            <a:r>
              <a:rPr lang="cs-CZ" dirty="0" smtClean="0"/>
              <a:t> aj.) … nekonečná spolupráce paměti a rozumění je současně spoluprací jejich vyvracení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ezbytná znalost jazyka + myšlení původce řeči</a:t>
            </a:r>
          </a:p>
        </p:txBody>
      </p:sp>
    </p:spTree>
    <p:extLst>
      <p:ext uri="{BB962C8B-B14F-4D97-AF65-F5344CB8AC3E}">
        <p14:creationId xmlns:p14="http://schemas.microsoft.com/office/powerpoint/2010/main" val="3848183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Kontexty III. – 19. stol.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Pozitivismus → redukce komplexity modelů paměti</a:t>
            </a:r>
          </a:p>
          <a:p>
            <a:r>
              <a:rPr lang="cs-CZ" dirty="0" smtClean="0"/>
              <a:t>X reakce:</a:t>
            </a:r>
          </a:p>
          <a:p>
            <a:r>
              <a:rPr lang="cs-CZ" dirty="0" smtClean="0"/>
              <a:t>S. Kierkegaard (1813-1855): paměť x vzpomínání</a:t>
            </a:r>
          </a:p>
          <a:p>
            <a:pPr lvl="1"/>
            <a:r>
              <a:rPr lang="cs-CZ" dirty="0" smtClean="0"/>
              <a:t>Vzpomínání = opakování minulého – ve vzpomínce – smysl žitého světa (Platón)</a:t>
            </a:r>
          </a:p>
          <a:p>
            <a:r>
              <a:rPr lang="cs-CZ" dirty="0" smtClean="0"/>
              <a:t>K. Marx (1818-1883) … </a:t>
            </a:r>
            <a:r>
              <a:rPr lang="cs-CZ" dirty="0"/>
              <a:t>konflikt mezi ovládanými a vládnoucími</a:t>
            </a:r>
            <a:endParaRPr lang="cs-CZ" dirty="0" smtClean="0"/>
          </a:p>
          <a:p>
            <a:r>
              <a:rPr lang="cs-CZ" dirty="0" smtClean="0"/>
              <a:t>F. Nietzsche (1844-1900): zapomínání</a:t>
            </a:r>
          </a:p>
          <a:p>
            <a:pPr lvl="1"/>
            <a:r>
              <a:rPr lang="cs-CZ" dirty="0" smtClean="0"/>
              <a:t>zvíře: ahistorický život x člověk: díky svému nadání vzpomínat uschopněn k vytváření kultury</a:t>
            </a:r>
          </a:p>
          <a:p>
            <a:pPr lvl="1"/>
            <a:r>
              <a:rPr lang="cs-CZ" dirty="0" smtClean="0"/>
              <a:t>x „přemíra historie živému škodí“ → zapomínání = podmínka možnosti vést individuální i společenský život</a:t>
            </a:r>
          </a:p>
          <a:p>
            <a:r>
              <a:rPr lang="cs-CZ" dirty="0" smtClean="0"/>
              <a:t>H. Bergson (1859-1941)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a paměti (</a:t>
            </a:r>
            <a:r>
              <a:rPr lang="cs-CZ" i="1" dirty="0" err="1" smtClean="0"/>
              <a:t>mémoire</a:t>
            </a:r>
            <a:r>
              <a:rPr lang="cs-CZ" i="1" dirty="0" smtClean="0"/>
              <a:t>) </a:t>
            </a:r>
            <a:r>
              <a:rPr lang="cs-CZ" dirty="0" smtClean="0"/>
              <a:t>se rovnocenně podílí minulost i současnost</a:t>
            </a:r>
          </a:p>
          <a:p>
            <a:pPr lvl="1"/>
            <a:r>
              <a:rPr lang="cs-CZ" b="1" dirty="0"/>
              <a:t>p</a:t>
            </a:r>
            <a:r>
              <a:rPr lang="cs-CZ" b="1" dirty="0" smtClean="0"/>
              <a:t>aměť návyku</a:t>
            </a:r>
            <a:r>
              <a:rPr lang="cs-CZ" dirty="0" smtClean="0"/>
              <a:t> (opakuje minulost, aniž ji chápe jako minulou; vepsána do těla, funguje automaticky)</a:t>
            </a:r>
          </a:p>
          <a:p>
            <a:pPr lvl="1"/>
            <a:r>
              <a:rPr lang="cs-CZ" b="1" dirty="0" smtClean="0"/>
              <a:t>čistá paměť</a:t>
            </a:r>
            <a:r>
              <a:rPr lang="cs-CZ" dirty="0" smtClean="0"/>
              <a:t>: uchovává zážitky v podobě vzpomínaných obrazů – to, co jsme prožili, slouží ke kontemplaci a vytváření teorií</a:t>
            </a:r>
            <a:r>
              <a:rPr lang="cs-CZ" b="1" dirty="0" smtClean="0"/>
              <a:t> </a:t>
            </a:r>
            <a:r>
              <a:rPr lang="cs-CZ" dirty="0" smtClean="0"/>
              <a:t>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7426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Minulost x současnost?</a:t>
            </a:r>
          </a:p>
          <a:p>
            <a:r>
              <a:rPr lang="cs-CZ" dirty="0" smtClean="0"/>
              <a:t>Vzpomínání x paměť x zapomnění?</a:t>
            </a:r>
          </a:p>
          <a:p>
            <a:r>
              <a:rPr lang="cs-CZ" dirty="0" smtClean="0"/>
              <a:t>Jazyk, řeč, tělo?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___</a:t>
            </a:r>
          </a:p>
          <a:p>
            <a:endParaRPr lang="cs-CZ" dirty="0"/>
          </a:p>
          <a:p>
            <a:r>
              <a:rPr lang="cs-CZ" dirty="0" smtClean="0"/>
              <a:t>Kolektivní vědomí … kolektivní paměť … kulturní paměť …</a:t>
            </a:r>
          </a:p>
          <a:p>
            <a:r>
              <a:rPr lang="cs-CZ" dirty="0" smtClean="0"/>
              <a:t>Tradice? Národ? Nacionalismus? Stát?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0119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→ nacionalismus jako aspekt modernizace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Benedict</a:t>
            </a:r>
            <a:r>
              <a:rPr lang="cs-CZ" dirty="0"/>
              <a:t> Anderson (1936-2015</a:t>
            </a:r>
            <a:r>
              <a:rPr lang="cs-CZ" dirty="0" smtClean="0"/>
              <a:t>)</a:t>
            </a:r>
          </a:p>
          <a:p>
            <a:pPr lvl="1"/>
            <a:r>
              <a:rPr lang="cs-CZ" b="1" i="1" dirty="0" err="1"/>
              <a:t>Imagined</a:t>
            </a:r>
            <a:r>
              <a:rPr lang="cs-CZ" b="1" i="1" dirty="0"/>
              <a:t> </a:t>
            </a:r>
            <a:r>
              <a:rPr lang="cs-CZ" b="1" i="1" dirty="0" err="1"/>
              <a:t>Communities</a:t>
            </a:r>
            <a:r>
              <a:rPr lang="cs-CZ" dirty="0"/>
              <a:t> (1983, česky: </a:t>
            </a:r>
            <a:r>
              <a:rPr lang="cs-CZ" i="1" dirty="0"/>
              <a:t>Představy společenství</a:t>
            </a:r>
            <a:r>
              <a:rPr lang="cs-CZ" dirty="0"/>
              <a:t>)</a:t>
            </a:r>
          </a:p>
          <a:p>
            <a:pPr lvl="1"/>
            <a:endParaRPr lang="cs-CZ" dirty="0" smtClean="0"/>
          </a:p>
          <a:p>
            <a:r>
              <a:rPr lang="cs-CZ" dirty="0" err="1" smtClean="0"/>
              <a:t>Eric</a:t>
            </a:r>
            <a:r>
              <a:rPr lang="cs-CZ" dirty="0" smtClean="0"/>
              <a:t> </a:t>
            </a:r>
            <a:r>
              <a:rPr lang="cs-CZ" dirty="0" err="1" smtClean="0"/>
              <a:t>Hobsbawm</a:t>
            </a:r>
            <a:r>
              <a:rPr lang="cs-CZ" dirty="0" smtClean="0"/>
              <a:t> (1917-2012)</a:t>
            </a:r>
          </a:p>
          <a:p>
            <a:pPr lvl="1"/>
            <a:r>
              <a:rPr lang="cs-CZ" b="1" i="1" dirty="0" err="1"/>
              <a:t>The</a:t>
            </a:r>
            <a:r>
              <a:rPr lang="cs-CZ" b="1" i="1" dirty="0"/>
              <a:t> </a:t>
            </a:r>
            <a:r>
              <a:rPr lang="cs-CZ" b="1" i="1" dirty="0" err="1"/>
              <a:t>Invention</a:t>
            </a:r>
            <a:r>
              <a:rPr lang="cs-CZ" b="1" i="1" dirty="0"/>
              <a:t> </a:t>
            </a:r>
            <a:r>
              <a:rPr lang="cs-CZ" b="1" i="1" dirty="0" err="1"/>
              <a:t>of</a:t>
            </a:r>
            <a:r>
              <a:rPr lang="cs-CZ" b="1" i="1" dirty="0"/>
              <a:t> </a:t>
            </a:r>
            <a:r>
              <a:rPr lang="cs-CZ" b="1" i="1" dirty="0" err="1"/>
              <a:t>Tradition</a:t>
            </a:r>
            <a:r>
              <a:rPr lang="cs-CZ" dirty="0"/>
              <a:t> (+ T. Ranger, 1983)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1116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Anderson</a:t>
            </a:r>
            <a:r>
              <a:rPr lang="cs-CZ" dirty="0" smtClean="0"/>
              <a:t>: předpoklady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Transformace způsobu chápání světa = rozpad tří tradičních kult. koncepcí</a:t>
            </a:r>
            <a:endParaRPr lang="cs-CZ" dirty="0"/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Mizí představa, že nějaký konkrétní jazyk nabízí privilegovaný přístup k ontologické pravdě (středověká latina přišla o status posvátnosti)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Rozpad tradiční politické legitimity: ve středu společnosti panovník, který se od ostatních lidí odlišuje svým božským posvěcením</a:t>
            </a:r>
          </a:p>
          <a:p>
            <a:pPr lvl="2"/>
            <a:r>
              <a:rPr lang="cs-CZ" dirty="0" smtClean="0"/>
              <a:t>Hranice předmoderních říší a království propustné a nezřetelné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Rozštěpení kosmologie a historie</a:t>
            </a:r>
          </a:p>
          <a:p>
            <a:pPr lvl="2"/>
            <a:r>
              <a:rPr lang="cs-CZ" dirty="0" smtClean="0"/>
              <a:t>středověk. Evropa: původ člověka a světa totožný (W. Benjamin: mesianistický čas: „něco, co vždy existovalo a co se i v budoucnosti bude naplňovat“; věčné + časové) </a:t>
            </a:r>
          </a:p>
          <a:p>
            <a:pPr marL="914400" lvl="2" indent="0">
              <a:buNone/>
            </a:pPr>
            <a:r>
              <a:rPr lang="cs-CZ" dirty="0" smtClean="0"/>
              <a:t>→ nová časovost (W. Benjamin: „homogenní, prázdný čas“ = časová nahodilost, měří se hodinami a kalendářem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0857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Anderson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Povaha předmoderní společnosti (Ch. </a:t>
            </a:r>
            <a:r>
              <a:rPr lang="cs-CZ" dirty="0" err="1" smtClean="0"/>
              <a:t>Taylor</a:t>
            </a:r>
            <a:r>
              <a:rPr lang="cs-CZ" dirty="0" smtClean="0"/>
              <a:t>): členové místních komunit (vesnice, farnost) mohli mít jen velmi neurčitou představu o zbytku společnosti (pouze obraz centrální autority)</a:t>
            </a:r>
          </a:p>
          <a:p>
            <a:r>
              <a:rPr lang="cs-CZ" dirty="0" smtClean="0"/>
              <a:t>Proměnu představy společnosti urychlil „tiskový kapitalismus“ (</a:t>
            </a:r>
            <a:r>
              <a:rPr lang="cs-CZ" i="1" dirty="0" err="1" smtClean="0"/>
              <a:t>print-capitalism</a:t>
            </a:r>
            <a:r>
              <a:rPr lang="cs-CZ" i="1" dirty="0" smtClean="0"/>
              <a:t>)</a:t>
            </a:r>
            <a:r>
              <a:rPr lang="cs-CZ" dirty="0" smtClean="0"/>
              <a:t> = kap. ekonomika + vynález knihtisku</a:t>
            </a:r>
          </a:p>
          <a:p>
            <a:r>
              <a:rPr lang="cs-CZ" dirty="0" smtClean="0"/>
              <a:t>→ nová čtenářská obec: noviny + román</a:t>
            </a:r>
          </a:p>
          <a:p>
            <a:pPr lvl="1"/>
            <a:r>
              <a:rPr lang="cs-CZ" dirty="0" smtClean="0"/>
              <a:t>Román: umožňuje představovat </a:t>
            </a:r>
            <a:r>
              <a:rPr lang="cs-CZ" dirty="0"/>
              <a:t>si jednání několika různých aktérů </a:t>
            </a:r>
            <a:r>
              <a:rPr lang="cs-CZ" dirty="0" smtClean="0"/>
              <a:t>najednou</a:t>
            </a:r>
          </a:p>
          <a:p>
            <a:pPr lvl="2"/>
            <a:r>
              <a:rPr lang="cs-CZ" dirty="0" smtClean="0"/>
              <a:t>tito </a:t>
            </a:r>
            <a:r>
              <a:rPr lang="cs-CZ" dirty="0"/>
              <a:t>aktéři o sobě navzájem nemusí vědět, </a:t>
            </a:r>
            <a:r>
              <a:rPr lang="cs-CZ" dirty="0" smtClean="0"/>
              <a:t>ale jsou </a:t>
            </a:r>
            <a:r>
              <a:rPr lang="cs-CZ" dirty="0"/>
              <a:t>zakotveni ve „společnostech“ a v myslích vševědoucích </a:t>
            </a:r>
            <a:r>
              <a:rPr lang="cs-CZ" dirty="0" smtClean="0"/>
              <a:t>čtenářů</a:t>
            </a:r>
          </a:p>
          <a:p>
            <a:pPr lvl="1"/>
            <a:r>
              <a:rPr lang="cs-CZ" dirty="0" smtClean="0"/>
              <a:t>Noviny: </a:t>
            </a:r>
            <a:r>
              <a:rPr lang="cs-CZ" dirty="0"/>
              <a:t>„jednodenní bestseller</a:t>
            </a:r>
            <a:r>
              <a:rPr lang="cs-CZ" dirty="0" smtClean="0"/>
              <a:t>“</a:t>
            </a:r>
          </a:p>
          <a:p>
            <a:pPr lvl="2"/>
            <a:r>
              <a:rPr lang="cs-CZ" dirty="0" smtClean="0"/>
              <a:t>čtenář </a:t>
            </a:r>
            <a:r>
              <a:rPr lang="cs-CZ" dirty="0"/>
              <a:t>si uvědomuje, že jeho „konzumaci“ se ve stejnou dobu věnuje tisíce </a:t>
            </a:r>
            <a:r>
              <a:rPr lang="cs-CZ" dirty="0" smtClean="0"/>
              <a:t>dalších</a:t>
            </a:r>
          </a:p>
          <a:p>
            <a:pPr lvl="2"/>
            <a:r>
              <a:rPr lang="cs-CZ" dirty="0" smtClean="0"/>
              <a:t>má </a:t>
            </a:r>
            <a:r>
              <a:rPr lang="cs-CZ" dirty="0"/>
              <a:t>důvěru v to, že </a:t>
            </a:r>
            <a:r>
              <a:rPr lang="cs-CZ" dirty="0" smtClean="0"/>
              <a:t>novinami vytvořená </a:t>
            </a:r>
            <a:r>
              <a:rPr lang="cs-CZ" dirty="0"/>
              <a:t>představa světa je pevnou součástí každodenního </a:t>
            </a:r>
            <a:r>
              <a:rPr lang="cs-CZ" dirty="0" smtClean="0"/>
              <a:t>života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7194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Anderson: </a:t>
            </a:r>
            <a:r>
              <a:rPr lang="cs-CZ" b="1" dirty="0" err="1" smtClean="0"/>
              <a:t>Imagined</a:t>
            </a:r>
            <a:r>
              <a:rPr lang="cs-CZ" b="1" dirty="0" smtClean="0"/>
              <a:t> </a:t>
            </a:r>
            <a:r>
              <a:rPr lang="cs-CZ" b="1" dirty="0" err="1"/>
              <a:t>Communities</a:t>
            </a:r>
            <a:r>
              <a:rPr lang="cs-CZ" dirty="0"/>
              <a:t> </a:t>
            </a:r>
            <a:r>
              <a:rPr lang="cs-CZ" dirty="0" smtClean="0"/>
              <a:t>(Představy společenství, společenství představy)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 </a:t>
            </a:r>
            <a:r>
              <a:rPr lang="cs-CZ" dirty="0" smtClean="0"/>
              <a:t>národ = „pomyslné politické společenství … existující v představách jako společenství ze samé podstaty vnějškově ohraničené a svrchované“</a:t>
            </a:r>
          </a:p>
          <a:p>
            <a:pPr lvl="1"/>
            <a:r>
              <a:rPr lang="cs-CZ" dirty="0" smtClean="0"/>
              <a:t>„imaginární společenství“, složitě konstruované různými politickými technikami</a:t>
            </a:r>
          </a:p>
          <a:p>
            <a:r>
              <a:rPr lang="cs-CZ" dirty="0" smtClean="0"/>
              <a:t>mechanismy konstrukce identity národa</a:t>
            </a:r>
          </a:p>
          <a:p>
            <a:pPr lvl="1"/>
            <a:r>
              <a:rPr lang="cs-CZ" dirty="0" smtClean="0"/>
              <a:t>Klíčovou roli hrají (nově utvořené) elity</a:t>
            </a:r>
          </a:p>
          <a:p>
            <a:r>
              <a:rPr lang="cs-CZ" dirty="0" smtClean="0"/>
              <a:t>nacionalismus: hegemonní, ústřední ideologie modernity, která není zdaleka na ústupu</a:t>
            </a:r>
          </a:p>
          <a:p>
            <a:pPr lvl="1"/>
            <a:r>
              <a:rPr lang="cs-CZ" dirty="0"/>
              <a:t>Spíše kat. jako příbuzenství </a:t>
            </a:r>
            <a:r>
              <a:rPr lang="cs-CZ" dirty="0" smtClean="0"/>
              <a:t>nebo náboženství (než liberalismus nebo fašismus)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089585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1158</Words>
  <Application>Microsoft Office PowerPoint</Application>
  <PresentationFormat>Širokoúhlá obrazovka</PresentationFormat>
  <Paragraphs>97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Paměť v kontextu modernity Hobsbawm: vynalezené tradice Anderson: společenství představy</vt:lpstr>
      <vt:lpstr>Struktura přednášky</vt:lpstr>
      <vt:lpstr>Kontexty III. – 18. stol.</vt:lpstr>
      <vt:lpstr>Kontexty III. – 19. stol. </vt:lpstr>
      <vt:lpstr>Klíčové otázky</vt:lpstr>
      <vt:lpstr>→ nacionalismus jako aspekt modernizace</vt:lpstr>
      <vt:lpstr>Anderson: předpoklady </vt:lpstr>
      <vt:lpstr>Anderson</vt:lpstr>
      <vt:lpstr>Anderson: Imagined Communities (Představy společenství, společenství představy)</vt:lpstr>
      <vt:lpstr>Prezentace aplikace PowerPoint</vt:lpstr>
      <vt:lpstr>Hobsbawm: The Invention of Tradition (vynalezené tradice)</vt:lpstr>
      <vt:lpstr>Vynalezené tradice</vt:lpstr>
      <vt:lpstr>Tradice x zvyk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Paměť a identita</dc:title>
  <dc:creator>Uživatel systému Windows</dc:creator>
  <cp:lastModifiedBy>Hedvika Novotná</cp:lastModifiedBy>
  <cp:revision>18</cp:revision>
  <dcterms:created xsi:type="dcterms:W3CDTF">2021-03-22T08:04:57Z</dcterms:created>
  <dcterms:modified xsi:type="dcterms:W3CDTF">2023-03-06T14:49:02Z</dcterms:modified>
</cp:coreProperties>
</file>