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5" r:id="rId3"/>
    <p:sldId id="277" r:id="rId4"/>
    <p:sldId id="269" r:id="rId5"/>
    <p:sldId id="276" r:id="rId6"/>
    <p:sldId id="274" r:id="rId7"/>
    <p:sldId id="26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hyperlink" Target="http://www.romea.cz/en/news/czech/czech-survey-on-migration-in-socially-excluded-localities-finds-people-move-too-frequently-either-to-escape-debt-or-because-2" TargetMode="Externa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hyperlink" Target="http://clanky.rvp.cz/clanek/o/p/2214/USPOKOJOVANI-POTREB-DITETE-V-PODMINKACH-SOUCASNE-MATERSKE-SKOLY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istentpedagoga.cz/asistence-ve-vzdelavani-zaku-se-socialnim-vzdelavanim" TargetMode="External"/><Relationship Id="rId2" Type="http://schemas.openxmlformats.org/officeDocument/2006/relationships/hyperlink" Target="http://varianty.cz/download/pdf/analysis_9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5400" dirty="0" smtClean="0"/>
              <a:t>Problematika edukace žáků se sociálním znevýhodněním</a:t>
            </a:r>
            <a:endParaRPr lang="cs-CZ" sz="5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cs-CZ" sz="2000" dirty="0" smtClean="0"/>
              <a:t>Komunikace s rodiči žáků se sociálním znevýhodněním</a:t>
            </a:r>
          </a:p>
          <a:p>
            <a:r>
              <a:rPr lang="cs-CZ" sz="2000" cap="none" dirty="0" smtClean="0"/>
              <a:t>PhDr. Zbyněk Němec, Ph.D.</a:t>
            </a:r>
            <a:endParaRPr lang="cs-CZ" sz="2000" cap="none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088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Proč pro rodiče sociálně znevýhodněných žáků není vzdělání prioritou?</a:t>
            </a:r>
            <a:endParaRPr lang="cs-CZ" dirty="0"/>
          </a:p>
        </p:txBody>
      </p:sp>
      <p:pic>
        <p:nvPicPr>
          <p:cNvPr id="1026" name="Picture 2" descr="June 2013 on Přednádraží Street - one of the Romani families is moving out. (PHOTO:  Iniciativa Otrokem rasy - Slave of Race Initiative)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841" y="2187496"/>
            <a:ext cx="6000750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339143" y="5569528"/>
            <a:ext cx="5828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Zdroj: </a:t>
            </a:r>
            <a:r>
              <a:rPr lang="cs-CZ" sz="900" dirty="0">
                <a:hlinkClick r:id="rId5"/>
              </a:rPr>
              <a:t>http://</a:t>
            </a:r>
            <a:r>
              <a:rPr lang="cs-CZ" sz="900" dirty="0" smtClean="0">
                <a:hlinkClick r:id="rId5"/>
              </a:rPr>
              <a:t>www.romea.cz/en/news/czech/czech-survey-on-migration-in-socially-excluded-localities-finds-people-move-too-frequently-either-to-escape-debt-or-because-2</a:t>
            </a:r>
            <a:r>
              <a:rPr lang="cs-CZ" sz="900" dirty="0" smtClean="0"/>
              <a:t> (online, cit. 2020-04-14)</a:t>
            </a:r>
            <a:endParaRPr lang="cs-CZ" sz="900" dirty="0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980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858982" y="581891"/>
            <a:ext cx="8746836" cy="3072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cs-CZ" sz="2000" dirty="0"/>
              <a:t>Důležité je </a:t>
            </a:r>
            <a:r>
              <a:rPr lang="cs-CZ" sz="2000" dirty="0" smtClean="0"/>
              <a:t>uvědomit </a:t>
            </a:r>
            <a:r>
              <a:rPr lang="cs-CZ" sz="2000" dirty="0"/>
              <a:t>si, že rodiny žáků se </a:t>
            </a:r>
          </a:p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cs-CZ" sz="2000" dirty="0"/>
              <a:t>sociálním znevýhodněním často řeší závažnější </a:t>
            </a:r>
          </a:p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cs-CZ" sz="2000" dirty="0"/>
              <a:t>problémy než je neúspěch dětí ve vzdělávání!   </a:t>
            </a:r>
          </a:p>
          <a:p>
            <a:pPr>
              <a:lnSpc>
                <a:spcPct val="110000"/>
              </a:lnSpc>
              <a:spcBef>
                <a:spcPts val="1000"/>
              </a:spcBef>
            </a:pPr>
            <a:endParaRPr lang="cs-CZ" sz="2000" dirty="0"/>
          </a:p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cs-CZ" sz="2000" dirty="0"/>
              <a:t>Hierarchie lidských potřeb podle </a:t>
            </a:r>
          </a:p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cs-CZ" sz="2000" dirty="0"/>
              <a:t>Abrahama </a:t>
            </a:r>
            <a:r>
              <a:rPr lang="cs-CZ" sz="2000" b="1" dirty="0" err="1"/>
              <a:t>Maslowa</a:t>
            </a:r>
            <a:r>
              <a:rPr lang="cs-CZ" sz="2000" dirty="0"/>
              <a:t> (1943)</a:t>
            </a:r>
          </a:p>
          <a:p>
            <a:endParaRPr lang="cs-CZ" sz="2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6345382" y="5495637"/>
            <a:ext cx="4710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smtClean="0"/>
              <a:t>Zdroj: </a:t>
            </a:r>
            <a:r>
              <a:rPr lang="cs-CZ" sz="800" dirty="0">
                <a:hlinkClick r:id="rId4"/>
              </a:rPr>
              <a:t>http://clanky.rvp.cz/clanek/o/p/2214/USPOKOJOVANI-POTREB-DITETE-V-PODMINKACH-SOUCASNE-MATERSKE-SKOLY.html</a:t>
            </a:r>
            <a:r>
              <a:rPr lang="cs-CZ" sz="800" dirty="0"/>
              <a:t> </a:t>
            </a:r>
          </a:p>
        </p:txBody>
      </p:sp>
      <p:pic>
        <p:nvPicPr>
          <p:cNvPr id="6" name="obrázek 9" descr="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92" y="581890"/>
            <a:ext cx="6086763" cy="4812145"/>
          </a:xfrm>
          <a:prstGeom prst="rect">
            <a:avLst/>
          </a:prstGeom>
          <a:noFill/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202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Komunikace s rodinami žáků se sociálním znevýhodněním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1578" y="2056954"/>
            <a:ext cx="9161003" cy="37108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 smtClean="0"/>
              <a:t>Cíle </a:t>
            </a:r>
            <a:r>
              <a:rPr lang="cs-CZ" b="1" dirty="0"/>
              <a:t>v komunikaci </a:t>
            </a:r>
            <a:r>
              <a:rPr lang="cs-CZ" b="1" dirty="0" smtClean="0"/>
              <a:t>s </a:t>
            </a:r>
            <a:r>
              <a:rPr lang="cs-CZ" b="1" dirty="0"/>
              <a:t>rodinami </a:t>
            </a:r>
            <a:r>
              <a:rPr lang="cs-CZ" dirty="0" smtClean="0"/>
              <a:t>žáků:</a:t>
            </a:r>
            <a:endParaRPr lang="cs-CZ" dirty="0"/>
          </a:p>
          <a:p>
            <a:r>
              <a:rPr lang="cs-CZ" dirty="0"/>
              <a:t>Zprostředkovat informace mezi školou a rodinou</a:t>
            </a:r>
          </a:p>
          <a:p>
            <a:r>
              <a:rPr lang="cs-CZ" dirty="0"/>
              <a:t>Zprostředkovat rodičům zpětnou vazbu ke školním výkonům žáka.</a:t>
            </a:r>
          </a:p>
          <a:p>
            <a:r>
              <a:rPr lang="cs-CZ" dirty="0" smtClean="0"/>
              <a:t>Zajistit </a:t>
            </a:r>
            <a:r>
              <a:rPr lang="cs-CZ" dirty="0"/>
              <a:t>pravidelnou školní docházku žáků.</a:t>
            </a:r>
          </a:p>
          <a:p>
            <a:pPr lvl="0"/>
            <a:r>
              <a:rPr lang="cs-CZ" dirty="0"/>
              <a:t>Porozumět rodinnému prostředí žáků.</a:t>
            </a:r>
          </a:p>
          <a:p>
            <a:pPr lvl="0"/>
            <a:r>
              <a:rPr lang="cs-CZ" dirty="0" smtClean="0"/>
              <a:t>Přivést rodiče </a:t>
            </a:r>
            <a:r>
              <a:rPr lang="cs-CZ" dirty="0"/>
              <a:t>do </a:t>
            </a:r>
            <a:r>
              <a:rPr lang="cs-CZ" dirty="0" smtClean="0"/>
              <a:t>školy (nebo pedagogy do rodiny).</a:t>
            </a:r>
            <a:endParaRPr lang="cs-CZ" dirty="0"/>
          </a:p>
          <a:p>
            <a:pPr marL="0" indent="0">
              <a:buNone/>
            </a:pPr>
            <a:r>
              <a:rPr lang="cs-CZ" b="1" dirty="0" smtClean="0"/>
              <a:t>Podmínky</a:t>
            </a:r>
            <a:r>
              <a:rPr lang="cs-CZ" dirty="0" smtClean="0"/>
              <a:t> </a:t>
            </a:r>
            <a:r>
              <a:rPr lang="cs-CZ" dirty="0"/>
              <a:t>pro komunikaci s rodinami: 1. Znalost rodinného prostředí a jeho zvyklostí. </a:t>
            </a:r>
            <a:r>
              <a:rPr lang="cs-CZ" dirty="0" smtClean="0"/>
              <a:t>2. Postupné </a:t>
            </a:r>
            <a:r>
              <a:rPr lang="cs-CZ" dirty="0"/>
              <a:t>budování důvěry.</a:t>
            </a: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980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8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32873" y="683491"/>
            <a:ext cx="10649527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altLang="cs-CZ" sz="2000" dirty="0"/>
              <a:t>Tabulka: Co děláte, když chcete, aby mělo dítě lepší výsledky ve škole?</a:t>
            </a:r>
          </a:p>
          <a:p>
            <a:endParaRPr lang="cs-CZ" dirty="0">
              <a:sym typeface="Wingdings" panose="05000000000000000000" pitchFamily="2" charset="2"/>
            </a:endParaRPr>
          </a:p>
          <a:p>
            <a:endParaRPr lang="cs-CZ" dirty="0">
              <a:sym typeface="Wingdings" panose="05000000000000000000" pitchFamily="2" charset="2"/>
            </a:endParaRPr>
          </a:p>
          <a:p>
            <a:endParaRPr lang="cs-CZ" dirty="0">
              <a:sym typeface="Wingdings" panose="05000000000000000000" pitchFamily="2" charset="2"/>
            </a:endParaRPr>
          </a:p>
          <a:p>
            <a:endParaRPr lang="cs-CZ" dirty="0">
              <a:sym typeface="Wingdings" panose="05000000000000000000" pitchFamily="2" charset="2"/>
            </a:endParaRPr>
          </a:p>
          <a:p>
            <a:endParaRPr lang="cs-CZ" dirty="0">
              <a:sym typeface="Wingdings" panose="05000000000000000000" pitchFamily="2" charset="2"/>
            </a:endParaRPr>
          </a:p>
          <a:p>
            <a:endParaRPr lang="cs-CZ" dirty="0">
              <a:sym typeface="Wingdings" panose="05000000000000000000" pitchFamily="2" charset="2"/>
            </a:endParaRPr>
          </a:p>
          <a:p>
            <a:endParaRPr lang="cs-CZ" dirty="0" smtClean="0">
              <a:sym typeface="Wingdings" panose="05000000000000000000" pitchFamily="2" charset="2"/>
            </a:endParaRPr>
          </a:p>
          <a:p>
            <a:endParaRPr lang="cs-CZ" dirty="0">
              <a:sym typeface="Wingdings" panose="05000000000000000000" pitchFamily="2" charset="2"/>
            </a:endParaRPr>
          </a:p>
          <a:p>
            <a:endParaRPr lang="cs-CZ" dirty="0" smtClean="0">
              <a:sym typeface="Wingdings" panose="05000000000000000000" pitchFamily="2" charset="2"/>
            </a:endParaRPr>
          </a:p>
          <a:p>
            <a:endParaRPr lang="cs-CZ" dirty="0">
              <a:sym typeface="Wingdings" panose="05000000000000000000" pitchFamily="2" charset="2"/>
            </a:endParaRPr>
          </a:p>
          <a:p>
            <a:endParaRPr lang="cs-CZ" dirty="0" smtClean="0">
              <a:sym typeface="Wingdings" panose="05000000000000000000" pitchFamily="2" charset="2"/>
            </a:endParaRPr>
          </a:p>
          <a:p>
            <a:endParaRPr lang="cs-CZ" dirty="0">
              <a:sym typeface="Wingdings" panose="05000000000000000000" pitchFamily="2" charset="2"/>
            </a:endParaRPr>
          </a:p>
          <a:p>
            <a:endParaRPr lang="cs-CZ" dirty="0" smtClean="0">
              <a:sym typeface="Wingdings" panose="05000000000000000000" pitchFamily="2" charset="2"/>
            </a:endParaRPr>
          </a:p>
          <a:p>
            <a:endParaRPr lang="cs-CZ" dirty="0">
              <a:sym typeface="Wingdings" panose="05000000000000000000" pitchFamily="2" charset="2"/>
            </a:endParaRPr>
          </a:p>
          <a:p>
            <a:endParaRPr lang="cs-CZ" dirty="0">
              <a:sym typeface="Wingdings" panose="05000000000000000000" pitchFamily="2" charset="2"/>
            </a:endParaRPr>
          </a:p>
          <a:p>
            <a:endParaRPr lang="cs-CZ" dirty="0" smtClean="0">
              <a:sym typeface="Wingdings" panose="05000000000000000000" pitchFamily="2" charset="2"/>
            </a:endParaRPr>
          </a:p>
          <a:p>
            <a:r>
              <a:rPr lang="cs-CZ" sz="2000" dirty="0" smtClean="0">
                <a:sym typeface="Wingdings" panose="05000000000000000000" pitchFamily="2" charset="2"/>
              </a:rPr>
              <a:t>(</a:t>
            </a:r>
            <a:r>
              <a:rPr lang="cs-CZ" sz="2000" dirty="0" err="1">
                <a:sym typeface="Wingdings" panose="05000000000000000000" pitchFamily="2" charset="2"/>
              </a:rPr>
              <a:t>Lábusová</a:t>
            </a:r>
            <a:r>
              <a:rPr lang="cs-CZ" sz="2000" dirty="0">
                <a:sym typeface="Wingdings" panose="05000000000000000000" pitchFamily="2" charset="2"/>
              </a:rPr>
              <a:t>, Vávra, Radostný, Šmídová, 2012, s. 6-7)  </a:t>
            </a:r>
          </a:p>
          <a:p>
            <a:endParaRPr lang="cs-CZ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040570"/>
              </p:ext>
            </p:extLst>
          </p:nvPr>
        </p:nvGraphicFramePr>
        <p:xfrm>
          <a:off x="1052946" y="1160049"/>
          <a:ext cx="9125527" cy="408620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363593">
                  <a:extLst>
                    <a:ext uri="{9D8B030D-6E8A-4147-A177-3AD203B41FA5}">
                      <a16:colId xmlns:a16="http://schemas.microsoft.com/office/drawing/2014/main" val="3447547221"/>
                    </a:ext>
                  </a:extLst>
                </a:gridCol>
                <a:gridCol w="4362709">
                  <a:extLst>
                    <a:ext uri="{9D8B030D-6E8A-4147-A177-3AD203B41FA5}">
                      <a16:colId xmlns:a16="http://schemas.microsoft.com/office/drawing/2014/main" val="2121132991"/>
                    </a:ext>
                  </a:extLst>
                </a:gridCol>
                <a:gridCol w="1322542">
                  <a:extLst>
                    <a:ext uri="{9D8B030D-6E8A-4147-A177-3AD203B41FA5}">
                      <a16:colId xmlns:a16="http://schemas.microsoft.com/office/drawing/2014/main" val="2022793922"/>
                    </a:ext>
                  </a:extLst>
                </a:gridCol>
                <a:gridCol w="1076683">
                  <a:extLst>
                    <a:ext uri="{9D8B030D-6E8A-4147-A177-3AD203B41FA5}">
                      <a16:colId xmlns:a16="http://schemas.microsoft.com/office/drawing/2014/main" val="3868164554"/>
                    </a:ext>
                  </a:extLst>
                </a:gridCol>
              </a:tblGrid>
              <a:tr h="5297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 dirty="0">
                          <a:effectLst/>
                        </a:rPr>
                        <a:t>Výzkumný soubor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 dirty="0">
                          <a:effectLst/>
                        </a:rPr>
                        <a:t> 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počet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 dirty="0">
                          <a:effectLst/>
                        </a:rPr>
                        <a:t>procentní podíl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5386359"/>
                  </a:ext>
                </a:extLst>
              </a:tr>
              <a:tr h="271498">
                <a:tc rowSpan="5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 dirty="0">
                          <a:effectLst/>
                        </a:rPr>
                        <a:t>Romský rodič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 dirty="0">
                          <a:effectLst/>
                        </a:rPr>
                        <a:t>(n = 17)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Učíte se s ním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11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36,7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6566571"/>
                  </a:ext>
                </a:extLst>
              </a:tr>
              <a:tr h="29820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Požádáte někoho z rodiny, aby se s ním učil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3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10,0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2850864"/>
                  </a:ext>
                </a:extLst>
              </a:tr>
              <a:tr h="27149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Zajistíte doučování – kde a jak 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15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50,0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1596559"/>
                  </a:ext>
                </a:extLst>
              </a:tr>
              <a:tr h="27149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Zajdete za učitelem/ učitelkou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1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3,3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8146685"/>
                  </a:ext>
                </a:extLst>
              </a:tr>
              <a:tr h="27149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 dirty="0">
                          <a:effectLst/>
                        </a:rPr>
                        <a:t>Celkem odpovědi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30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100,0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1165381"/>
                  </a:ext>
                </a:extLst>
              </a:tr>
              <a:tr h="271498">
                <a:tc rowSpan="7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 dirty="0">
                          <a:effectLst/>
                        </a:rPr>
                        <a:t>Rodič imigrant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 dirty="0">
                          <a:effectLst/>
                        </a:rPr>
                        <a:t>(n = 18)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Učíte se s ním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11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36,7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276516"/>
                  </a:ext>
                </a:extLst>
              </a:tr>
              <a:tr h="27177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 dirty="0">
                          <a:effectLst/>
                        </a:rPr>
                        <a:t>Požádáte někoho z rodiny, aby se s ním učil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3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10,0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90728050"/>
                  </a:ext>
                </a:extLst>
              </a:tr>
              <a:tr h="27149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Zajistíte doučování – kde a jak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6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20,0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8841375"/>
                  </a:ext>
                </a:extLst>
              </a:tr>
              <a:tr h="27149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Zajdete za učitelem/ učitelkou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6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20,0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5650132"/>
                  </a:ext>
                </a:extLst>
              </a:tr>
              <a:tr h="54299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 dirty="0">
                          <a:effectLst/>
                        </a:rPr>
                        <a:t>Často se stává, že nemáte žádnou pomoc a sama nemáte možnost dítěti pomoci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1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3,3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9492595"/>
                  </a:ext>
                </a:extLst>
              </a:tr>
              <a:tr h="27149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 dirty="0">
                          <a:effectLst/>
                        </a:rPr>
                        <a:t>Jiné 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3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10,0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1549649"/>
                  </a:ext>
                </a:extLst>
              </a:tr>
              <a:tr h="27149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 dirty="0">
                          <a:effectLst/>
                        </a:rPr>
                        <a:t>Celkem odpovědi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>
                          <a:effectLst/>
                        </a:rPr>
                        <a:t>30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500" dirty="0">
                          <a:effectLst/>
                        </a:rPr>
                        <a:t>100,0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2616560"/>
                  </a:ext>
                </a:extLst>
              </a:tr>
            </a:tbl>
          </a:graphicData>
        </a:graphic>
      </p:graphicFrame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5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6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1288" y="609600"/>
            <a:ext cx="10058400" cy="1301496"/>
          </a:xfrm>
        </p:spPr>
        <p:txBody>
          <a:bodyPr>
            <a:normAutofit/>
          </a:bodyPr>
          <a:lstStyle/>
          <a:p>
            <a:r>
              <a:rPr lang="cs-CZ" dirty="0"/>
              <a:t>Komunikace s rodiči žáků – základní pravidla</a:t>
            </a:r>
            <a:endParaRPr lang="cs-CZ" sz="320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61288" y="1831122"/>
            <a:ext cx="10058400" cy="4357241"/>
          </a:xfrm>
        </p:spPr>
        <p:txBody>
          <a:bodyPr>
            <a:norm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cs-CZ" dirty="0" smtClean="0"/>
              <a:t>projevujeme </a:t>
            </a:r>
            <a:r>
              <a:rPr lang="cs-CZ" dirty="0"/>
              <a:t>rodičům žáka respekt a úctu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dirty="0"/>
              <a:t>zohledňujeme vyšší důraz na neverbální komunikaci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dirty="0"/>
              <a:t>chválíme žáka za cokoli, za co chválit jde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dirty="0"/>
              <a:t>uznáváme těžkosti, se kterými se rodina potýká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dirty="0"/>
              <a:t>hledáme vstřícná řešení, ale nepodléháme tlaku při vyžadování neoprávněných výhod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poukazujeme nejen na hodnotu vzdělání pro budoucnost, ale i na možnosti okamžitého každodenního využití znalostí </a:t>
            </a:r>
            <a:r>
              <a:rPr lang="cs-CZ" dirty="0" smtClean="0"/>
              <a:t>žáka/ </a:t>
            </a:r>
            <a:r>
              <a:rPr lang="cs-CZ" dirty="0">
                <a:sym typeface="Wingdings" panose="05000000000000000000" pitchFamily="2" charset="2"/>
              </a:rPr>
              <a:t>potřeba tematizovat kariérní možnosti </a:t>
            </a:r>
            <a:r>
              <a:rPr lang="cs-CZ" dirty="0" smtClean="0">
                <a:sym typeface="Wingdings" panose="05000000000000000000" pitchFamily="2" charset="2"/>
              </a:rPr>
              <a:t>žáka/žákyně</a:t>
            </a:r>
            <a:endParaRPr lang="cs-CZ" dirty="0"/>
          </a:p>
          <a:p>
            <a:pPr marL="457200" lvl="0" indent="-457200">
              <a:buFont typeface="+mj-lt"/>
              <a:buAutoNum type="arabicPeriod"/>
            </a:pPr>
            <a:r>
              <a:rPr lang="cs-CZ" dirty="0"/>
              <a:t>kritiku sdělujeme citlivě, v soukromí  </a:t>
            </a:r>
            <a:endParaRPr lang="cs-CZ" dirty="0">
              <a:sym typeface="Wingdings" panose="05000000000000000000" pitchFamily="2" charset="2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cs-CZ" dirty="0" smtClean="0">
                <a:sym typeface="Wingdings" panose="05000000000000000000" pitchFamily="2" charset="2"/>
              </a:rPr>
              <a:t>zvažujeme formy </a:t>
            </a:r>
            <a:r>
              <a:rPr lang="cs-CZ" dirty="0">
                <a:sym typeface="Wingdings" panose="05000000000000000000" pitchFamily="2" charset="2"/>
              </a:rPr>
              <a:t>hodnocení (preference známek před slovním hodnocením) </a:t>
            </a:r>
          </a:p>
          <a:p>
            <a:pPr marL="0" indent="0">
              <a:buNone/>
            </a:pPr>
            <a:endParaRPr lang="cs-CZ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cs-CZ" dirty="0" smtClean="0">
              <a:sym typeface="Wingdings" panose="05000000000000000000" pitchFamily="2" charset="2"/>
            </a:endParaRP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604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3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904777"/>
          </a:xfrm>
        </p:spPr>
        <p:txBody>
          <a:bodyPr>
            <a:noAutofit/>
          </a:bodyPr>
          <a:lstStyle/>
          <a:p>
            <a:r>
              <a:rPr lang="cs-CZ" dirty="0" err="1" smtClean="0"/>
              <a:t>Lábusová</a:t>
            </a:r>
            <a:r>
              <a:rPr lang="cs-CZ" dirty="0" smtClean="0"/>
              <a:t>, </a:t>
            </a:r>
            <a:r>
              <a:rPr lang="cs-CZ" dirty="0"/>
              <a:t>A., </a:t>
            </a:r>
            <a:r>
              <a:rPr lang="cs-CZ" dirty="0" smtClean="0"/>
              <a:t>Vávra, </a:t>
            </a:r>
            <a:r>
              <a:rPr lang="cs-CZ" dirty="0"/>
              <a:t>M., </a:t>
            </a:r>
            <a:r>
              <a:rPr lang="cs-CZ" dirty="0" smtClean="0"/>
              <a:t>Radostný, </a:t>
            </a:r>
            <a:r>
              <a:rPr lang="cs-CZ" dirty="0"/>
              <a:t>L., </a:t>
            </a:r>
            <a:r>
              <a:rPr lang="cs-CZ" dirty="0" smtClean="0"/>
              <a:t>Šmídová, </a:t>
            </a:r>
            <a:r>
              <a:rPr lang="cs-CZ" dirty="0"/>
              <a:t>M. </a:t>
            </a:r>
            <a:r>
              <a:rPr lang="cs-CZ" dirty="0" smtClean="0"/>
              <a:t> (2012) </a:t>
            </a:r>
            <a:r>
              <a:rPr lang="cs-CZ" i="1" dirty="0" smtClean="0"/>
              <a:t>Analýza </a:t>
            </a:r>
            <a:r>
              <a:rPr lang="cs-CZ" i="1" dirty="0"/>
              <a:t>rodina a škola. </a:t>
            </a:r>
            <a:r>
              <a:rPr lang="cs-CZ" dirty="0"/>
              <a:t>[online, cit. 2014-04-14] Praha: Člověk v tísni </a:t>
            </a:r>
            <a:r>
              <a:rPr lang="cs-CZ" dirty="0" smtClean="0"/>
              <a:t>o.p.s.  </a:t>
            </a:r>
            <a:r>
              <a:rPr lang="cs-CZ" dirty="0"/>
              <a:t>Dostupné z: </a:t>
            </a:r>
            <a:r>
              <a:rPr lang="cs-CZ" u="sng" dirty="0">
                <a:hlinkClick r:id="rId2"/>
              </a:rPr>
              <a:t>http://varianty.cz/download/pdf/analysis_9.pdf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 smtClean="0"/>
              <a:t>Němec, Z. </a:t>
            </a:r>
            <a:r>
              <a:rPr lang="cs-CZ" dirty="0"/>
              <a:t>a kol. </a:t>
            </a:r>
            <a:r>
              <a:rPr lang="cs-CZ" dirty="0" smtClean="0"/>
              <a:t> (2019).  </a:t>
            </a:r>
            <a:r>
              <a:rPr lang="cs-CZ" i="1" dirty="0" smtClean="0"/>
              <a:t>Vzdělávání </a:t>
            </a:r>
            <a:r>
              <a:rPr lang="cs-CZ" i="1" dirty="0"/>
              <a:t>žáků se sociálním znevýhodněním</a:t>
            </a:r>
            <a:r>
              <a:rPr lang="cs-CZ" dirty="0"/>
              <a:t>. Praha: </a:t>
            </a:r>
            <a:r>
              <a:rPr lang="cs-CZ" dirty="0" err="1"/>
              <a:t>Verlag</a:t>
            </a:r>
            <a:r>
              <a:rPr lang="cs-CZ" dirty="0"/>
              <a:t> </a:t>
            </a:r>
            <a:r>
              <a:rPr lang="cs-CZ" dirty="0" err="1" smtClean="0"/>
              <a:t>Dashöfer</a:t>
            </a:r>
            <a:r>
              <a:rPr lang="cs-CZ" dirty="0" smtClean="0"/>
              <a:t>. </a:t>
            </a:r>
            <a:r>
              <a:rPr lang="cs-CZ" dirty="0"/>
              <a:t>ISBN 978-80-87963-84-5.</a:t>
            </a:r>
          </a:p>
          <a:p>
            <a:r>
              <a:rPr lang="cs-CZ" dirty="0" smtClean="0"/>
              <a:t>Němec Z. </a:t>
            </a:r>
            <a:r>
              <a:rPr lang="cs-CZ" dirty="0"/>
              <a:t>a kol. </a:t>
            </a:r>
            <a:r>
              <a:rPr lang="cs-CZ" dirty="0" smtClean="0"/>
              <a:t>(2014) </a:t>
            </a:r>
            <a:r>
              <a:rPr lang="cs-CZ" i="1" dirty="0" smtClean="0"/>
              <a:t>Asistence </a:t>
            </a:r>
            <a:r>
              <a:rPr lang="cs-CZ" i="1" dirty="0"/>
              <a:t>ve vzdělávání žáků se sociálním znevýhodněním</a:t>
            </a:r>
            <a:r>
              <a:rPr lang="cs-CZ" dirty="0"/>
              <a:t>. Praha: Nová škola o.p.s. 2014. ISBN 978-80-903631-9-9</a:t>
            </a:r>
            <a:r>
              <a:rPr lang="cs-CZ" dirty="0" smtClean="0"/>
              <a:t>. Dostupné z: </a:t>
            </a:r>
            <a:r>
              <a:rPr lang="cs-CZ" dirty="0">
                <a:hlinkClick r:id="rId3"/>
              </a:rPr>
              <a:t>http://</a:t>
            </a:r>
            <a:r>
              <a:rPr lang="cs-CZ" dirty="0" smtClean="0">
                <a:hlinkClick r:id="rId3"/>
              </a:rPr>
              <a:t>www.asistentpedagoga.cz/asistence-ve-vzdelavani-zaku-se-socialnim-vzdelavanim</a:t>
            </a:r>
            <a:endParaRPr lang="cs-CZ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048945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TM10001114[[fn=Galerie]]</Template>
  <TotalTime>605</TotalTime>
  <Words>389</Words>
  <Application>Microsoft Office PowerPoint</Application>
  <PresentationFormat>Širokoúhlá obrazovka</PresentationFormat>
  <Paragraphs>95</Paragraphs>
  <Slides>7</Slides>
  <Notes>0</Notes>
  <HiddenSlides>0</HiddenSlides>
  <MMClips>6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3" baseType="lpstr">
      <vt:lpstr>Arial</vt:lpstr>
      <vt:lpstr>Calibri</vt:lpstr>
      <vt:lpstr>Gill Sans MT</vt:lpstr>
      <vt:lpstr>Times New Roman</vt:lpstr>
      <vt:lpstr>Wingdings</vt:lpstr>
      <vt:lpstr>Gallery</vt:lpstr>
      <vt:lpstr>Problematika edukace žáků se sociálním znevýhodněním</vt:lpstr>
      <vt:lpstr>Proč pro rodiče sociálně znevýhodněných žáků není vzdělání prioritou?</vt:lpstr>
      <vt:lpstr>Prezentace aplikace PowerPoint</vt:lpstr>
      <vt:lpstr>Komunikace s rodinami žáků se sociálním znevýhodněním </vt:lpstr>
      <vt:lpstr>Prezentace aplikace PowerPoint</vt:lpstr>
      <vt:lpstr>Komunikace s rodiči žáků – základní pravidla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Jazykové bariéry u žáků se sociálním znevýhodněním</dc:title>
  <dc:creator>nemeczb@gmail.com</dc:creator>
  <cp:lastModifiedBy>nemeczb@gmail.com</cp:lastModifiedBy>
  <cp:revision>37</cp:revision>
  <dcterms:created xsi:type="dcterms:W3CDTF">2020-03-24T12:11:08Z</dcterms:created>
  <dcterms:modified xsi:type="dcterms:W3CDTF">2020-04-14T19:49:06Z</dcterms:modified>
</cp:coreProperties>
</file>