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4"/>
  </p:notesMasterIdLst>
  <p:sldIdLst>
    <p:sldId id="256" r:id="rId2"/>
    <p:sldId id="261" r:id="rId3"/>
    <p:sldId id="280" r:id="rId4"/>
    <p:sldId id="281" r:id="rId5"/>
    <p:sldId id="282" r:id="rId6"/>
    <p:sldId id="283" r:id="rId7"/>
    <p:sldId id="284" r:id="rId8"/>
    <p:sldId id="285" r:id="rId9"/>
    <p:sldId id="302" r:id="rId10"/>
    <p:sldId id="275" r:id="rId11"/>
    <p:sldId id="286" r:id="rId12"/>
    <p:sldId id="292" r:id="rId13"/>
    <p:sldId id="291" r:id="rId14"/>
    <p:sldId id="303" r:id="rId15"/>
    <p:sldId id="290" r:id="rId16"/>
    <p:sldId id="289" r:id="rId17"/>
    <p:sldId id="288" r:id="rId18"/>
    <p:sldId id="287" r:id="rId19"/>
    <p:sldId id="276" r:id="rId20"/>
    <p:sldId id="304" r:id="rId21"/>
    <p:sldId id="306" r:id="rId22"/>
    <p:sldId id="307" r:id="rId23"/>
    <p:sldId id="309" r:id="rId24"/>
    <p:sldId id="316" r:id="rId25"/>
    <p:sldId id="315" r:id="rId26"/>
    <p:sldId id="314" r:id="rId27"/>
    <p:sldId id="313" r:id="rId28"/>
    <p:sldId id="312" r:id="rId29"/>
    <p:sldId id="311" r:id="rId30"/>
    <p:sldId id="310" r:id="rId31"/>
    <p:sldId id="308" r:id="rId32"/>
    <p:sldId id="277" r:id="rId33"/>
    <p:sldId id="293" r:id="rId34"/>
    <p:sldId id="294" r:id="rId35"/>
    <p:sldId id="305" r:id="rId36"/>
    <p:sldId id="296" r:id="rId37"/>
    <p:sldId id="297" r:id="rId38"/>
    <p:sldId id="298" r:id="rId39"/>
    <p:sldId id="299" r:id="rId40"/>
    <p:sldId id="300" r:id="rId41"/>
    <p:sldId id="301" r:id="rId42"/>
    <p:sldId id="318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1352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193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61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097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293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259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12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772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28e20192e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128e20192e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840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128e20192e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128e20192e_2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621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037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680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540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832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635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224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031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6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955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9003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9903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995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0697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323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08200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021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4057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6187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02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9276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673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28e20192e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128e20192e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2071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04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9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809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25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407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128e20132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128e20132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039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Sociální podnikání v praxi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/>
              <a:t>Jana Řehořková</a:t>
            </a:r>
            <a:endParaRPr b="1" dirty="0"/>
          </a:p>
        </p:txBody>
      </p:sp>
      <p:sp>
        <p:nvSpPr>
          <p:cNvPr id="58" name="Google Shape;58;p13"/>
          <p:cNvSpPr/>
          <p:nvPr/>
        </p:nvSpPr>
        <p:spPr>
          <a:xfrm>
            <a:off x="6926350" y="303187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2C0FFFA5-47F3-A6C0-17A8-8DE510926534}"/>
              </a:ext>
            </a:extLst>
          </p:cNvPr>
          <p:cNvSpPr/>
          <p:nvPr/>
        </p:nvSpPr>
        <p:spPr>
          <a:xfrm>
            <a:off x="1469406" y="24179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79EE1524-32DF-EA6D-F69D-05E7D84016E6}"/>
              </a:ext>
            </a:extLst>
          </p:cNvPr>
          <p:cNvSpPr/>
          <p:nvPr/>
        </p:nvSpPr>
        <p:spPr>
          <a:xfrm>
            <a:off x="2975476" y="4244672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262325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267194" y="460966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8353075" y="404961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Obrázek 7" descr="Obsah obrázku venku, obloha, strom, tráva&#10;&#10;Popis byl vytvořen automaticky">
            <a:extLst>
              <a:ext uri="{FF2B5EF4-FFF2-40B4-BE49-F238E27FC236}">
                <a16:creationId xmlns:a16="http://schemas.microsoft.com/office/drawing/2014/main" id="{3D3DB3B7-AB01-7616-1B37-571C85B6A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357" y="291109"/>
            <a:ext cx="6931238" cy="46208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262325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180779" y="50326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7490041" y="434103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Obrázek 4" descr="Obsah obrázku venku, osoba, tráva, oblečení&#10;&#10;Popis byl vytvořen automaticky">
            <a:extLst>
              <a:ext uri="{FF2B5EF4-FFF2-40B4-BE49-F238E27FC236}">
                <a16:creationId xmlns:a16="http://schemas.microsoft.com/office/drawing/2014/main" id="{1834C9D3-1B4D-4434-A8D7-5F3BC4340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55" y="166840"/>
            <a:ext cx="7216490" cy="4809819"/>
          </a:xfrm>
          <a:prstGeom prst="rect">
            <a:avLst/>
          </a:prstGeom>
        </p:spPr>
      </p:pic>
      <p:sp>
        <p:nvSpPr>
          <p:cNvPr id="6" name="Google Shape;243;p32">
            <a:extLst>
              <a:ext uri="{FF2B5EF4-FFF2-40B4-BE49-F238E27FC236}">
                <a16:creationId xmlns:a16="http://schemas.microsoft.com/office/drawing/2014/main" id="{F57CA66C-5765-6334-649F-7A5E9331D35B}"/>
              </a:ext>
            </a:extLst>
          </p:cNvPr>
          <p:cNvSpPr/>
          <p:nvPr/>
        </p:nvSpPr>
        <p:spPr>
          <a:xfrm>
            <a:off x="7353937" y="412594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53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262325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361075" y="37508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7741035" y="194775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Obrázek 4" descr="Obsah obrázku váza, rukopis, květina, interiér&#10;&#10;Popis byl vytvořen automaticky">
            <a:extLst>
              <a:ext uri="{FF2B5EF4-FFF2-40B4-BE49-F238E27FC236}">
                <a16:creationId xmlns:a16="http://schemas.microsoft.com/office/drawing/2014/main" id="{497A19ED-F4CE-A451-DBB7-E2EDA9D6B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60" y="231566"/>
            <a:ext cx="6349409" cy="47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2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262325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795794" y="103775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7490041" y="434103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Obrázek 4" descr="Obsah obrázku venku, obloha, osoba, oblečení&#10;&#10;Popis byl vytvořen automaticky">
            <a:extLst>
              <a:ext uri="{FF2B5EF4-FFF2-40B4-BE49-F238E27FC236}">
                <a16:creationId xmlns:a16="http://schemas.microsoft.com/office/drawing/2014/main" id="{CADC6C58-4AD9-1419-64A0-953F1FC5B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40" y="151653"/>
            <a:ext cx="6347041" cy="47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1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920923"/>
            <a:ext cx="85206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/>
              <a:t>Výrobky sociálních podniků</a:t>
            </a:r>
            <a:endParaRPr sz="5400"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452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262325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795794" y="103775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7490041" y="434103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Obrázek 4" descr="Obsah obrázku interiér, nápoj, Skleněná láhev, Alkoholický nápoj&#10;&#10;Popis byl vytvořen automaticky">
            <a:extLst>
              <a:ext uri="{FF2B5EF4-FFF2-40B4-BE49-F238E27FC236}">
                <a16:creationId xmlns:a16="http://schemas.microsoft.com/office/drawing/2014/main" id="{974CC5D4-8FEB-0A85-1A2C-1E2CB375D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26" y="1019990"/>
            <a:ext cx="4400874" cy="3300655"/>
          </a:xfrm>
          <a:prstGeom prst="rect">
            <a:avLst/>
          </a:prstGeom>
        </p:spPr>
      </p:pic>
      <p:pic>
        <p:nvPicPr>
          <p:cNvPr id="7" name="Obrázek 6" descr="Obsah obrázku text, interiér, nápoj, Skleněná láhev&#10;&#10;Popis byl vytvořen automaticky">
            <a:extLst>
              <a:ext uri="{FF2B5EF4-FFF2-40B4-BE49-F238E27FC236}">
                <a16:creationId xmlns:a16="http://schemas.microsoft.com/office/drawing/2014/main" id="{7EDC6A6F-7D04-1846-B0A4-2A3D67101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35" y="81648"/>
            <a:ext cx="3796389" cy="5061852"/>
          </a:xfrm>
          <a:prstGeom prst="rect">
            <a:avLst/>
          </a:prstGeom>
        </p:spPr>
      </p:pic>
      <p:sp>
        <p:nvSpPr>
          <p:cNvPr id="8" name="Google Shape;243;p32">
            <a:extLst>
              <a:ext uri="{FF2B5EF4-FFF2-40B4-BE49-F238E27FC236}">
                <a16:creationId xmlns:a16="http://schemas.microsoft.com/office/drawing/2014/main" id="{3858FDA2-4044-9461-FF44-EB8B6DB96A60}"/>
              </a:ext>
            </a:extLst>
          </p:cNvPr>
          <p:cNvSpPr/>
          <p:nvPr/>
        </p:nvSpPr>
        <p:spPr>
          <a:xfrm>
            <a:off x="5819872" y="124394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3;p32">
            <a:extLst>
              <a:ext uri="{FF2B5EF4-FFF2-40B4-BE49-F238E27FC236}">
                <a16:creationId xmlns:a16="http://schemas.microsoft.com/office/drawing/2014/main" id="{46CC4524-33B8-DA3C-4CCF-402457A4C145}"/>
              </a:ext>
            </a:extLst>
          </p:cNvPr>
          <p:cNvSpPr/>
          <p:nvPr/>
        </p:nvSpPr>
        <p:spPr>
          <a:xfrm>
            <a:off x="4425542" y="4257404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43;p32">
            <a:extLst>
              <a:ext uri="{FF2B5EF4-FFF2-40B4-BE49-F238E27FC236}">
                <a16:creationId xmlns:a16="http://schemas.microsoft.com/office/drawing/2014/main" id="{5E67E779-F2FD-ADB4-3B4A-26A9D0ABCC30}"/>
              </a:ext>
            </a:extLst>
          </p:cNvPr>
          <p:cNvSpPr/>
          <p:nvPr/>
        </p:nvSpPr>
        <p:spPr>
          <a:xfrm>
            <a:off x="2025371" y="9866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6762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262325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795794" y="103775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7490041" y="434103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Obrázek 4" descr="Obsah obrázku čerstvá šťáva, dýně, zelenina, Čerstvé jídlo&#10;&#10;Popis byl vytvořen automaticky">
            <a:extLst>
              <a:ext uri="{FF2B5EF4-FFF2-40B4-BE49-F238E27FC236}">
                <a16:creationId xmlns:a16="http://schemas.microsoft.com/office/drawing/2014/main" id="{9142E9A5-C0EB-63E0-CFA6-07091EAF8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55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262325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361075" y="3355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7697510" y="4383334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Obrázek 4" descr="Obsah obrázku hračka, interiér, suvenýr, sortiment&#10;&#10;Popis byl vytvořen automaticky">
            <a:extLst>
              <a:ext uri="{FF2B5EF4-FFF2-40B4-BE49-F238E27FC236}">
                <a16:creationId xmlns:a16="http://schemas.microsoft.com/office/drawing/2014/main" id="{645ABC36-DE99-70DD-F1C2-5665EE41D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131" y="60380"/>
            <a:ext cx="6696987" cy="5022740"/>
          </a:xfrm>
          <a:prstGeom prst="rect">
            <a:avLst/>
          </a:prstGeom>
        </p:spPr>
      </p:pic>
      <p:sp>
        <p:nvSpPr>
          <p:cNvPr id="6" name="Google Shape;243;p32">
            <a:extLst>
              <a:ext uri="{FF2B5EF4-FFF2-40B4-BE49-F238E27FC236}">
                <a16:creationId xmlns:a16="http://schemas.microsoft.com/office/drawing/2014/main" id="{3404DF5A-8DE8-A3E6-869A-B283B0C672C0}"/>
              </a:ext>
            </a:extLst>
          </p:cNvPr>
          <p:cNvSpPr/>
          <p:nvPr/>
        </p:nvSpPr>
        <p:spPr>
          <a:xfrm>
            <a:off x="8493364" y="8641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208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795794" y="231566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22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2"/>
          <p:cNvSpPr txBox="1">
            <a:spLocks noGrp="1"/>
          </p:cNvSpPr>
          <p:nvPr>
            <p:ph type="body" idx="1"/>
          </p:nvPr>
        </p:nvSpPr>
        <p:spPr>
          <a:xfrm>
            <a:off x="311700" y="8641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43" name="Google Shape;243;p32"/>
          <p:cNvSpPr/>
          <p:nvPr/>
        </p:nvSpPr>
        <p:spPr>
          <a:xfrm>
            <a:off x="795794" y="103775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43;p32">
            <a:extLst>
              <a:ext uri="{FF2B5EF4-FFF2-40B4-BE49-F238E27FC236}">
                <a16:creationId xmlns:a16="http://schemas.microsoft.com/office/drawing/2014/main" id="{62C9BD0E-ACD3-08F1-AF9F-D6FC2F234EB2}"/>
              </a:ext>
            </a:extLst>
          </p:cNvPr>
          <p:cNvSpPr/>
          <p:nvPr/>
        </p:nvSpPr>
        <p:spPr>
          <a:xfrm>
            <a:off x="7490041" y="434103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Obrázek 4" descr="Obsah obrázku hračka, interiér, plyš, Vycpaná hračka&#10;&#10;Popis byl vytvořen automaticky">
            <a:extLst>
              <a:ext uri="{FF2B5EF4-FFF2-40B4-BE49-F238E27FC236}">
                <a16:creationId xmlns:a16="http://schemas.microsoft.com/office/drawing/2014/main" id="{488827D8-9FAC-7112-2F37-5D113B3C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166" y="61577"/>
            <a:ext cx="3765259" cy="5020345"/>
          </a:xfrm>
          <a:prstGeom prst="rect">
            <a:avLst/>
          </a:prstGeom>
        </p:spPr>
      </p:pic>
      <p:pic>
        <p:nvPicPr>
          <p:cNvPr id="7" name="Obrázek 6" descr="Obsah obrázku hračka, Potřeby na párty, interiér, dovednost&#10;&#10;Popis byl vytvořen automaticky">
            <a:extLst>
              <a:ext uri="{FF2B5EF4-FFF2-40B4-BE49-F238E27FC236}">
                <a16:creationId xmlns:a16="http://schemas.microsoft.com/office/drawing/2014/main" id="{E311C430-718A-2E35-7058-FB3703033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5" y="864100"/>
            <a:ext cx="4598782" cy="3449086"/>
          </a:xfrm>
          <a:prstGeom prst="rect">
            <a:avLst/>
          </a:prstGeom>
        </p:spPr>
      </p:pic>
      <p:sp>
        <p:nvSpPr>
          <p:cNvPr id="8" name="Google Shape;243;p32">
            <a:extLst>
              <a:ext uri="{FF2B5EF4-FFF2-40B4-BE49-F238E27FC236}">
                <a16:creationId xmlns:a16="http://schemas.microsoft.com/office/drawing/2014/main" id="{439FD707-15CF-5831-F915-A76B7F3E726A}"/>
              </a:ext>
            </a:extLst>
          </p:cNvPr>
          <p:cNvSpPr/>
          <p:nvPr/>
        </p:nvSpPr>
        <p:spPr>
          <a:xfrm>
            <a:off x="4307700" y="36503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3;p32">
            <a:extLst>
              <a:ext uri="{FF2B5EF4-FFF2-40B4-BE49-F238E27FC236}">
                <a16:creationId xmlns:a16="http://schemas.microsoft.com/office/drawing/2014/main" id="{77341893-498A-45F9-FC07-9D19861E866C}"/>
              </a:ext>
            </a:extLst>
          </p:cNvPr>
          <p:cNvSpPr/>
          <p:nvPr/>
        </p:nvSpPr>
        <p:spPr>
          <a:xfrm>
            <a:off x="428646" y="4134611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935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3"/>
          <p:cNvSpPr txBox="1">
            <a:spLocks noGrp="1"/>
          </p:cNvSpPr>
          <p:nvPr>
            <p:ph type="title"/>
          </p:nvPr>
        </p:nvSpPr>
        <p:spPr>
          <a:xfrm>
            <a:off x="-341442" y="306068"/>
            <a:ext cx="85206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52" name="Google Shape;252;p33"/>
          <p:cNvSpPr txBox="1">
            <a:spLocks noGrp="1"/>
          </p:cNvSpPr>
          <p:nvPr>
            <p:ph type="body" idx="1"/>
          </p:nvPr>
        </p:nvSpPr>
        <p:spPr>
          <a:xfrm>
            <a:off x="305700" y="674325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54" name="Google Shape;254;p33"/>
          <p:cNvSpPr/>
          <p:nvPr/>
        </p:nvSpPr>
        <p:spPr>
          <a:xfrm>
            <a:off x="766650" y="441422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Obrázek 3" descr="Obsah obrázku interiér, Módní doplňky, regál/nosič/stojan, zeď&#10;&#10;Popis byl vytvořen automaticky">
            <a:extLst>
              <a:ext uri="{FF2B5EF4-FFF2-40B4-BE49-F238E27FC236}">
                <a16:creationId xmlns:a16="http://schemas.microsoft.com/office/drawing/2014/main" id="{834D567A-2AFC-C870-BE44-DB495EB5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375" y="1676192"/>
            <a:ext cx="4367186" cy="3275390"/>
          </a:xfrm>
          <a:prstGeom prst="rect">
            <a:avLst/>
          </a:prstGeom>
        </p:spPr>
      </p:pic>
      <p:pic>
        <p:nvPicPr>
          <p:cNvPr id="6" name="Obrázek 5" descr="Obsah obrázku závit, textil, Pletení, Háčkování&#10;&#10;Popis byl vytvořen automaticky">
            <a:extLst>
              <a:ext uri="{FF2B5EF4-FFF2-40B4-BE49-F238E27FC236}">
                <a16:creationId xmlns:a16="http://schemas.microsoft.com/office/drawing/2014/main" id="{AAF69DFA-C4C2-F647-6009-AD778A04A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39" y="154470"/>
            <a:ext cx="4034572" cy="3025929"/>
          </a:xfrm>
          <a:prstGeom prst="rect">
            <a:avLst/>
          </a:prstGeom>
        </p:spPr>
      </p:pic>
      <p:sp>
        <p:nvSpPr>
          <p:cNvPr id="7" name="Google Shape;254;p33">
            <a:extLst>
              <a:ext uri="{FF2B5EF4-FFF2-40B4-BE49-F238E27FC236}">
                <a16:creationId xmlns:a16="http://schemas.microsoft.com/office/drawing/2014/main" id="{199E1A64-EDCA-A44A-4BA5-BD66170DEF24}"/>
              </a:ext>
            </a:extLst>
          </p:cNvPr>
          <p:cNvSpPr/>
          <p:nvPr/>
        </p:nvSpPr>
        <p:spPr>
          <a:xfrm>
            <a:off x="6745968" y="56017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3;p32">
            <a:extLst>
              <a:ext uri="{FF2B5EF4-FFF2-40B4-BE49-F238E27FC236}">
                <a16:creationId xmlns:a16="http://schemas.microsoft.com/office/drawing/2014/main" id="{55B5C076-68F7-CF09-90FC-8D932F74CA4C}"/>
              </a:ext>
            </a:extLst>
          </p:cNvPr>
          <p:cNvSpPr/>
          <p:nvPr/>
        </p:nvSpPr>
        <p:spPr>
          <a:xfrm>
            <a:off x="3871093" y="291609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-1498386" y="707338"/>
            <a:ext cx="8598735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2004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dirty="0"/>
              <a:t>Typy sociálních podniků</a:t>
            </a:r>
            <a:endParaRPr dirty="0"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1310624" y="1143238"/>
            <a:ext cx="8520600" cy="3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285750" indent="-285750">
              <a:spcBef>
                <a:spcPts val="1200"/>
              </a:spcBef>
            </a:pPr>
            <a:r>
              <a:rPr lang="cs" dirty="0"/>
              <a:t>Gastronomie - kavárny, potravinářská výroba, cateringové služby</a:t>
            </a:r>
          </a:p>
          <a:p>
            <a:pPr marL="285750" indent="-285750">
              <a:spcBef>
                <a:spcPts val="1200"/>
              </a:spcBef>
            </a:pPr>
            <a:r>
              <a:rPr lang="cs" dirty="0"/>
              <a:t>Ekologické zemědělství, sociální farmy, péče o krajinu</a:t>
            </a:r>
          </a:p>
          <a:p>
            <a:pPr marL="285750" indent="-285750">
              <a:spcBef>
                <a:spcPts val="1200"/>
              </a:spcBef>
            </a:pPr>
            <a:r>
              <a:rPr lang="cs" dirty="0"/>
              <a:t>Textilní výroba, recyklace, re-use, propagační a dárkové předměty</a:t>
            </a:r>
          </a:p>
          <a:p>
            <a:pPr marL="285750" indent="-285750">
              <a:spcBef>
                <a:spcPts val="1200"/>
              </a:spcBef>
            </a:pPr>
            <a:r>
              <a:rPr lang="cs" dirty="0"/>
              <a:t>Úklidové služby</a:t>
            </a:r>
          </a:p>
          <a:p>
            <a:pPr marL="285750" indent="-285750">
              <a:spcBef>
                <a:spcPts val="1200"/>
              </a:spcBef>
            </a:pPr>
            <a:r>
              <a:rPr lang="cs" dirty="0"/>
              <a:t>Obchod</a:t>
            </a:r>
          </a:p>
          <a:p>
            <a:pPr marL="0" indent="0">
              <a:spcBef>
                <a:spcPts val="1200"/>
              </a:spcBef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699950"/>
            <a:ext cx="85206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/>
              <a:t>Sociální podnik jako obchod s hračkami</a:t>
            </a:r>
            <a:endParaRPr sz="5400"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002286" y="1221431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700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Obrázek 9" descr="Obsah obrázku výjev, interiér, obchod, sbírka&#10;&#10;Popis byl vytvořen automaticky">
            <a:extLst>
              <a:ext uri="{FF2B5EF4-FFF2-40B4-BE49-F238E27FC236}">
                <a16:creationId xmlns:a16="http://schemas.microsoft.com/office/drawing/2014/main" id="{360A627F-1003-DCB6-546F-1900FDB4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22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interiér, interiérový design, zeď, nábytek&#10;&#10;Popis byl vytvořen automaticky">
            <a:extLst>
              <a:ext uri="{FF2B5EF4-FFF2-40B4-BE49-F238E27FC236}">
                <a16:creationId xmlns:a16="http://schemas.microsoft.com/office/drawing/2014/main" id="{B772D5AC-8734-A0BA-8571-79FCED7D2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16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 descr="Obsah obrázku oblečení, osoba, interiér, Lidská tvář&#10;&#10;Popis byl vytvořen automaticky">
            <a:extLst>
              <a:ext uri="{FF2B5EF4-FFF2-40B4-BE49-F238E27FC236}">
                <a16:creationId xmlns:a16="http://schemas.microsoft.com/office/drawing/2014/main" id="{02CF1A45-ADE0-87A5-1D2B-2AA05DF6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4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058959" y="1960941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interiér, Regály a police, oblečení, boty&#10;&#10;Popis byl vytvořen automaticky">
            <a:extLst>
              <a:ext uri="{FF2B5EF4-FFF2-40B4-BE49-F238E27FC236}">
                <a16:creationId xmlns:a16="http://schemas.microsoft.com/office/drawing/2014/main" id="{AF9FDE30-18D4-A958-ECAF-70F519469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0"/>
            <a:ext cx="411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04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444066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osoba, interiér, oblečení, kniha&#10;&#10;Popis byl vytvořen automaticky">
            <a:extLst>
              <a:ext uri="{FF2B5EF4-FFF2-40B4-BE49-F238E27FC236}">
                <a16:creationId xmlns:a16="http://schemas.microsoft.com/office/drawing/2014/main" id="{99108EC7-03D7-042B-5AE8-E694FF542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72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interiér, knihovna, Regály a police, zeď&#10;&#10;Popis byl vytvořen automaticky">
            <a:extLst>
              <a:ext uri="{FF2B5EF4-FFF2-40B4-BE49-F238E27FC236}">
                <a16:creationId xmlns:a16="http://schemas.microsoft.com/office/drawing/2014/main" id="{B4F047B5-B272-29C4-6819-7A993BA96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73" y="0"/>
            <a:ext cx="687225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36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oblečení, osoba, interiér, Lidská tvář&#10;&#10;Popis byl vytvořen automaticky">
            <a:extLst>
              <a:ext uri="{FF2B5EF4-FFF2-40B4-BE49-F238E27FC236}">
                <a16:creationId xmlns:a16="http://schemas.microsoft.com/office/drawing/2014/main" id="{4385BE0D-1C78-2A27-1DD1-EA14B803B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8" y="0"/>
            <a:ext cx="70539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54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058959" y="40160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oblečení, osoba, Lidská tvář, úsměv&#10;&#10;Popis byl vytvořen automaticky">
            <a:extLst>
              <a:ext uri="{FF2B5EF4-FFF2-40B4-BE49-F238E27FC236}">
                <a16:creationId xmlns:a16="http://schemas.microsoft.com/office/drawing/2014/main" id="{26C234AF-AEBF-DDFD-8A39-CD9866D0B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34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interiér, oblečení, osoba, kniha&#10;&#10;Popis byl vytvořen automaticky">
            <a:extLst>
              <a:ext uri="{FF2B5EF4-FFF2-40B4-BE49-F238E27FC236}">
                <a16:creationId xmlns:a16="http://schemas.microsoft.com/office/drawing/2014/main" id="{C9CF2D26-506A-D6B3-F365-14E3899C5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59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920923"/>
            <a:ext cx="85206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 err="1"/>
              <a:t>Gastroslužby</a:t>
            </a:r>
            <a:r>
              <a:rPr lang="cs-CZ" sz="5400" dirty="0"/>
              <a:t>, catering, kavárny</a:t>
            </a:r>
            <a:endParaRPr sz="5400"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054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058958" y="236819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budova, oblečení, boty, venku&#10;&#10;Popis byl vytvořen automaticky">
            <a:extLst>
              <a:ext uri="{FF2B5EF4-FFF2-40B4-BE49-F238E27FC236}">
                <a16:creationId xmlns:a16="http://schemas.microsoft.com/office/drawing/2014/main" id="{F5FA41A6-F35A-3715-3357-992518E18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104" y="0"/>
            <a:ext cx="28957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87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920923"/>
            <a:ext cx="85206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/>
              <a:t>Zaměstnanci sociálních podniků</a:t>
            </a:r>
            <a:endParaRPr sz="5400"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788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body" idx="1"/>
          </p:nvPr>
        </p:nvSpPr>
        <p:spPr>
          <a:xfrm>
            <a:off x="412700" y="6990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              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              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                </a:t>
            </a:r>
            <a:endParaRPr/>
          </a:p>
        </p:txBody>
      </p:sp>
      <p:sp>
        <p:nvSpPr>
          <p:cNvPr id="264" name="Google Shape;264;p34"/>
          <p:cNvSpPr/>
          <p:nvPr/>
        </p:nvSpPr>
        <p:spPr>
          <a:xfrm>
            <a:off x="766650" y="441422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6" name="Google Shape;2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402" y="811325"/>
            <a:ext cx="5977252" cy="39838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body" idx="1"/>
          </p:nvPr>
        </p:nvSpPr>
        <p:spPr>
          <a:xfrm>
            <a:off x="412700" y="6990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64" name="Google Shape;264;p34"/>
          <p:cNvSpPr/>
          <p:nvPr/>
        </p:nvSpPr>
        <p:spPr>
          <a:xfrm>
            <a:off x="766650" y="4414225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osoba, zeď, interiér, Lidská tvář&#10;&#10;Popis byl vytvořen automaticky">
            <a:extLst>
              <a:ext uri="{FF2B5EF4-FFF2-40B4-BE49-F238E27FC236}">
                <a16:creationId xmlns:a16="http://schemas.microsoft.com/office/drawing/2014/main" id="{F209C671-BF88-C49D-4E4A-79BE1ADB7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656" y="213952"/>
            <a:ext cx="3143730" cy="47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2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body" idx="1"/>
          </p:nvPr>
        </p:nvSpPr>
        <p:spPr>
          <a:xfrm>
            <a:off x="412700" y="699000"/>
            <a:ext cx="8520600" cy="3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             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dirty="0"/>
              <a:t>                </a:t>
            </a:r>
            <a:endParaRPr dirty="0"/>
          </a:p>
        </p:txBody>
      </p:sp>
      <p:sp>
        <p:nvSpPr>
          <p:cNvPr id="264" name="Google Shape;264;p34"/>
          <p:cNvSpPr/>
          <p:nvPr/>
        </p:nvSpPr>
        <p:spPr>
          <a:xfrm>
            <a:off x="782018" y="220890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8012350" y="4347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BF597CBB-6995-4059-95F2-43EB5640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8162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29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920923"/>
            <a:ext cx="85206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/>
              <a:t>Osvěta sociálních podniků</a:t>
            </a:r>
            <a:endParaRPr sz="5400"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717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463050" y="2552012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55258E-F3E5-07BA-367E-0FD59144D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Akce </a:t>
            </a:r>
            <a:r>
              <a:rPr lang="cs-CZ" sz="3100" dirty="0"/>
              <a:t>sociálního</a:t>
            </a:r>
            <a:r>
              <a:rPr lang="cs-CZ" dirty="0"/>
              <a:t> podnikání</a:t>
            </a:r>
          </a:p>
        </p:txBody>
      </p:sp>
      <p:pic>
        <p:nvPicPr>
          <p:cNvPr id="3" name="Obrázek 2" descr="Obsah obrázku oblečení, úsměv, osoba, obraz&#10;&#10;Popis byl vytvořen automaticky">
            <a:extLst>
              <a:ext uri="{FF2B5EF4-FFF2-40B4-BE49-F238E27FC236}">
                <a16:creationId xmlns:a16="http://schemas.microsoft.com/office/drawing/2014/main" id="{A55B77ED-0EA2-8A74-EFF6-809FC70C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8517"/>
            <a:ext cx="6541954" cy="4906466"/>
          </a:xfrm>
          <a:prstGeom prst="rect">
            <a:avLst/>
          </a:prstGeom>
        </p:spPr>
      </p:pic>
      <p:sp>
        <p:nvSpPr>
          <p:cNvPr id="5" name="Google Shape;264;p34">
            <a:extLst>
              <a:ext uri="{FF2B5EF4-FFF2-40B4-BE49-F238E27FC236}">
                <a16:creationId xmlns:a16="http://schemas.microsoft.com/office/drawing/2014/main" id="{019EBA43-193A-3D20-AADC-34A8F5E1F4B2}"/>
              </a:ext>
            </a:extLst>
          </p:cNvPr>
          <p:cNvSpPr/>
          <p:nvPr/>
        </p:nvSpPr>
        <p:spPr>
          <a:xfrm>
            <a:off x="1691214" y="4354221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64;p34">
            <a:extLst>
              <a:ext uri="{FF2B5EF4-FFF2-40B4-BE49-F238E27FC236}">
                <a16:creationId xmlns:a16="http://schemas.microsoft.com/office/drawing/2014/main" id="{7788349B-BA45-F228-D329-B48F6E76C913}"/>
              </a:ext>
            </a:extLst>
          </p:cNvPr>
          <p:cNvSpPr/>
          <p:nvPr/>
        </p:nvSpPr>
        <p:spPr>
          <a:xfrm>
            <a:off x="7638209" y="34696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757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286317" y="257174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496943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 descr="Obsah obrázku osoba, oblečení, úsměv, interiér&#10;&#10;Popis byl vytvořen automaticky">
            <a:extLst>
              <a:ext uri="{FF2B5EF4-FFF2-40B4-BE49-F238E27FC236}">
                <a16:creationId xmlns:a16="http://schemas.microsoft.com/office/drawing/2014/main" id="{16EB2699-5B53-A0AF-9CB1-DA3801B34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648" y="195284"/>
            <a:ext cx="6312487" cy="4752931"/>
          </a:xfrm>
          <a:prstGeom prst="rect">
            <a:avLst/>
          </a:prstGeom>
        </p:spPr>
      </p:pic>
      <p:sp>
        <p:nvSpPr>
          <p:cNvPr id="9" name="Google Shape;264;p34">
            <a:extLst>
              <a:ext uri="{FF2B5EF4-FFF2-40B4-BE49-F238E27FC236}">
                <a16:creationId xmlns:a16="http://schemas.microsoft.com/office/drawing/2014/main" id="{8875189D-06E3-ADAE-FAD6-8DB261FEC696}"/>
              </a:ext>
            </a:extLst>
          </p:cNvPr>
          <p:cNvSpPr/>
          <p:nvPr/>
        </p:nvSpPr>
        <p:spPr>
          <a:xfrm>
            <a:off x="7223719" y="4264271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64;p34">
            <a:extLst>
              <a:ext uri="{FF2B5EF4-FFF2-40B4-BE49-F238E27FC236}">
                <a16:creationId xmlns:a16="http://schemas.microsoft.com/office/drawing/2014/main" id="{8EB54007-DCB8-0E6E-13E1-D3CB7F801D4E}"/>
              </a:ext>
            </a:extLst>
          </p:cNvPr>
          <p:cNvSpPr/>
          <p:nvPr/>
        </p:nvSpPr>
        <p:spPr>
          <a:xfrm>
            <a:off x="879750" y="49146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019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1093141" y="20431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 descr="Obsah obrázku oblečení, interiér, osoba, nábytek&#10;&#10;Popis byl vytvořen automaticky">
            <a:extLst>
              <a:ext uri="{FF2B5EF4-FFF2-40B4-BE49-F238E27FC236}">
                <a16:creationId xmlns:a16="http://schemas.microsoft.com/office/drawing/2014/main" id="{20D8FB82-C04C-5811-A888-46A60D055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  <p:sp>
        <p:nvSpPr>
          <p:cNvPr id="9" name="Google Shape;264;p34">
            <a:extLst>
              <a:ext uri="{FF2B5EF4-FFF2-40B4-BE49-F238E27FC236}">
                <a16:creationId xmlns:a16="http://schemas.microsoft.com/office/drawing/2014/main" id="{3DC9FC68-AA79-8EB1-421A-F170418B96BE}"/>
              </a:ext>
            </a:extLst>
          </p:cNvPr>
          <p:cNvSpPr/>
          <p:nvPr/>
        </p:nvSpPr>
        <p:spPr>
          <a:xfrm>
            <a:off x="8003196" y="38815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979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209477" y="1645296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 descr="Obsah obrázku oblečení, osoba, úsměv, zeď&#10;&#10;Popis byl vytvořen automaticky">
            <a:extLst>
              <a:ext uri="{FF2B5EF4-FFF2-40B4-BE49-F238E27FC236}">
                <a16:creationId xmlns:a16="http://schemas.microsoft.com/office/drawing/2014/main" id="{D06BBEBF-16E6-A947-15A7-FE03BDE9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4492"/>
            <a:ext cx="6825343" cy="5119007"/>
          </a:xfrm>
          <a:prstGeom prst="rect">
            <a:avLst/>
          </a:prstGeom>
        </p:spPr>
      </p:pic>
      <p:sp>
        <p:nvSpPr>
          <p:cNvPr id="9" name="Google Shape;264;p34">
            <a:extLst>
              <a:ext uri="{FF2B5EF4-FFF2-40B4-BE49-F238E27FC236}">
                <a16:creationId xmlns:a16="http://schemas.microsoft.com/office/drawing/2014/main" id="{030D0FEF-C127-6EA9-6283-FB5A7B7250E9}"/>
              </a:ext>
            </a:extLst>
          </p:cNvPr>
          <p:cNvSpPr/>
          <p:nvPr/>
        </p:nvSpPr>
        <p:spPr>
          <a:xfrm>
            <a:off x="6685837" y="3761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64;p34">
            <a:extLst>
              <a:ext uri="{FF2B5EF4-FFF2-40B4-BE49-F238E27FC236}">
                <a16:creationId xmlns:a16="http://schemas.microsoft.com/office/drawing/2014/main" id="{C168F634-57AF-D6C7-3C4D-1CA7E4994FBB}"/>
              </a:ext>
            </a:extLst>
          </p:cNvPr>
          <p:cNvSpPr/>
          <p:nvPr/>
        </p:nvSpPr>
        <p:spPr>
          <a:xfrm>
            <a:off x="1367205" y="4078574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7004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6405738" y="436958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3293408" y="3958511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3096375" y="39208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osoba, oblečení, muž, interiér&#10;&#10;Popis byl vytvořen automaticky">
            <a:extLst>
              <a:ext uri="{FF2B5EF4-FFF2-40B4-BE49-F238E27FC236}">
                <a16:creationId xmlns:a16="http://schemas.microsoft.com/office/drawing/2014/main" id="{909E5069-DA89-9759-174C-C2B2CBAD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832" y="975873"/>
            <a:ext cx="4784544" cy="3192188"/>
          </a:xfrm>
          <a:prstGeom prst="rect">
            <a:avLst/>
          </a:prstGeom>
        </p:spPr>
      </p:pic>
      <p:pic>
        <p:nvPicPr>
          <p:cNvPr id="8" name="Obrázek 7" descr="Obsah obrázku osoba, jídlo, interiér, oblečení&#10;&#10;Popis byl vytvořen automaticky">
            <a:extLst>
              <a:ext uri="{FF2B5EF4-FFF2-40B4-BE49-F238E27FC236}">
                <a16:creationId xmlns:a16="http://schemas.microsoft.com/office/drawing/2014/main" id="{5AD32406-3DCF-3AA7-7C30-BF435353B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36" y="95666"/>
            <a:ext cx="3601072" cy="4802521"/>
          </a:xfrm>
          <a:prstGeom prst="rect">
            <a:avLst/>
          </a:prstGeom>
        </p:spPr>
      </p:pic>
      <p:sp>
        <p:nvSpPr>
          <p:cNvPr id="9" name="Google Shape;58;p13">
            <a:extLst>
              <a:ext uri="{FF2B5EF4-FFF2-40B4-BE49-F238E27FC236}">
                <a16:creationId xmlns:a16="http://schemas.microsoft.com/office/drawing/2014/main" id="{C8C0F0A4-3CFE-C35E-A5F7-CF3CD6E3B6D3}"/>
              </a:ext>
            </a:extLst>
          </p:cNvPr>
          <p:cNvSpPr/>
          <p:nvPr/>
        </p:nvSpPr>
        <p:spPr>
          <a:xfrm>
            <a:off x="3029108" y="24531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345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94216" y="876892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 descr="Obsah obrázku oblečení, interiér, stůl, nádobí&#10;&#10;Popis byl vytvořen automaticky">
            <a:extLst>
              <a:ext uri="{FF2B5EF4-FFF2-40B4-BE49-F238E27FC236}">
                <a16:creationId xmlns:a16="http://schemas.microsoft.com/office/drawing/2014/main" id="{A2E3A894-1F87-7A15-7F57-1BBF28D56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33" y="144188"/>
            <a:ext cx="7500799" cy="4999312"/>
          </a:xfrm>
          <a:prstGeom prst="rect">
            <a:avLst/>
          </a:prstGeom>
        </p:spPr>
      </p:pic>
      <p:sp>
        <p:nvSpPr>
          <p:cNvPr id="9" name="Google Shape;264;p34">
            <a:extLst>
              <a:ext uri="{FF2B5EF4-FFF2-40B4-BE49-F238E27FC236}">
                <a16:creationId xmlns:a16="http://schemas.microsoft.com/office/drawing/2014/main" id="{12D62FA3-0005-3FEE-42F1-FB10EF31E9E9}"/>
              </a:ext>
            </a:extLst>
          </p:cNvPr>
          <p:cNvSpPr/>
          <p:nvPr/>
        </p:nvSpPr>
        <p:spPr>
          <a:xfrm>
            <a:off x="8099699" y="429484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108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/>
          <p:nvPr/>
        </p:nvSpPr>
        <p:spPr>
          <a:xfrm>
            <a:off x="71164" y="3174419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64;p34">
            <a:extLst>
              <a:ext uri="{FF2B5EF4-FFF2-40B4-BE49-F238E27FC236}">
                <a16:creationId xmlns:a16="http://schemas.microsoft.com/office/drawing/2014/main" id="{EE9A3CF5-1BA0-FD71-B0F7-9D7C75A26F09}"/>
              </a:ext>
            </a:extLst>
          </p:cNvPr>
          <p:cNvSpPr/>
          <p:nvPr/>
        </p:nvSpPr>
        <p:spPr>
          <a:xfrm>
            <a:off x="7156354" y="7334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Obrázek 6" descr="Obsah obrázku oblečení, osoba, zeď, úsměv&#10;&#10;Popis byl vytvořen automaticky">
            <a:extLst>
              <a:ext uri="{FF2B5EF4-FFF2-40B4-BE49-F238E27FC236}">
                <a16:creationId xmlns:a16="http://schemas.microsoft.com/office/drawing/2014/main" id="{D457668D-F9FE-140B-5A26-37F95192F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57" y="50156"/>
            <a:ext cx="7636288" cy="5093344"/>
          </a:xfrm>
          <a:prstGeom prst="rect">
            <a:avLst/>
          </a:prstGeom>
        </p:spPr>
      </p:pic>
      <p:sp>
        <p:nvSpPr>
          <p:cNvPr id="9" name="Google Shape;264;p34">
            <a:extLst>
              <a:ext uri="{FF2B5EF4-FFF2-40B4-BE49-F238E27FC236}">
                <a16:creationId xmlns:a16="http://schemas.microsoft.com/office/drawing/2014/main" id="{F694CB7D-A213-219D-D965-23E9CCD2DFA2}"/>
              </a:ext>
            </a:extLst>
          </p:cNvPr>
          <p:cNvSpPr/>
          <p:nvPr/>
        </p:nvSpPr>
        <p:spPr>
          <a:xfrm>
            <a:off x="1606690" y="560567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64;p34">
            <a:extLst>
              <a:ext uri="{FF2B5EF4-FFF2-40B4-BE49-F238E27FC236}">
                <a16:creationId xmlns:a16="http://schemas.microsoft.com/office/drawing/2014/main" id="{1DF2706B-85B8-8273-4D47-E5D0B18EFBB9}"/>
              </a:ext>
            </a:extLst>
          </p:cNvPr>
          <p:cNvSpPr/>
          <p:nvPr/>
        </p:nvSpPr>
        <p:spPr>
          <a:xfrm>
            <a:off x="7731468" y="404911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672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920923"/>
            <a:ext cx="85206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/>
              <a:t>Děkuji za pozornost!</a:t>
            </a:r>
            <a:endParaRPr sz="5400"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85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6492252" y="3766312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763004" y="854441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Google Shape;256;p33">
            <a:extLst>
              <a:ext uri="{FF2B5EF4-FFF2-40B4-BE49-F238E27FC236}">
                <a16:creationId xmlns:a16="http://schemas.microsoft.com/office/drawing/2014/main" id="{9A5B5FDD-EA5C-7ACC-2E95-0E967242806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325" y="1882588"/>
            <a:ext cx="4013994" cy="306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5;p32">
            <a:extLst>
              <a:ext uri="{FF2B5EF4-FFF2-40B4-BE49-F238E27FC236}">
                <a16:creationId xmlns:a16="http://schemas.microsoft.com/office/drawing/2014/main" id="{62509ECD-3F82-3206-93C4-8104B5E252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19915"/>
            <a:ext cx="4240075" cy="2873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769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3314918" y="46149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372195" y="7862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Obrázek 7" descr="Obsah obrázku osoba, oblečení, interiér, zeď&#10;&#10;Popis byl vytvořen automaticky">
            <a:extLst>
              <a:ext uri="{FF2B5EF4-FFF2-40B4-BE49-F238E27FC236}">
                <a16:creationId xmlns:a16="http://schemas.microsoft.com/office/drawing/2014/main" id="{64E5966B-042A-EFD8-12F2-A0DB2A17F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890" y="389484"/>
            <a:ext cx="6540851" cy="43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1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10700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40160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hudební nástroj, budova, text, oblečení&#10;&#10;Popis byl vytvořen automaticky">
            <a:extLst>
              <a:ext uri="{FF2B5EF4-FFF2-40B4-BE49-F238E27FC236}">
                <a16:creationId xmlns:a16="http://schemas.microsoft.com/office/drawing/2014/main" id="{23FF5662-04A1-6C7F-F0EA-1943ECD64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50" y="863150"/>
            <a:ext cx="8285550" cy="33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9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Obrázek 5" descr="Obsah obrázku interiér, osoba, zeď, kuchyňský spotřebič&#10;&#10;Popis byl vytvořen automaticky">
            <a:extLst>
              <a:ext uri="{FF2B5EF4-FFF2-40B4-BE49-F238E27FC236}">
                <a16:creationId xmlns:a16="http://schemas.microsoft.com/office/drawing/2014/main" id="{43DD222C-3289-7894-74D2-0EB3E9C61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8162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3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1920923"/>
            <a:ext cx="8520600" cy="8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/>
              <a:t>Sociální zemědělství, farmy, re-use</a:t>
            </a:r>
            <a:endParaRPr sz="5400" dirty="0"/>
          </a:p>
        </p:txBody>
      </p:sp>
      <p:sp>
        <p:nvSpPr>
          <p:cNvPr id="2" name="Google Shape;58;p13">
            <a:extLst>
              <a:ext uri="{FF2B5EF4-FFF2-40B4-BE49-F238E27FC236}">
                <a16:creationId xmlns:a16="http://schemas.microsoft.com/office/drawing/2014/main" id="{3D54F59C-7EF0-D61E-1C4C-6166D0FE3A62}"/>
              </a:ext>
            </a:extLst>
          </p:cNvPr>
          <p:cNvSpPr/>
          <p:nvPr/>
        </p:nvSpPr>
        <p:spPr>
          <a:xfrm>
            <a:off x="7556441" y="521938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58;p13">
            <a:extLst>
              <a:ext uri="{FF2B5EF4-FFF2-40B4-BE49-F238E27FC236}">
                <a16:creationId xmlns:a16="http://schemas.microsoft.com/office/drawing/2014/main" id="{D7BD1A96-2382-358F-F6AB-F72E5A254FA2}"/>
              </a:ext>
            </a:extLst>
          </p:cNvPr>
          <p:cNvSpPr/>
          <p:nvPr/>
        </p:nvSpPr>
        <p:spPr>
          <a:xfrm>
            <a:off x="4307700" y="3751750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849DE4BE-CE9D-23FD-9B3B-E3FD64D4E098}"/>
              </a:ext>
            </a:extLst>
          </p:cNvPr>
          <p:cNvSpPr/>
          <p:nvPr/>
        </p:nvSpPr>
        <p:spPr>
          <a:xfrm>
            <a:off x="1171334" y="1392323"/>
            <a:ext cx="528600" cy="528600"/>
          </a:xfrm>
          <a:prstGeom prst="flowChartConnector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07781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111</Words>
  <Application>Microsoft Office PowerPoint</Application>
  <PresentationFormat>Předvádění na obrazovce (16:9)</PresentationFormat>
  <Paragraphs>66</Paragraphs>
  <Slides>42</Slides>
  <Notes>42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4" baseType="lpstr">
      <vt:lpstr>Arial</vt:lpstr>
      <vt:lpstr>Simple Light</vt:lpstr>
      <vt:lpstr>Sociální podnikání v praxi</vt:lpstr>
      <vt:lpstr>Typy sociálních podniků</vt:lpstr>
      <vt:lpstr>Gastroslužby, catering, kavárny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Sociální zemědělství, farmy, re-use</vt:lpstr>
      <vt:lpstr> </vt:lpstr>
      <vt:lpstr> </vt:lpstr>
      <vt:lpstr> </vt:lpstr>
      <vt:lpstr> </vt:lpstr>
      <vt:lpstr>Výrobky sociálních podniků</vt:lpstr>
      <vt:lpstr> </vt:lpstr>
      <vt:lpstr> </vt:lpstr>
      <vt:lpstr> </vt:lpstr>
      <vt:lpstr> </vt:lpstr>
      <vt:lpstr>                </vt:lpstr>
      <vt:lpstr>Sociální podnik jako obchod s hračkami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Zaměstnanci sociálních podniků</vt:lpstr>
      <vt:lpstr>Prezentace aplikace PowerPoint</vt:lpstr>
      <vt:lpstr>Prezentace aplikace PowerPoint</vt:lpstr>
      <vt:lpstr>Prezentace aplikace PowerPoint</vt:lpstr>
      <vt:lpstr>Osvěta sociálních podniků</vt:lpstr>
      <vt:lpstr>Akce sociálního podnikání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České sociální podnikání</dc:title>
  <dc:creator>Zuzka</dc:creator>
  <cp:lastModifiedBy>Marie Dohnalová</cp:lastModifiedBy>
  <cp:revision>6</cp:revision>
  <dcterms:modified xsi:type="dcterms:W3CDTF">2024-02-20T12:48:56Z</dcterms:modified>
</cp:coreProperties>
</file>