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69" r:id="rId6"/>
    <p:sldId id="267" r:id="rId7"/>
    <p:sldId id="270" r:id="rId8"/>
    <p:sldId id="274" r:id="rId9"/>
    <p:sldId id="268" r:id="rId10"/>
    <p:sldId id="271" r:id="rId11"/>
    <p:sldId id="273" r:id="rId12"/>
    <p:sldId id="272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9197FB5F-CF15-46C5-81B6-B2C92A81C473}"/>
    <pc:docChg chg="addSld modSld">
      <pc:chgData name="Jarolímková, Adéla" userId="999f5e52-b3b5-4322-ac6a-365c09c88039" providerId="ADAL" clId="{9197FB5F-CF15-46C5-81B6-B2C92A81C473}" dt="2021-11-01T12:50:08.694" v="15" actId="20577"/>
      <pc:docMkLst>
        <pc:docMk/>
      </pc:docMkLst>
      <pc:sldChg chg="modSp mod">
        <pc:chgData name="Jarolímková, Adéla" userId="999f5e52-b3b5-4322-ac6a-365c09c88039" providerId="ADAL" clId="{9197FB5F-CF15-46C5-81B6-B2C92A81C473}" dt="2021-11-01T12:50:08.694" v="15" actId="20577"/>
        <pc:sldMkLst>
          <pc:docMk/>
          <pc:sldMk cId="1599116520" sldId="256"/>
        </pc:sldMkLst>
        <pc:spChg chg="mod">
          <ac:chgData name="Jarolímková, Adéla" userId="999f5e52-b3b5-4322-ac6a-365c09c88039" providerId="ADAL" clId="{9197FB5F-CF15-46C5-81B6-B2C92A81C473}" dt="2021-11-01T12:50:08.694" v="15" actId="20577"/>
          <ac:spMkLst>
            <pc:docMk/>
            <pc:sldMk cId="1599116520" sldId="256"/>
            <ac:spMk id="2" creationId="{00000000-0000-0000-0000-000000000000}"/>
          </ac:spMkLst>
        </pc:spChg>
      </pc:sldChg>
      <pc:sldChg chg="add">
        <pc:chgData name="Jarolímková, Adéla" userId="999f5e52-b3b5-4322-ac6a-365c09c88039" providerId="ADAL" clId="{9197FB5F-CF15-46C5-81B6-B2C92A81C473}" dt="2021-11-01T12:50:00.214" v="0"/>
        <pc:sldMkLst>
          <pc:docMk/>
          <pc:sldMk cId="3124414300" sldId="267"/>
        </pc:sldMkLst>
      </pc:sldChg>
      <pc:sldChg chg="add">
        <pc:chgData name="Jarolímková, Adéla" userId="999f5e52-b3b5-4322-ac6a-365c09c88039" providerId="ADAL" clId="{9197FB5F-CF15-46C5-81B6-B2C92A81C473}" dt="2021-11-01T12:50:00.214" v="0"/>
        <pc:sldMkLst>
          <pc:docMk/>
          <pc:sldMk cId="618638448" sldId="268"/>
        </pc:sldMkLst>
      </pc:sldChg>
    </pc:docChg>
  </pc:docChgLst>
  <pc:docChgLst>
    <pc:chgData name="Jarolímková, Adéla" userId="999f5e52-b3b5-4322-ac6a-365c09c88039" providerId="ADAL" clId="{DC2923CC-1A9A-43ED-8BD4-0B019BF63973}"/>
    <pc:docChg chg="custSel addSld modSld">
      <pc:chgData name="Jarolímková, Adéla" userId="999f5e52-b3b5-4322-ac6a-365c09c88039" providerId="ADAL" clId="{DC2923CC-1A9A-43ED-8BD4-0B019BF63973}" dt="2023-04-13T06:29:58.027" v="775" actId="20577"/>
      <pc:docMkLst>
        <pc:docMk/>
      </pc:docMkLst>
      <pc:sldChg chg="modSp new mod">
        <pc:chgData name="Jarolímková, Adéla" userId="999f5e52-b3b5-4322-ac6a-365c09c88039" providerId="ADAL" clId="{DC2923CC-1A9A-43ED-8BD4-0B019BF63973}" dt="2023-04-12T13:07:05.874" v="254" actId="20577"/>
        <pc:sldMkLst>
          <pc:docMk/>
          <pc:sldMk cId="3484341111" sldId="273"/>
        </pc:sldMkLst>
        <pc:spChg chg="mod">
          <ac:chgData name="Jarolímková, Adéla" userId="999f5e52-b3b5-4322-ac6a-365c09c88039" providerId="ADAL" clId="{DC2923CC-1A9A-43ED-8BD4-0B019BF63973}" dt="2023-04-12T13:03:20.863" v="7" actId="20577"/>
          <ac:spMkLst>
            <pc:docMk/>
            <pc:sldMk cId="3484341111" sldId="273"/>
            <ac:spMk id="2" creationId="{EA0695BD-C336-AF03-15F0-61478D4EC5DA}"/>
          </ac:spMkLst>
        </pc:spChg>
        <pc:spChg chg="mod">
          <ac:chgData name="Jarolímková, Adéla" userId="999f5e52-b3b5-4322-ac6a-365c09c88039" providerId="ADAL" clId="{DC2923CC-1A9A-43ED-8BD4-0B019BF63973}" dt="2023-04-12T13:07:05.874" v="254" actId="20577"/>
          <ac:spMkLst>
            <pc:docMk/>
            <pc:sldMk cId="3484341111" sldId="273"/>
            <ac:spMk id="3" creationId="{F75E78FB-1AAD-3CE9-4AD6-0153B4D825D6}"/>
          </ac:spMkLst>
        </pc:spChg>
      </pc:sldChg>
      <pc:sldChg chg="modSp new mod">
        <pc:chgData name="Jarolímková, Adéla" userId="999f5e52-b3b5-4322-ac6a-365c09c88039" providerId="ADAL" clId="{DC2923CC-1A9A-43ED-8BD4-0B019BF63973}" dt="2023-04-13T06:29:58.027" v="775" actId="20577"/>
        <pc:sldMkLst>
          <pc:docMk/>
          <pc:sldMk cId="1523342124" sldId="274"/>
        </pc:sldMkLst>
        <pc:spChg chg="mod">
          <ac:chgData name="Jarolímková, Adéla" userId="999f5e52-b3b5-4322-ac6a-365c09c88039" providerId="ADAL" clId="{DC2923CC-1A9A-43ED-8BD4-0B019BF63973}" dt="2023-04-13T06:25:17.944" v="270" actId="20577"/>
          <ac:spMkLst>
            <pc:docMk/>
            <pc:sldMk cId="1523342124" sldId="274"/>
            <ac:spMk id="2" creationId="{3539CA47-5C2D-12F4-5BA6-B71860052BBF}"/>
          </ac:spMkLst>
        </pc:spChg>
        <pc:spChg chg="mod">
          <ac:chgData name="Jarolímková, Adéla" userId="999f5e52-b3b5-4322-ac6a-365c09c88039" providerId="ADAL" clId="{DC2923CC-1A9A-43ED-8BD4-0B019BF63973}" dt="2023-04-13T06:29:58.027" v="775" actId="20577"/>
          <ac:spMkLst>
            <pc:docMk/>
            <pc:sldMk cId="1523342124" sldId="274"/>
            <ac:spMk id="3" creationId="{65764B58-8AAD-B8A3-E63B-5EECD3369B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8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49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9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7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7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Začínáme psát</a:t>
            </a:r>
          </a:p>
        </p:txBody>
      </p:sp>
    </p:spTree>
    <p:extLst>
      <p:ext uri="{BB962C8B-B14F-4D97-AF65-F5344CB8AC3E}">
        <p14:creationId xmlns:p14="http://schemas.microsoft.com/office/powerpoint/2010/main" val="159911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nástrojů 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43716"/>
            <a:ext cx="8596668" cy="3880773"/>
          </a:xfrm>
        </p:spPr>
        <p:txBody>
          <a:bodyPr/>
          <a:lstStyle/>
          <a:p>
            <a:r>
              <a:rPr lang="cs-CZ" dirty="0" smtClean="0"/>
              <a:t>Jaké nástroje?</a:t>
            </a:r>
          </a:p>
          <a:p>
            <a:r>
              <a:rPr lang="cs-CZ" dirty="0" smtClean="0"/>
              <a:t>Zkušenosti?</a:t>
            </a:r>
          </a:p>
          <a:p>
            <a:r>
              <a:rPr lang="cs-CZ" dirty="0" smtClean="0"/>
              <a:t>Možné využití?</a:t>
            </a:r>
          </a:p>
          <a:p>
            <a:r>
              <a:rPr lang="cs-CZ" dirty="0" smtClean="0"/>
              <a:t>Přínosy </a:t>
            </a:r>
            <a:r>
              <a:rPr lang="cs-CZ" smtClean="0"/>
              <a:t>a úskalí?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61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Využití citačního manažeru</a:t>
            </a:r>
          </a:p>
          <a:p>
            <a:r>
              <a:rPr lang="cs-CZ" dirty="0"/>
              <a:t>Aplikace na poznámky</a:t>
            </a:r>
          </a:p>
          <a:p>
            <a:r>
              <a:rPr lang="cs-CZ" dirty="0"/>
              <a:t>Pojmenování souborů – myslete </a:t>
            </a:r>
            <a:r>
              <a:rPr lang="cs-CZ"/>
              <a:t>na vedoucího</a:t>
            </a:r>
            <a:endParaRPr lang="cs-CZ" dirty="0"/>
          </a:p>
          <a:p>
            <a:r>
              <a:rPr lang="cs-CZ" dirty="0"/>
              <a:t>Zálohování</a:t>
            </a:r>
          </a:p>
          <a:p>
            <a:r>
              <a:rPr lang="cs-CZ" dirty="0"/>
              <a:t>Spolupráce s vedoucím</a:t>
            </a:r>
          </a:p>
        </p:txBody>
      </p:sp>
    </p:spTree>
    <p:extLst>
      <p:ext uri="{BB962C8B-B14F-4D97-AF65-F5344CB8AC3E}">
        <p14:creationId xmlns:p14="http://schemas.microsoft.com/office/powerpoint/2010/main" val="315563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psaní odborného textu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90" y="2920041"/>
            <a:ext cx="5229955" cy="2362530"/>
          </a:xfrm>
        </p:spPr>
      </p:pic>
      <p:sp>
        <p:nvSpPr>
          <p:cNvPr id="6" name="TextovéPole 5"/>
          <p:cNvSpPr txBox="1"/>
          <p:nvPr/>
        </p:nvSpPr>
        <p:spPr>
          <a:xfrm>
            <a:off x="677334" y="6003637"/>
            <a:ext cx="889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ŠANDEROVÁ, Jadwiga a Alena MILTOVÁ. </a:t>
            </a:r>
            <a:r>
              <a:rPr lang="cs-CZ" sz="900" i="1" dirty="0"/>
              <a:t>Jak číst a psát odborný text ve společenských vědách: několik zásad pro začátečníky</a:t>
            </a:r>
            <a:r>
              <a:rPr lang="cs-CZ" sz="900" dirty="0"/>
              <a:t>. Praha: Sociologické nakladatelství, 2005. Studijní texty (Sociologické nakladatelství). ISBN 9788086429403.</a:t>
            </a:r>
          </a:p>
        </p:txBody>
      </p:sp>
    </p:spTree>
    <p:extLst>
      <p:ext uri="{BB962C8B-B14F-4D97-AF65-F5344CB8AC3E}">
        <p14:creationId xmlns:p14="http://schemas.microsoft.com/office/powerpoint/2010/main" val="326543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Začínáme čtením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Odborný text předpokládá aktivní čtení</a:t>
            </a:r>
          </a:p>
          <a:p>
            <a:r>
              <a:rPr lang="cs-CZ" dirty="0"/>
              <a:t>Určité penzum poznatků z oboru je nutné</a:t>
            </a:r>
          </a:p>
          <a:p>
            <a:r>
              <a:rPr lang="cs-CZ" dirty="0"/>
              <a:t>Porozumění x efektivita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4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9CA47-5C2D-12F4-5BA6-B71860052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Začínáme čtením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764B58-8AAD-B8A3-E63B-5EECD3369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Monografie – ucelený přehled o daném tématu, </a:t>
            </a:r>
            <a:r>
              <a:rPr lang="cs-CZ"/>
              <a:t>terminologie, definice</a:t>
            </a:r>
            <a:r>
              <a:rPr lang="cs-CZ" dirty="0"/>
              <a:t>, hlavní myšlenkové proudy, teorie, modely</a:t>
            </a:r>
          </a:p>
          <a:p>
            <a:r>
              <a:rPr lang="cs-CZ" dirty="0"/>
              <a:t>Odborné články</a:t>
            </a:r>
          </a:p>
          <a:p>
            <a:pPr lvl="1"/>
            <a:r>
              <a:rPr lang="cs-CZ" dirty="0"/>
              <a:t>Přehledové – přehled o dílčím tématu</a:t>
            </a:r>
          </a:p>
          <a:p>
            <a:pPr lvl="1"/>
            <a:r>
              <a:rPr lang="cs-CZ" dirty="0"/>
              <a:t>Výzkumné studie – stručný přehled literatury, informace o vlastním výzkumu</a:t>
            </a:r>
          </a:p>
          <a:p>
            <a:r>
              <a:rPr lang="cs-CZ" dirty="0"/>
              <a:t>Příspěvky z konferencí – informace o nových výzkumech, příklady z praxe</a:t>
            </a:r>
          </a:p>
          <a:p>
            <a:r>
              <a:rPr lang="cs-CZ" dirty="0"/>
              <a:t>Šedá literatura – metodické materiály, vládní dokumenty, statistiky, kvalifikační 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34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Začínáme čtením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Aktivní čtení</a:t>
            </a:r>
          </a:p>
          <a:p>
            <a:pPr lvl="1"/>
            <a:r>
              <a:rPr lang="cs-CZ" dirty="0"/>
              <a:t>První čtení - orientace ve struktuře textu, určení klíčových pasáží, terminologie</a:t>
            </a:r>
          </a:p>
          <a:p>
            <a:pPr lvl="1"/>
            <a:r>
              <a:rPr lang="cs-CZ" dirty="0"/>
              <a:t>Druhé čtení - klíčové myšlenky, východiska, argumenty</a:t>
            </a:r>
          </a:p>
          <a:p>
            <a:pPr marL="457200" lvl="1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/>
              <a:t>Stručné a jasné shrnutí</a:t>
            </a:r>
          </a:p>
          <a:p>
            <a:pPr lvl="1"/>
            <a:r>
              <a:rPr lang="cs-CZ" dirty="0"/>
              <a:t>Shrnutí je nejasné?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cs typeface="Calibri" panose="020F0502020204030204" pitchFamily="34" charset="0"/>
              </a:rPr>
              <a:t>třetí čtení</a:t>
            </a:r>
            <a:endParaRPr lang="cs-CZ" dirty="0"/>
          </a:p>
          <a:p>
            <a:pPr indent="-285750"/>
            <a:r>
              <a:rPr lang="cs-CZ" dirty="0"/>
              <a:t>Otázky</a:t>
            </a:r>
          </a:p>
          <a:p>
            <a:pPr lvl="1"/>
            <a:r>
              <a:rPr lang="cs-CZ" dirty="0"/>
              <a:t>Jakým problémem se autor zabývá (jaké otázky si klade)?</a:t>
            </a:r>
          </a:p>
          <a:p>
            <a:pPr lvl="1"/>
            <a:r>
              <a:rPr lang="cs-CZ" dirty="0"/>
              <a:t>K jakým závěrům dospěl (jak si na otázky odpověděl)?</a:t>
            </a:r>
          </a:p>
          <a:p>
            <a:pPr lvl="1"/>
            <a:r>
              <a:rPr lang="cs-CZ" dirty="0"/>
              <a:t>O co své závěry opírá (jaké argumenty na jejich podporu uvádí)?</a:t>
            </a:r>
          </a:p>
        </p:txBody>
      </p:sp>
    </p:spTree>
    <p:extLst>
      <p:ext uri="{BB962C8B-B14F-4D97-AF65-F5344CB8AC3E}">
        <p14:creationId xmlns:p14="http://schemas.microsoft.com/office/powerpoint/2010/main" val="230453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Dokumentování četby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Poznámky</a:t>
            </a:r>
          </a:p>
          <a:p>
            <a:pPr lvl="1"/>
            <a:r>
              <a:rPr lang="cs-CZ" dirty="0"/>
              <a:t>Myšlenky, které nás zaujaly, formulujeme vlastními slovy (parafráze)</a:t>
            </a:r>
          </a:p>
          <a:p>
            <a:pPr lvl="1"/>
            <a:r>
              <a:rPr lang="cs-CZ" dirty="0"/>
              <a:t>Otázky k textu pro druhé čtení</a:t>
            </a:r>
          </a:p>
          <a:p>
            <a:r>
              <a:rPr lang="cs-CZ" dirty="0"/>
              <a:t>Dokumentace – „kartotéka“</a:t>
            </a:r>
          </a:p>
          <a:p>
            <a:pPr lvl="1"/>
            <a:r>
              <a:rPr lang="cs-CZ" dirty="0"/>
              <a:t>Stručná charakteristika textu (anotace, abstrakt)</a:t>
            </a:r>
          </a:p>
          <a:p>
            <a:pPr lvl="1"/>
            <a:r>
              <a:rPr lang="cs-CZ" dirty="0"/>
              <a:t>Parafráze zajímavých myšlenek, citáty</a:t>
            </a:r>
          </a:p>
        </p:txBody>
      </p:sp>
    </p:spTree>
    <p:extLst>
      <p:ext uri="{BB962C8B-B14F-4D97-AF65-F5344CB8AC3E}">
        <p14:creationId xmlns:p14="http://schemas.microsoft.com/office/powerpoint/2010/main" val="224726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695BD-C336-AF03-15F0-61478D4E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5E78FB-1AAD-3CE9-4AD6-0153B4D82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Vyberte si jeden z nabízených článků a vyzkoušejte na něm aktivní čtení. K článku si promyslete odpovědi na následující otázky:</a:t>
            </a:r>
          </a:p>
          <a:p>
            <a:pPr lvl="1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Jakým problémem se autor zabývá (jaké otázky si klade)?</a:t>
            </a:r>
          </a:p>
          <a:p>
            <a:pPr lvl="1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K jakým závěrům dospěl (jak si na otázky odpověděl)?</a:t>
            </a:r>
          </a:p>
          <a:p>
            <a:pPr lvl="1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O co své závěry opírá (jaké argumenty na jejich podporu uvádí)?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Co z textu byste použili?</a:t>
            </a:r>
          </a:p>
          <a:p>
            <a:pPr lvl="1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Definice? – uveďte konkrétně</a:t>
            </a:r>
          </a:p>
          <a:p>
            <a:pPr lvl="1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Zajímavé výsledky? – uveďte konkrétně</a:t>
            </a:r>
          </a:p>
          <a:p>
            <a:r>
              <a:rPr lang="cs-CZ" b="0" i="0">
                <a:solidFill>
                  <a:srgbClr val="1D2125"/>
                </a:solidFill>
                <a:effectLst/>
                <a:latin typeface="-apple-system"/>
              </a:rPr>
              <a:t>Kritické shrnutí</a:t>
            </a:r>
            <a:endParaRPr lang="cs-CZ" b="0" i="0" dirty="0">
              <a:solidFill>
                <a:srgbClr val="1D2125"/>
              </a:solidFill>
              <a:effectLst/>
              <a:latin typeface="-apple-system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34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Psaní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Maketa – text v základních obrysech</a:t>
            </a:r>
          </a:p>
          <a:p>
            <a:pPr lvl="1"/>
            <a:r>
              <a:rPr lang="cs-CZ" dirty="0"/>
              <a:t>Podrobnější teze, citáty a parafráze, komentáře, průběžné závěry</a:t>
            </a:r>
          </a:p>
          <a:p>
            <a:pPr lvl="1"/>
            <a:r>
              <a:rPr lang="cs-CZ" dirty="0"/>
              <a:t>Proč nepsat rovnou načisto?</a:t>
            </a:r>
          </a:p>
          <a:p>
            <a:pPr lvl="1"/>
            <a:r>
              <a:rPr lang="cs-CZ" dirty="0"/>
              <a:t>Bez úvodu</a:t>
            </a:r>
          </a:p>
          <a:p>
            <a:r>
              <a:rPr lang="cs-CZ" dirty="0"/>
              <a:t>Pracovní text</a:t>
            </a:r>
          </a:p>
          <a:p>
            <a:r>
              <a:rPr lang="cs-CZ" dirty="0"/>
              <a:t>Revize – srozumitelnost textu</a:t>
            </a:r>
          </a:p>
          <a:p>
            <a:r>
              <a:rPr lang="cs-CZ" dirty="0"/>
              <a:t>Editace – formální a jazyková úprava</a:t>
            </a:r>
          </a:p>
        </p:txBody>
      </p:sp>
    </p:spTree>
    <p:extLst>
      <p:ext uri="{BB962C8B-B14F-4D97-AF65-F5344CB8AC3E}">
        <p14:creationId xmlns:p14="http://schemas.microsoft.com/office/powerpoint/2010/main" val="394470704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AA0B06-784F-4029-8521-0F42CB4E5C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0E9E85-236E-493A-A79E-03EC801E94CC}">
  <ds:schemaRefs>
    <ds:schemaRef ds:uri="http://purl.org/dc/elements/1.1/"/>
    <ds:schemaRef ds:uri="http://schemas.microsoft.com/office/2006/metadata/properties"/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62CE2B9-FCD1-46C0-A8C3-12C57F56AA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2917</TotalTime>
  <Words>386</Words>
  <Application>Microsoft Office PowerPoint</Application>
  <PresentationFormat>Širokoúhlá obrazovka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-apple-system</vt:lpstr>
      <vt:lpstr>Arial</vt:lpstr>
      <vt:lpstr>Calibri</vt:lpstr>
      <vt:lpstr>Trebuchet MS</vt:lpstr>
      <vt:lpstr>Wingdings 3</vt:lpstr>
      <vt:lpstr>Fazeta</vt:lpstr>
      <vt:lpstr>Začínáme psát</vt:lpstr>
      <vt:lpstr>Tipy</vt:lpstr>
      <vt:lpstr>Fáze psaní odborného textu</vt:lpstr>
      <vt:lpstr>Začínáme čtením</vt:lpstr>
      <vt:lpstr>Začínáme čtením</vt:lpstr>
      <vt:lpstr>Začínáme čtením</vt:lpstr>
      <vt:lpstr>Dokumentování četby</vt:lpstr>
      <vt:lpstr>Cvičení</vt:lpstr>
      <vt:lpstr>Psaní textu</vt:lpstr>
      <vt:lpstr>Využití nástrojů 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výzkumu, výzkumné metody</dc:title>
  <dc:creator>Jarolímková, Adéla</dc:creator>
  <cp:lastModifiedBy>Jarolímková, Adéla</cp:lastModifiedBy>
  <cp:revision>49</cp:revision>
  <dcterms:created xsi:type="dcterms:W3CDTF">2021-03-15T15:30:47Z</dcterms:created>
  <dcterms:modified xsi:type="dcterms:W3CDTF">2024-02-07T10:54:37Z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