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9" r:id="rId3"/>
    <p:sldId id="257" r:id="rId4"/>
    <p:sldId id="287" r:id="rId5"/>
    <p:sldId id="294" r:id="rId6"/>
    <p:sldId id="295" r:id="rId7"/>
    <p:sldId id="288" r:id="rId8"/>
    <p:sldId id="292" r:id="rId9"/>
    <p:sldId id="296" r:id="rId10"/>
    <p:sldId id="289" r:id="rId11"/>
    <p:sldId id="258" r:id="rId12"/>
    <p:sldId id="268" r:id="rId13"/>
    <p:sldId id="261" r:id="rId14"/>
    <p:sldId id="262" r:id="rId15"/>
    <p:sldId id="264" r:id="rId16"/>
    <p:sldId id="263" r:id="rId17"/>
    <p:sldId id="283" r:id="rId18"/>
    <p:sldId id="265" r:id="rId19"/>
    <p:sldId id="285" r:id="rId20"/>
    <p:sldId id="266" r:id="rId21"/>
    <p:sldId id="300" r:id="rId22"/>
    <p:sldId id="267" r:id="rId23"/>
    <p:sldId id="270" r:id="rId24"/>
    <p:sldId id="278" r:id="rId25"/>
    <p:sldId id="279" r:id="rId26"/>
    <p:sldId id="280" r:id="rId27"/>
    <p:sldId id="271" r:id="rId28"/>
    <p:sldId id="275" r:id="rId29"/>
    <p:sldId id="284" r:id="rId30"/>
    <p:sldId id="290" r:id="rId31"/>
    <p:sldId id="269" r:id="rId32"/>
    <p:sldId id="276" r:id="rId33"/>
    <p:sldId id="277" r:id="rId34"/>
    <p:sldId id="281" r:id="rId35"/>
    <p:sldId id="272" r:id="rId36"/>
    <p:sldId id="274" r:id="rId37"/>
    <p:sldId id="291" r:id="rId38"/>
    <p:sldId id="259" r:id="rId39"/>
    <p:sldId id="286" r:id="rId40"/>
    <p:sldId id="297" r:id="rId41"/>
    <p:sldId id="298" r:id="rId42"/>
    <p:sldId id="293" r:id="rId43"/>
    <p:sldId id="273" r:id="rId44"/>
    <p:sldId id="301" r:id="rId45"/>
    <p:sldId id="302" r:id="rId46"/>
    <p:sldId id="303" r:id="rId47"/>
    <p:sldId id="304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34EFE-50C4-4F9E-AF6A-DD4220CFD87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2900154-3E34-4B33-8060-A054E1B5B9CF}">
      <dgm:prSet/>
      <dgm:spPr/>
      <dgm:t>
        <a:bodyPr/>
        <a:lstStyle/>
        <a:p>
          <a:r>
            <a:rPr lang="cs-CZ"/>
            <a:t>Představit vybrané básnické sbírky a antologie pro děti především prostřednictvím textů, ale také reflexe jejich didaktického potenciálu </a:t>
          </a:r>
          <a:endParaRPr lang="en-US"/>
        </a:p>
      </dgm:t>
    </dgm:pt>
    <dgm:pt modelId="{3009CA2E-1232-47B3-94FC-F91BF03D37C7}" type="parTrans" cxnId="{5B62CC4A-CC18-4FF7-8D76-181329F6084B}">
      <dgm:prSet/>
      <dgm:spPr/>
      <dgm:t>
        <a:bodyPr/>
        <a:lstStyle/>
        <a:p>
          <a:endParaRPr lang="en-US"/>
        </a:p>
      </dgm:t>
    </dgm:pt>
    <dgm:pt modelId="{54094DC9-41A1-47C9-9321-54A6D7DA347A}" type="sibTrans" cxnId="{5B62CC4A-CC18-4FF7-8D76-181329F6084B}">
      <dgm:prSet/>
      <dgm:spPr/>
      <dgm:t>
        <a:bodyPr/>
        <a:lstStyle/>
        <a:p>
          <a:endParaRPr lang="en-US"/>
        </a:p>
      </dgm:t>
    </dgm:pt>
    <dgm:pt modelId="{0A50A403-9B12-4C04-8B5F-404899FB9CD6}">
      <dgm:prSet/>
      <dgm:spPr/>
      <dgm:t>
        <a:bodyPr/>
        <a:lstStyle/>
        <a:p>
          <a:r>
            <a:rPr lang="cs-CZ"/>
            <a:t>Reflektovat také školní kontext výuky poezie a vybrané čítanky </a:t>
          </a:r>
          <a:endParaRPr lang="en-US"/>
        </a:p>
      </dgm:t>
    </dgm:pt>
    <dgm:pt modelId="{235A42A5-AE92-4CF7-A727-9497EB3DA087}" type="parTrans" cxnId="{27E96E93-2A2D-4154-B3B1-68EE2F90FC8D}">
      <dgm:prSet/>
      <dgm:spPr/>
      <dgm:t>
        <a:bodyPr/>
        <a:lstStyle/>
        <a:p>
          <a:endParaRPr lang="en-US"/>
        </a:p>
      </dgm:t>
    </dgm:pt>
    <dgm:pt modelId="{6F52E342-E9ED-4712-A2F2-639A574C848E}" type="sibTrans" cxnId="{27E96E93-2A2D-4154-B3B1-68EE2F90FC8D}">
      <dgm:prSet/>
      <dgm:spPr/>
      <dgm:t>
        <a:bodyPr/>
        <a:lstStyle/>
        <a:p>
          <a:endParaRPr lang="en-US"/>
        </a:p>
      </dgm:t>
    </dgm:pt>
    <dgm:pt modelId="{85D4253A-9B1C-457C-99FC-F6C9EDDFAC13}" type="pres">
      <dgm:prSet presAssocID="{DAA34EFE-50C4-4F9E-AF6A-DD4220CFD87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D134BD0-CF85-45CF-ACAE-8A84C9F470E8}" type="pres">
      <dgm:prSet presAssocID="{52900154-3E34-4B33-8060-A054E1B5B9CF}" presName="hierRoot1" presStyleCnt="0"/>
      <dgm:spPr/>
    </dgm:pt>
    <dgm:pt modelId="{A9260809-4305-4A4E-97E3-D0D79929597F}" type="pres">
      <dgm:prSet presAssocID="{52900154-3E34-4B33-8060-A054E1B5B9CF}" presName="composite" presStyleCnt="0"/>
      <dgm:spPr/>
    </dgm:pt>
    <dgm:pt modelId="{2A685BA5-F50E-4379-B793-EA98CAFFF904}" type="pres">
      <dgm:prSet presAssocID="{52900154-3E34-4B33-8060-A054E1B5B9CF}" presName="background" presStyleLbl="node0" presStyleIdx="0" presStyleCnt="2"/>
      <dgm:spPr/>
    </dgm:pt>
    <dgm:pt modelId="{73EC9563-A851-4AC8-A119-D6F8E11283BC}" type="pres">
      <dgm:prSet presAssocID="{52900154-3E34-4B33-8060-A054E1B5B9CF}" presName="text" presStyleLbl="fgAcc0" presStyleIdx="0" presStyleCnt="2">
        <dgm:presLayoutVars>
          <dgm:chPref val="3"/>
        </dgm:presLayoutVars>
      </dgm:prSet>
      <dgm:spPr/>
    </dgm:pt>
    <dgm:pt modelId="{583232DC-103B-4BA1-89CA-B48CC1D4F1A2}" type="pres">
      <dgm:prSet presAssocID="{52900154-3E34-4B33-8060-A054E1B5B9CF}" presName="hierChild2" presStyleCnt="0"/>
      <dgm:spPr/>
    </dgm:pt>
    <dgm:pt modelId="{28CB3512-8098-433C-9EAC-3F654B60E8BD}" type="pres">
      <dgm:prSet presAssocID="{0A50A403-9B12-4C04-8B5F-404899FB9CD6}" presName="hierRoot1" presStyleCnt="0"/>
      <dgm:spPr/>
    </dgm:pt>
    <dgm:pt modelId="{BCC1ABA4-494C-426E-9EB9-8F3AA9A60224}" type="pres">
      <dgm:prSet presAssocID="{0A50A403-9B12-4C04-8B5F-404899FB9CD6}" presName="composite" presStyleCnt="0"/>
      <dgm:spPr/>
    </dgm:pt>
    <dgm:pt modelId="{081F6A69-A3AD-4007-B86A-9F6A97E179C6}" type="pres">
      <dgm:prSet presAssocID="{0A50A403-9B12-4C04-8B5F-404899FB9CD6}" presName="background" presStyleLbl="node0" presStyleIdx="1" presStyleCnt="2"/>
      <dgm:spPr/>
    </dgm:pt>
    <dgm:pt modelId="{5618CAEC-8D34-40A5-AA74-960042B16BB8}" type="pres">
      <dgm:prSet presAssocID="{0A50A403-9B12-4C04-8B5F-404899FB9CD6}" presName="text" presStyleLbl="fgAcc0" presStyleIdx="1" presStyleCnt="2">
        <dgm:presLayoutVars>
          <dgm:chPref val="3"/>
        </dgm:presLayoutVars>
      </dgm:prSet>
      <dgm:spPr/>
    </dgm:pt>
    <dgm:pt modelId="{4B39F2FD-9B2F-4A8B-A82D-B2C124D66C6D}" type="pres">
      <dgm:prSet presAssocID="{0A50A403-9B12-4C04-8B5F-404899FB9CD6}" presName="hierChild2" presStyleCnt="0"/>
      <dgm:spPr/>
    </dgm:pt>
  </dgm:ptLst>
  <dgm:cxnLst>
    <dgm:cxn modelId="{5B62CC4A-CC18-4FF7-8D76-181329F6084B}" srcId="{DAA34EFE-50C4-4F9E-AF6A-DD4220CFD87B}" destId="{52900154-3E34-4B33-8060-A054E1B5B9CF}" srcOrd="0" destOrd="0" parTransId="{3009CA2E-1232-47B3-94FC-F91BF03D37C7}" sibTransId="{54094DC9-41A1-47C9-9321-54A6D7DA347A}"/>
    <dgm:cxn modelId="{27E96E93-2A2D-4154-B3B1-68EE2F90FC8D}" srcId="{DAA34EFE-50C4-4F9E-AF6A-DD4220CFD87B}" destId="{0A50A403-9B12-4C04-8B5F-404899FB9CD6}" srcOrd="1" destOrd="0" parTransId="{235A42A5-AE92-4CF7-A727-9497EB3DA087}" sibTransId="{6F52E342-E9ED-4712-A2F2-639A574C848E}"/>
    <dgm:cxn modelId="{596B8B94-3242-4ED9-81E6-8FB67C35E97D}" type="presOf" srcId="{DAA34EFE-50C4-4F9E-AF6A-DD4220CFD87B}" destId="{85D4253A-9B1C-457C-99FC-F6C9EDDFAC13}" srcOrd="0" destOrd="0" presId="urn:microsoft.com/office/officeart/2005/8/layout/hierarchy1"/>
    <dgm:cxn modelId="{91AEE3A8-E7BD-4541-A389-29DC5F3EE8EF}" type="presOf" srcId="{0A50A403-9B12-4C04-8B5F-404899FB9CD6}" destId="{5618CAEC-8D34-40A5-AA74-960042B16BB8}" srcOrd="0" destOrd="0" presId="urn:microsoft.com/office/officeart/2005/8/layout/hierarchy1"/>
    <dgm:cxn modelId="{8D371EB8-C9DE-419D-8EA4-477E25479317}" type="presOf" srcId="{52900154-3E34-4B33-8060-A054E1B5B9CF}" destId="{73EC9563-A851-4AC8-A119-D6F8E11283BC}" srcOrd="0" destOrd="0" presId="urn:microsoft.com/office/officeart/2005/8/layout/hierarchy1"/>
    <dgm:cxn modelId="{03885A50-7882-49C9-A61F-841364670E00}" type="presParOf" srcId="{85D4253A-9B1C-457C-99FC-F6C9EDDFAC13}" destId="{0D134BD0-CF85-45CF-ACAE-8A84C9F470E8}" srcOrd="0" destOrd="0" presId="urn:microsoft.com/office/officeart/2005/8/layout/hierarchy1"/>
    <dgm:cxn modelId="{EE6E06E0-6749-4521-AEE2-E08C5571D10F}" type="presParOf" srcId="{0D134BD0-CF85-45CF-ACAE-8A84C9F470E8}" destId="{A9260809-4305-4A4E-97E3-D0D79929597F}" srcOrd="0" destOrd="0" presId="urn:microsoft.com/office/officeart/2005/8/layout/hierarchy1"/>
    <dgm:cxn modelId="{67D687A4-06E8-46DF-856D-F27534ED14F5}" type="presParOf" srcId="{A9260809-4305-4A4E-97E3-D0D79929597F}" destId="{2A685BA5-F50E-4379-B793-EA98CAFFF904}" srcOrd="0" destOrd="0" presId="urn:microsoft.com/office/officeart/2005/8/layout/hierarchy1"/>
    <dgm:cxn modelId="{4D8585CE-F9AF-4CF8-B120-CC36B043CF59}" type="presParOf" srcId="{A9260809-4305-4A4E-97E3-D0D79929597F}" destId="{73EC9563-A851-4AC8-A119-D6F8E11283BC}" srcOrd="1" destOrd="0" presId="urn:microsoft.com/office/officeart/2005/8/layout/hierarchy1"/>
    <dgm:cxn modelId="{9C71A3F8-58BE-4774-931F-1AE5A408970F}" type="presParOf" srcId="{0D134BD0-CF85-45CF-ACAE-8A84C9F470E8}" destId="{583232DC-103B-4BA1-89CA-B48CC1D4F1A2}" srcOrd="1" destOrd="0" presId="urn:microsoft.com/office/officeart/2005/8/layout/hierarchy1"/>
    <dgm:cxn modelId="{CA6A47C3-9DE7-4D37-907E-D60AE74EE941}" type="presParOf" srcId="{85D4253A-9B1C-457C-99FC-F6C9EDDFAC13}" destId="{28CB3512-8098-433C-9EAC-3F654B60E8BD}" srcOrd="1" destOrd="0" presId="urn:microsoft.com/office/officeart/2005/8/layout/hierarchy1"/>
    <dgm:cxn modelId="{C4F62E63-E073-41B6-9D90-32F35F7B19F4}" type="presParOf" srcId="{28CB3512-8098-433C-9EAC-3F654B60E8BD}" destId="{BCC1ABA4-494C-426E-9EB9-8F3AA9A60224}" srcOrd="0" destOrd="0" presId="urn:microsoft.com/office/officeart/2005/8/layout/hierarchy1"/>
    <dgm:cxn modelId="{EAAC4FA8-C2C0-4A38-849F-06FA607879CC}" type="presParOf" srcId="{BCC1ABA4-494C-426E-9EB9-8F3AA9A60224}" destId="{081F6A69-A3AD-4007-B86A-9F6A97E179C6}" srcOrd="0" destOrd="0" presId="urn:microsoft.com/office/officeart/2005/8/layout/hierarchy1"/>
    <dgm:cxn modelId="{36EBF2E2-6FB7-4E35-91BD-337F04575499}" type="presParOf" srcId="{BCC1ABA4-494C-426E-9EB9-8F3AA9A60224}" destId="{5618CAEC-8D34-40A5-AA74-960042B16BB8}" srcOrd="1" destOrd="0" presId="urn:microsoft.com/office/officeart/2005/8/layout/hierarchy1"/>
    <dgm:cxn modelId="{2B87166A-F96A-4501-91FA-33DE563648A5}" type="presParOf" srcId="{28CB3512-8098-433C-9EAC-3F654B60E8BD}" destId="{4B39F2FD-9B2F-4A8B-A82D-B2C124D66C6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6BD04-A1E1-4235-B4F0-98D79D13B5E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ED844E-114E-42A1-BE9C-8EE78FD77B49}">
      <dgm:prSet/>
      <dgm:spPr/>
      <dgm:t>
        <a:bodyPr/>
        <a:lstStyle/>
        <a:p>
          <a:r>
            <a:rPr lang="cs-CZ"/>
            <a:t>Nejvíce zastoupená báseň v čítankách pro 5. třídu a příklady zadání pro žáky je Seifertova báseň Rozhovor ze sbírky </a:t>
          </a:r>
          <a:r>
            <a:rPr lang="cs-CZ" i="1"/>
            <a:t>Chlapec a hvězdy </a:t>
          </a:r>
          <a:endParaRPr lang="en-US"/>
        </a:p>
      </dgm:t>
    </dgm:pt>
    <dgm:pt modelId="{F36E9355-7006-48AB-BEF3-72487A25ABAE}" type="parTrans" cxnId="{BFDC7A4D-6DCF-416C-B349-37C36E942CDC}">
      <dgm:prSet/>
      <dgm:spPr/>
      <dgm:t>
        <a:bodyPr/>
        <a:lstStyle/>
        <a:p>
          <a:endParaRPr lang="en-US"/>
        </a:p>
      </dgm:t>
    </dgm:pt>
    <dgm:pt modelId="{CB84A86B-0CF3-428C-BB5C-BE1CE2202A2A}" type="sibTrans" cxnId="{BFDC7A4D-6DCF-416C-B349-37C36E942CDC}">
      <dgm:prSet/>
      <dgm:spPr/>
      <dgm:t>
        <a:bodyPr/>
        <a:lstStyle/>
        <a:p>
          <a:endParaRPr lang="en-US"/>
        </a:p>
      </dgm:t>
    </dgm:pt>
    <dgm:pt modelId="{AA96A894-A407-4980-8DDD-650861E64229}">
      <dgm:prSet/>
      <dgm:spPr/>
      <dgm:t>
        <a:bodyPr/>
        <a:lstStyle/>
        <a:p>
          <a:r>
            <a:rPr lang="cs-CZ"/>
            <a:t>Analýza a srovnání zadání k básni ve vybraných čítankách – viz soubor „Čítanky a zadání“</a:t>
          </a:r>
          <a:endParaRPr lang="en-US"/>
        </a:p>
      </dgm:t>
    </dgm:pt>
    <dgm:pt modelId="{F8C45954-B89D-41BD-AAE3-84875BDF9047}" type="parTrans" cxnId="{33B01809-68F6-439B-9FA7-76D3131A28DE}">
      <dgm:prSet/>
      <dgm:spPr/>
      <dgm:t>
        <a:bodyPr/>
        <a:lstStyle/>
        <a:p>
          <a:endParaRPr lang="en-US"/>
        </a:p>
      </dgm:t>
    </dgm:pt>
    <dgm:pt modelId="{75684129-E0C0-43C4-A5DF-41197FC92A03}" type="sibTrans" cxnId="{33B01809-68F6-439B-9FA7-76D3131A28DE}">
      <dgm:prSet/>
      <dgm:spPr/>
      <dgm:t>
        <a:bodyPr/>
        <a:lstStyle/>
        <a:p>
          <a:endParaRPr lang="en-US"/>
        </a:p>
      </dgm:t>
    </dgm:pt>
    <dgm:pt modelId="{7713CC14-28F6-4273-8F7D-B6348D0FCE84}" type="pres">
      <dgm:prSet presAssocID="{7276BD04-A1E1-4235-B4F0-98D79D13B5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3E9245-91FF-4731-805A-227018D57EFE}" type="pres">
      <dgm:prSet presAssocID="{36ED844E-114E-42A1-BE9C-8EE78FD77B49}" presName="hierRoot1" presStyleCnt="0"/>
      <dgm:spPr/>
    </dgm:pt>
    <dgm:pt modelId="{752EF03F-200A-4C53-98AA-D75816B0523D}" type="pres">
      <dgm:prSet presAssocID="{36ED844E-114E-42A1-BE9C-8EE78FD77B49}" presName="composite" presStyleCnt="0"/>
      <dgm:spPr/>
    </dgm:pt>
    <dgm:pt modelId="{774423CD-5899-4E23-A5C6-055FD07DA4FC}" type="pres">
      <dgm:prSet presAssocID="{36ED844E-114E-42A1-BE9C-8EE78FD77B49}" presName="background" presStyleLbl="node0" presStyleIdx="0" presStyleCnt="2"/>
      <dgm:spPr/>
    </dgm:pt>
    <dgm:pt modelId="{FAC607D1-25F8-4716-A8B9-C1ED698770E3}" type="pres">
      <dgm:prSet presAssocID="{36ED844E-114E-42A1-BE9C-8EE78FD77B49}" presName="text" presStyleLbl="fgAcc0" presStyleIdx="0" presStyleCnt="2">
        <dgm:presLayoutVars>
          <dgm:chPref val="3"/>
        </dgm:presLayoutVars>
      </dgm:prSet>
      <dgm:spPr/>
    </dgm:pt>
    <dgm:pt modelId="{E0DF617F-9384-4AF1-A404-C45C0E4C2F65}" type="pres">
      <dgm:prSet presAssocID="{36ED844E-114E-42A1-BE9C-8EE78FD77B49}" presName="hierChild2" presStyleCnt="0"/>
      <dgm:spPr/>
    </dgm:pt>
    <dgm:pt modelId="{AFB8EEF4-B1A9-42AB-B37D-9EBBCC20A4D3}" type="pres">
      <dgm:prSet presAssocID="{AA96A894-A407-4980-8DDD-650861E64229}" presName="hierRoot1" presStyleCnt="0"/>
      <dgm:spPr/>
    </dgm:pt>
    <dgm:pt modelId="{1C2FFD48-8F15-4149-AA0C-9F4C08D20334}" type="pres">
      <dgm:prSet presAssocID="{AA96A894-A407-4980-8DDD-650861E64229}" presName="composite" presStyleCnt="0"/>
      <dgm:spPr/>
    </dgm:pt>
    <dgm:pt modelId="{24DBC78A-050D-4125-8D88-27990C73CFE2}" type="pres">
      <dgm:prSet presAssocID="{AA96A894-A407-4980-8DDD-650861E64229}" presName="background" presStyleLbl="node0" presStyleIdx="1" presStyleCnt="2"/>
      <dgm:spPr/>
    </dgm:pt>
    <dgm:pt modelId="{8DE3789A-ADB6-4A11-948B-4BBEDC415EDD}" type="pres">
      <dgm:prSet presAssocID="{AA96A894-A407-4980-8DDD-650861E64229}" presName="text" presStyleLbl="fgAcc0" presStyleIdx="1" presStyleCnt="2">
        <dgm:presLayoutVars>
          <dgm:chPref val="3"/>
        </dgm:presLayoutVars>
      </dgm:prSet>
      <dgm:spPr/>
    </dgm:pt>
    <dgm:pt modelId="{391315C5-E9BC-4ABD-A261-07B6107F420F}" type="pres">
      <dgm:prSet presAssocID="{AA96A894-A407-4980-8DDD-650861E64229}" presName="hierChild2" presStyleCnt="0"/>
      <dgm:spPr/>
    </dgm:pt>
  </dgm:ptLst>
  <dgm:cxnLst>
    <dgm:cxn modelId="{33B01809-68F6-439B-9FA7-76D3131A28DE}" srcId="{7276BD04-A1E1-4235-B4F0-98D79D13B5E0}" destId="{AA96A894-A407-4980-8DDD-650861E64229}" srcOrd="1" destOrd="0" parTransId="{F8C45954-B89D-41BD-AAE3-84875BDF9047}" sibTransId="{75684129-E0C0-43C4-A5DF-41197FC92A03}"/>
    <dgm:cxn modelId="{BFDC7A4D-6DCF-416C-B349-37C36E942CDC}" srcId="{7276BD04-A1E1-4235-B4F0-98D79D13B5E0}" destId="{36ED844E-114E-42A1-BE9C-8EE78FD77B49}" srcOrd="0" destOrd="0" parTransId="{F36E9355-7006-48AB-BEF3-72487A25ABAE}" sibTransId="{CB84A86B-0CF3-428C-BB5C-BE1CE2202A2A}"/>
    <dgm:cxn modelId="{0EE4F8AB-E5BD-44DD-9EA7-188C8C748DC9}" type="presOf" srcId="{7276BD04-A1E1-4235-B4F0-98D79D13B5E0}" destId="{7713CC14-28F6-4273-8F7D-B6348D0FCE84}" srcOrd="0" destOrd="0" presId="urn:microsoft.com/office/officeart/2005/8/layout/hierarchy1"/>
    <dgm:cxn modelId="{79C559C5-AC8E-459B-8B48-9E2F0504EC0D}" type="presOf" srcId="{AA96A894-A407-4980-8DDD-650861E64229}" destId="{8DE3789A-ADB6-4A11-948B-4BBEDC415EDD}" srcOrd="0" destOrd="0" presId="urn:microsoft.com/office/officeart/2005/8/layout/hierarchy1"/>
    <dgm:cxn modelId="{D75E59CA-EE14-47F7-8B4E-5CB163892E74}" type="presOf" srcId="{36ED844E-114E-42A1-BE9C-8EE78FD77B49}" destId="{FAC607D1-25F8-4716-A8B9-C1ED698770E3}" srcOrd="0" destOrd="0" presId="urn:microsoft.com/office/officeart/2005/8/layout/hierarchy1"/>
    <dgm:cxn modelId="{717930E2-3E89-45CD-B540-BC32381DD117}" type="presParOf" srcId="{7713CC14-28F6-4273-8F7D-B6348D0FCE84}" destId="{073E9245-91FF-4731-805A-227018D57EFE}" srcOrd="0" destOrd="0" presId="urn:microsoft.com/office/officeart/2005/8/layout/hierarchy1"/>
    <dgm:cxn modelId="{C7E635E8-DAD7-4F2F-92CA-EEC33318D17B}" type="presParOf" srcId="{073E9245-91FF-4731-805A-227018D57EFE}" destId="{752EF03F-200A-4C53-98AA-D75816B0523D}" srcOrd="0" destOrd="0" presId="urn:microsoft.com/office/officeart/2005/8/layout/hierarchy1"/>
    <dgm:cxn modelId="{B0C398F5-1BB0-4CB5-B895-B2EFA02CA3AF}" type="presParOf" srcId="{752EF03F-200A-4C53-98AA-D75816B0523D}" destId="{774423CD-5899-4E23-A5C6-055FD07DA4FC}" srcOrd="0" destOrd="0" presId="urn:microsoft.com/office/officeart/2005/8/layout/hierarchy1"/>
    <dgm:cxn modelId="{EE0046AF-2B86-4D7E-8582-307B70E24E55}" type="presParOf" srcId="{752EF03F-200A-4C53-98AA-D75816B0523D}" destId="{FAC607D1-25F8-4716-A8B9-C1ED698770E3}" srcOrd="1" destOrd="0" presId="urn:microsoft.com/office/officeart/2005/8/layout/hierarchy1"/>
    <dgm:cxn modelId="{6679122E-849B-4F17-8553-8EA7C22FD9C0}" type="presParOf" srcId="{073E9245-91FF-4731-805A-227018D57EFE}" destId="{E0DF617F-9384-4AF1-A404-C45C0E4C2F65}" srcOrd="1" destOrd="0" presId="urn:microsoft.com/office/officeart/2005/8/layout/hierarchy1"/>
    <dgm:cxn modelId="{4B27A5A8-F3A0-46F5-BF42-CF3C8E93CC80}" type="presParOf" srcId="{7713CC14-28F6-4273-8F7D-B6348D0FCE84}" destId="{AFB8EEF4-B1A9-42AB-B37D-9EBBCC20A4D3}" srcOrd="1" destOrd="0" presId="urn:microsoft.com/office/officeart/2005/8/layout/hierarchy1"/>
    <dgm:cxn modelId="{10EA5B69-8192-4BA8-A560-E80AD97F3715}" type="presParOf" srcId="{AFB8EEF4-B1A9-42AB-B37D-9EBBCC20A4D3}" destId="{1C2FFD48-8F15-4149-AA0C-9F4C08D20334}" srcOrd="0" destOrd="0" presId="urn:microsoft.com/office/officeart/2005/8/layout/hierarchy1"/>
    <dgm:cxn modelId="{9E03881D-E2C5-4314-AF93-0EEFE0722A89}" type="presParOf" srcId="{1C2FFD48-8F15-4149-AA0C-9F4C08D20334}" destId="{24DBC78A-050D-4125-8D88-27990C73CFE2}" srcOrd="0" destOrd="0" presId="urn:microsoft.com/office/officeart/2005/8/layout/hierarchy1"/>
    <dgm:cxn modelId="{5770D3B3-A365-4436-BFA6-A45EBEFF8E71}" type="presParOf" srcId="{1C2FFD48-8F15-4149-AA0C-9F4C08D20334}" destId="{8DE3789A-ADB6-4A11-948B-4BBEDC415EDD}" srcOrd="1" destOrd="0" presId="urn:microsoft.com/office/officeart/2005/8/layout/hierarchy1"/>
    <dgm:cxn modelId="{FD4E4BB0-6E7E-4CBA-99B7-280C162B64E4}" type="presParOf" srcId="{AFB8EEF4-B1A9-42AB-B37D-9EBBCC20A4D3}" destId="{391315C5-E9BC-4ABD-A261-07B6107F420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89794B-24FF-41FF-B866-E233DFC7CD4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CAE5D4-7C38-48D5-A644-3D6D5EDB2F15}">
      <dgm:prSet/>
      <dgm:spPr/>
      <dgm:t>
        <a:bodyPr/>
        <a:lstStyle/>
        <a:p>
          <a:r>
            <a:rPr lang="cs-CZ"/>
            <a:t>Dvě vybrané básně, jejich interpretace a srovnání</a:t>
          </a:r>
          <a:endParaRPr lang="en-US"/>
        </a:p>
      </dgm:t>
    </dgm:pt>
    <dgm:pt modelId="{84DEA59E-DA79-4C33-8CCA-6F5AC4F186DF}" type="parTrans" cxnId="{FB48A7D1-849B-4FDA-8680-B6BE2A64305D}">
      <dgm:prSet/>
      <dgm:spPr/>
      <dgm:t>
        <a:bodyPr/>
        <a:lstStyle/>
        <a:p>
          <a:endParaRPr lang="en-US"/>
        </a:p>
      </dgm:t>
    </dgm:pt>
    <dgm:pt modelId="{2B914FE3-B720-487A-B5FD-67B2FBC8D21C}" type="sibTrans" cxnId="{FB48A7D1-849B-4FDA-8680-B6BE2A64305D}">
      <dgm:prSet/>
      <dgm:spPr/>
      <dgm:t>
        <a:bodyPr/>
        <a:lstStyle/>
        <a:p>
          <a:endParaRPr lang="en-US"/>
        </a:p>
      </dgm:t>
    </dgm:pt>
    <dgm:pt modelId="{7D9E4D48-303C-44D3-AA8A-7D4B46EA285F}">
      <dgm:prSet/>
      <dgm:spPr/>
      <dgm:t>
        <a:bodyPr/>
        <a:lstStyle/>
        <a:p>
          <a:r>
            <a:rPr lang="cs-CZ" dirty="0"/>
            <a:t>Václav </a:t>
          </a:r>
          <a:r>
            <a:rPr lang="cs-CZ" dirty="0" err="1"/>
            <a:t>Vokolek</a:t>
          </a:r>
          <a:r>
            <a:rPr lang="cs-CZ" dirty="0"/>
            <a:t>: Kašpárek (s. 240) </a:t>
          </a:r>
          <a:endParaRPr lang="en-US" dirty="0"/>
        </a:p>
      </dgm:t>
    </dgm:pt>
    <dgm:pt modelId="{1A7F5D4E-3772-4B11-B8DE-42117D615F9D}" type="parTrans" cxnId="{C23AE997-E30F-4A40-861E-21051BCC7707}">
      <dgm:prSet/>
      <dgm:spPr/>
      <dgm:t>
        <a:bodyPr/>
        <a:lstStyle/>
        <a:p>
          <a:endParaRPr lang="en-US"/>
        </a:p>
      </dgm:t>
    </dgm:pt>
    <dgm:pt modelId="{AAC98FBC-00FE-43A1-AC15-0FEAFE4C730D}" type="sibTrans" cxnId="{C23AE997-E30F-4A40-861E-21051BCC7707}">
      <dgm:prSet/>
      <dgm:spPr/>
      <dgm:t>
        <a:bodyPr/>
        <a:lstStyle/>
        <a:p>
          <a:endParaRPr lang="en-US"/>
        </a:p>
      </dgm:t>
    </dgm:pt>
    <dgm:pt modelId="{57AD8826-B0BD-4F49-A037-051508E25B7A}">
      <dgm:prSet/>
      <dgm:spPr/>
      <dgm:t>
        <a:bodyPr/>
        <a:lstStyle/>
        <a:p>
          <a:r>
            <a:rPr lang="cs-CZ" dirty="0"/>
            <a:t>Ivan Martin Jirous: Ptala se Františky Marta (s. 120 – 121) </a:t>
          </a:r>
          <a:endParaRPr lang="en-US" dirty="0"/>
        </a:p>
      </dgm:t>
    </dgm:pt>
    <dgm:pt modelId="{911A3AA3-11A8-4C29-86BE-953E89A96F23}" type="parTrans" cxnId="{8D1EFE56-136F-429A-9BD3-D40D4B103083}">
      <dgm:prSet/>
      <dgm:spPr/>
      <dgm:t>
        <a:bodyPr/>
        <a:lstStyle/>
        <a:p>
          <a:endParaRPr lang="en-US"/>
        </a:p>
      </dgm:t>
    </dgm:pt>
    <dgm:pt modelId="{E56150F6-73F8-4969-9320-9BED8A623518}" type="sibTrans" cxnId="{8D1EFE56-136F-429A-9BD3-D40D4B103083}">
      <dgm:prSet/>
      <dgm:spPr/>
      <dgm:t>
        <a:bodyPr/>
        <a:lstStyle/>
        <a:p>
          <a:endParaRPr lang="en-US"/>
        </a:p>
      </dgm:t>
    </dgm:pt>
    <dgm:pt modelId="{DE7C68F1-B7F6-47B8-8521-F119EB7DACB2}" type="pres">
      <dgm:prSet presAssocID="{EA89794B-24FF-41FF-B866-E233DFC7CD47}" presName="vert0" presStyleCnt="0">
        <dgm:presLayoutVars>
          <dgm:dir/>
          <dgm:animOne val="branch"/>
          <dgm:animLvl val="lvl"/>
        </dgm:presLayoutVars>
      </dgm:prSet>
      <dgm:spPr/>
    </dgm:pt>
    <dgm:pt modelId="{CE83C582-3831-4598-AA0C-A7EC933C5910}" type="pres">
      <dgm:prSet presAssocID="{F4CAE5D4-7C38-48D5-A644-3D6D5EDB2F15}" presName="thickLine" presStyleLbl="alignNode1" presStyleIdx="0" presStyleCnt="3"/>
      <dgm:spPr/>
    </dgm:pt>
    <dgm:pt modelId="{C320DCDA-DF2A-40FA-9E7F-1CCC4271C704}" type="pres">
      <dgm:prSet presAssocID="{F4CAE5D4-7C38-48D5-A644-3D6D5EDB2F15}" presName="horz1" presStyleCnt="0"/>
      <dgm:spPr/>
    </dgm:pt>
    <dgm:pt modelId="{33CBBE27-D2EB-4CDB-8635-C13194CC9AE7}" type="pres">
      <dgm:prSet presAssocID="{F4CAE5D4-7C38-48D5-A644-3D6D5EDB2F15}" presName="tx1" presStyleLbl="revTx" presStyleIdx="0" presStyleCnt="3"/>
      <dgm:spPr/>
    </dgm:pt>
    <dgm:pt modelId="{3EF35EFB-3C10-4BAE-A830-48F3DD20085B}" type="pres">
      <dgm:prSet presAssocID="{F4CAE5D4-7C38-48D5-A644-3D6D5EDB2F15}" presName="vert1" presStyleCnt="0"/>
      <dgm:spPr/>
    </dgm:pt>
    <dgm:pt modelId="{D310F16A-D0A9-43F6-BA57-7F7FE33D16A2}" type="pres">
      <dgm:prSet presAssocID="{7D9E4D48-303C-44D3-AA8A-7D4B46EA285F}" presName="thickLine" presStyleLbl="alignNode1" presStyleIdx="1" presStyleCnt="3"/>
      <dgm:spPr/>
    </dgm:pt>
    <dgm:pt modelId="{DCC89AA6-97C2-468F-AE72-6ED30098376E}" type="pres">
      <dgm:prSet presAssocID="{7D9E4D48-303C-44D3-AA8A-7D4B46EA285F}" presName="horz1" presStyleCnt="0"/>
      <dgm:spPr/>
    </dgm:pt>
    <dgm:pt modelId="{D77321E8-B946-4813-8991-4FD170F7FA32}" type="pres">
      <dgm:prSet presAssocID="{7D9E4D48-303C-44D3-AA8A-7D4B46EA285F}" presName="tx1" presStyleLbl="revTx" presStyleIdx="1" presStyleCnt="3"/>
      <dgm:spPr/>
    </dgm:pt>
    <dgm:pt modelId="{68FBD9BF-AADA-465F-B18C-D25A9D462633}" type="pres">
      <dgm:prSet presAssocID="{7D9E4D48-303C-44D3-AA8A-7D4B46EA285F}" presName="vert1" presStyleCnt="0"/>
      <dgm:spPr/>
    </dgm:pt>
    <dgm:pt modelId="{87220812-292C-4C9C-8CB2-E695C6D4CDFB}" type="pres">
      <dgm:prSet presAssocID="{57AD8826-B0BD-4F49-A037-051508E25B7A}" presName="thickLine" presStyleLbl="alignNode1" presStyleIdx="2" presStyleCnt="3"/>
      <dgm:spPr/>
    </dgm:pt>
    <dgm:pt modelId="{86195605-C7D4-4A95-9F22-7C1072726438}" type="pres">
      <dgm:prSet presAssocID="{57AD8826-B0BD-4F49-A037-051508E25B7A}" presName="horz1" presStyleCnt="0"/>
      <dgm:spPr/>
    </dgm:pt>
    <dgm:pt modelId="{7F95F543-9AF9-4113-88B2-929013CB0470}" type="pres">
      <dgm:prSet presAssocID="{57AD8826-B0BD-4F49-A037-051508E25B7A}" presName="tx1" presStyleLbl="revTx" presStyleIdx="2" presStyleCnt="3"/>
      <dgm:spPr/>
    </dgm:pt>
    <dgm:pt modelId="{6BA85FF5-9585-4490-9A87-F092A11A2D74}" type="pres">
      <dgm:prSet presAssocID="{57AD8826-B0BD-4F49-A037-051508E25B7A}" presName="vert1" presStyleCnt="0"/>
      <dgm:spPr/>
    </dgm:pt>
  </dgm:ptLst>
  <dgm:cxnLst>
    <dgm:cxn modelId="{8D1EFE56-136F-429A-9BD3-D40D4B103083}" srcId="{EA89794B-24FF-41FF-B866-E233DFC7CD47}" destId="{57AD8826-B0BD-4F49-A037-051508E25B7A}" srcOrd="2" destOrd="0" parTransId="{911A3AA3-11A8-4C29-86BE-953E89A96F23}" sibTransId="{E56150F6-73F8-4969-9320-9BED8A623518}"/>
    <dgm:cxn modelId="{8D65237B-588F-4729-A76F-81999A51321C}" type="presOf" srcId="{EA89794B-24FF-41FF-B866-E233DFC7CD47}" destId="{DE7C68F1-B7F6-47B8-8521-F119EB7DACB2}" srcOrd="0" destOrd="0" presId="urn:microsoft.com/office/officeart/2008/layout/LinedList"/>
    <dgm:cxn modelId="{86563A96-7930-43A0-BFF9-1EC3EB00228C}" type="presOf" srcId="{F4CAE5D4-7C38-48D5-A644-3D6D5EDB2F15}" destId="{33CBBE27-D2EB-4CDB-8635-C13194CC9AE7}" srcOrd="0" destOrd="0" presId="urn:microsoft.com/office/officeart/2008/layout/LinedList"/>
    <dgm:cxn modelId="{C23AE997-E30F-4A40-861E-21051BCC7707}" srcId="{EA89794B-24FF-41FF-B866-E233DFC7CD47}" destId="{7D9E4D48-303C-44D3-AA8A-7D4B46EA285F}" srcOrd="1" destOrd="0" parTransId="{1A7F5D4E-3772-4B11-B8DE-42117D615F9D}" sibTransId="{AAC98FBC-00FE-43A1-AC15-0FEAFE4C730D}"/>
    <dgm:cxn modelId="{D57B89CA-E0ED-4763-9F76-9B94CCC12396}" type="presOf" srcId="{7D9E4D48-303C-44D3-AA8A-7D4B46EA285F}" destId="{D77321E8-B946-4813-8991-4FD170F7FA32}" srcOrd="0" destOrd="0" presId="urn:microsoft.com/office/officeart/2008/layout/LinedList"/>
    <dgm:cxn modelId="{FB48A7D1-849B-4FDA-8680-B6BE2A64305D}" srcId="{EA89794B-24FF-41FF-B866-E233DFC7CD47}" destId="{F4CAE5D4-7C38-48D5-A644-3D6D5EDB2F15}" srcOrd="0" destOrd="0" parTransId="{84DEA59E-DA79-4C33-8CCA-6F5AC4F186DF}" sibTransId="{2B914FE3-B720-487A-B5FD-67B2FBC8D21C}"/>
    <dgm:cxn modelId="{75482AF9-DF42-467E-9B60-39FEDA9D1BB0}" type="presOf" srcId="{57AD8826-B0BD-4F49-A037-051508E25B7A}" destId="{7F95F543-9AF9-4113-88B2-929013CB0470}" srcOrd="0" destOrd="0" presId="urn:microsoft.com/office/officeart/2008/layout/LinedList"/>
    <dgm:cxn modelId="{237B2324-14D7-4D98-9634-76E1D23A5ADC}" type="presParOf" srcId="{DE7C68F1-B7F6-47B8-8521-F119EB7DACB2}" destId="{CE83C582-3831-4598-AA0C-A7EC933C5910}" srcOrd="0" destOrd="0" presId="urn:microsoft.com/office/officeart/2008/layout/LinedList"/>
    <dgm:cxn modelId="{85F3125C-8736-4AA3-A72B-8169A086DADB}" type="presParOf" srcId="{DE7C68F1-B7F6-47B8-8521-F119EB7DACB2}" destId="{C320DCDA-DF2A-40FA-9E7F-1CCC4271C704}" srcOrd="1" destOrd="0" presId="urn:microsoft.com/office/officeart/2008/layout/LinedList"/>
    <dgm:cxn modelId="{54FFF430-2B99-46BF-AC63-0F156EF21A10}" type="presParOf" srcId="{C320DCDA-DF2A-40FA-9E7F-1CCC4271C704}" destId="{33CBBE27-D2EB-4CDB-8635-C13194CC9AE7}" srcOrd="0" destOrd="0" presId="urn:microsoft.com/office/officeart/2008/layout/LinedList"/>
    <dgm:cxn modelId="{DF31FCDC-002A-4405-AFD3-5295D3792CA2}" type="presParOf" srcId="{C320DCDA-DF2A-40FA-9E7F-1CCC4271C704}" destId="{3EF35EFB-3C10-4BAE-A830-48F3DD20085B}" srcOrd="1" destOrd="0" presId="urn:microsoft.com/office/officeart/2008/layout/LinedList"/>
    <dgm:cxn modelId="{E3AEAB26-63DA-43AB-927C-7144241B8245}" type="presParOf" srcId="{DE7C68F1-B7F6-47B8-8521-F119EB7DACB2}" destId="{D310F16A-D0A9-43F6-BA57-7F7FE33D16A2}" srcOrd="2" destOrd="0" presId="urn:microsoft.com/office/officeart/2008/layout/LinedList"/>
    <dgm:cxn modelId="{C882CD11-DBC1-4E5C-BC2D-FE709950AEDB}" type="presParOf" srcId="{DE7C68F1-B7F6-47B8-8521-F119EB7DACB2}" destId="{DCC89AA6-97C2-468F-AE72-6ED30098376E}" srcOrd="3" destOrd="0" presId="urn:microsoft.com/office/officeart/2008/layout/LinedList"/>
    <dgm:cxn modelId="{867C568C-0048-4A37-A9B5-538E9D4E0294}" type="presParOf" srcId="{DCC89AA6-97C2-468F-AE72-6ED30098376E}" destId="{D77321E8-B946-4813-8991-4FD170F7FA32}" srcOrd="0" destOrd="0" presId="urn:microsoft.com/office/officeart/2008/layout/LinedList"/>
    <dgm:cxn modelId="{C7797C8A-98CE-4156-BC2E-DC6148F945B8}" type="presParOf" srcId="{DCC89AA6-97C2-468F-AE72-6ED30098376E}" destId="{68FBD9BF-AADA-465F-B18C-D25A9D462633}" srcOrd="1" destOrd="0" presId="urn:microsoft.com/office/officeart/2008/layout/LinedList"/>
    <dgm:cxn modelId="{6AAFA8CF-F0EB-4FF7-89F1-2406EECD6F06}" type="presParOf" srcId="{DE7C68F1-B7F6-47B8-8521-F119EB7DACB2}" destId="{87220812-292C-4C9C-8CB2-E695C6D4CDFB}" srcOrd="4" destOrd="0" presId="urn:microsoft.com/office/officeart/2008/layout/LinedList"/>
    <dgm:cxn modelId="{EB687A18-692F-416D-BE1A-B31212C82728}" type="presParOf" srcId="{DE7C68F1-B7F6-47B8-8521-F119EB7DACB2}" destId="{86195605-C7D4-4A95-9F22-7C1072726438}" srcOrd="5" destOrd="0" presId="urn:microsoft.com/office/officeart/2008/layout/LinedList"/>
    <dgm:cxn modelId="{FEBF68BB-3445-4B25-8DE7-9F010538AD60}" type="presParOf" srcId="{86195605-C7D4-4A95-9F22-7C1072726438}" destId="{7F95F543-9AF9-4113-88B2-929013CB0470}" srcOrd="0" destOrd="0" presId="urn:microsoft.com/office/officeart/2008/layout/LinedList"/>
    <dgm:cxn modelId="{F235D8BC-67D6-4E5A-935C-D4A4779666AB}" type="presParOf" srcId="{86195605-C7D4-4A95-9F22-7C1072726438}" destId="{6BA85FF5-9585-4490-9A87-F092A11A2D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85BA5-F50E-4379-B793-EA98CAFFF904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C9563-A851-4AC8-A119-D6F8E11283BC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Představit vybrané básnické sbírky a antologie pro děti především prostřednictvím textů, ale také reflexe jejich didaktického potenciálu </a:t>
          </a:r>
          <a:endParaRPr lang="en-US" sz="3000" kern="1200"/>
        </a:p>
      </dsp:txBody>
      <dsp:txXfrm>
        <a:off x="608661" y="692298"/>
        <a:ext cx="4508047" cy="2799040"/>
      </dsp:txXfrm>
    </dsp:sp>
    <dsp:sp modelId="{081F6A69-A3AD-4007-B86A-9F6A97E179C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8CAEC-8D34-40A5-AA74-960042B16BB8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Reflektovat také školní kontext výuky poezie a vybrané čítanky </a:t>
          </a:r>
          <a:endParaRPr lang="en-US" sz="3000" kern="120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423CD-5899-4E23-A5C6-055FD07DA4FC}">
      <dsp:nvSpPr>
        <dsp:cNvPr id="0" name=""/>
        <dsp:cNvSpPr/>
      </dsp:nvSpPr>
      <dsp:spPr>
        <a:xfrm>
          <a:off x="1320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607D1-25F8-4716-A8B9-C1ED698770E3}">
      <dsp:nvSpPr>
        <dsp:cNvPr id="0" name=""/>
        <dsp:cNvSpPr/>
      </dsp:nvSpPr>
      <dsp:spPr>
        <a:xfrm>
          <a:off x="516452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Nejvíce zastoupená báseň v čítankách pro 5. třídu a příklady zadání pro žáky je Seifertova báseň Rozhovor ze sbírky </a:t>
          </a:r>
          <a:r>
            <a:rPr lang="cs-CZ" sz="3000" i="1" kern="1200"/>
            <a:t>Chlapec a hvězdy </a:t>
          </a:r>
          <a:endParaRPr lang="en-US" sz="3000" kern="1200"/>
        </a:p>
      </dsp:txBody>
      <dsp:txXfrm>
        <a:off x="602678" y="725825"/>
        <a:ext cx="4463730" cy="2771523"/>
      </dsp:txXfrm>
    </dsp:sp>
    <dsp:sp modelId="{24DBC78A-050D-4125-8D88-27990C73CFE2}">
      <dsp:nvSpPr>
        <dsp:cNvPr id="0" name=""/>
        <dsp:cNvSpPr/>
      </dsp:nvSpPr>
      <dsp:spPr>
        <a:xfrm>
          <a:off x="5667765" y="150224"/>
          <a:ext cx="4636182" cy="2943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3789A-ADB6-4A11-948B-4BBEDC415EDD}">
      <dsp:nvSpPr>
        <dsp:cNvPr id="0" name=""/>
        <dsp:cNvSpPr/>
      </dsp:nvSpPr>
      <dsp:spPr>
        <a:xfrm>
          <a:off x="6182897" y="639599"/>
          <a:ext cx="4636182" cy="2943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Analýza a srovnání zadání k básni ve vybraných čítankách – viz soubor „Čítanky a zadání“</a:t>
          </a:r>
          <a:endParaRPr lang="en-US" sz="3000" kern="1200"/>
        </a:p>
      </dsp:txBody>
      <dsp:txXfrm>
        <a:off x="6269123" y="725825"/>
        <a:ext cx="4463730" cy="27715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3C582-3831-4598-AA0C-A7EC933C5910}">
      <dsp:nvSpPr>
        <dsp:cNvPr id="0" name=""/>
        <dsp:cNvSpPr/>
      </dsp:nvSpPr>
      <dsp:spPr>
        <a:xfrm>
          <a:off x="0" y="1035"/>
          <a:ext cx="5257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CBBE27-D2EB-4CDB-8635-C13194CC9AE7}">
      <dsp:nvSpPr>
        <dsp:cNvPr id="0" name=""/>
        <dsp:cNvSpPr/>
      </dsp:nvSpPr>
      <dsp:spPr>
        <a:xfrm>
          <a:off x="0" y="1035"/>
          <a:ext cx="5257800" cy="70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Dvě vybrané básně, jejich interpretace a srovnání</a:t>
          </a:r>
          <a:endParaRPr lang="en-US" sz="1900" kern="1200"/>
        </a:p>
      </dsp:txBody>
      <dsp:txXfrm>
        <a:off x="0" y="1035"/>
        <a:ext cx="5257800" cy="706445"/>
      </dsp:txXfrm>
    </dsp:sp>
    <dsp:sp modelId="{D310F16A-D0A9-43F6-BA57-7F7FE33D16A2}">
      <dsp:nvSpPr>
        <dsp:cNvPr id="0" name=""/>
        <dsp:cNvSpPr/>
      </dsp:nvSpPr>
      <dsp:spPr>
        <a:xfrm>
          <a:off x="0" y="707480"/>
          <a:ext cx="5257800" cy="0"/>
        </a:xfrm>
        <a:prstGeom prst="line">
          <a:avLst/>
        </a:prstGeom>
        <a:gradFill rotWithShape="0">
          <a:gsLst>
            <a:gs pos="0">
              <a:schemeClr val="accent2">
                <a:hueOff val="3183231"/>
                <a:satOff val="5400"/>
                <a:lumOff val="-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83231"/>
                <a:satOff val="5400"/>
                <a:lumOff val="-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83231"/>
                <a:satOff val="5400"/>
                <a:lumOff val="-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183231"/>
              <a:satOff val="5400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7321E8-B946-4813-8991-4FD170F7FA32}">
      <dsp:nvSpPr>
        <dsp:cNvPr id="0" name=""/>
        <dsp:cNvSpPr/>
      </dsp:nvSpPr>
      <dsp:spPr>
        <a:xfrm>
          <a:off x="0" y="707480"/>
          <a:ext cx="5257800" cy="70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Václav </a:t>
          </a:r>
          <a:r>
            <a:rPr lang="cs-CZ" sz="1900" kern="1200" dirty="0" err="1"/>
            <a:t>Vokolek</a:t>
          </a:r>
          <a:r>
            <a:rPr lang="cs-CZ" sz="1900" kern="1200" dirty="0"/>
            <a:t>: Kašpárek (s. 240) </a:t>
          </a:r>
          <a:endParaRPr lang="en-US" sz="1900" kern="1200" dirty="0"/>
        </a:p>
      </dsp:txBody>
      <dsp:txXfrm>
        <a:off x="0" y="707480"/>
        <a:ext cx="5257800" cy="706445"/>
      </dsp:txXfrm>
    </dsp:sp>
    <dsp:sp modelId="{87220812-292C-4C9C-8CB2-E695C6D4CDFB}">
      <dsp:nvSpPr>
        <dsp:cNvPr id="0" name=""/>
        <dsp:cNvSpPr/>
      </dsp:nvSpPr>
      <dsp:spPr>
        <a:xfrm>
          <a:off x="0" y="1413926"/>
          <a:ext cx="5257800" cy="0"/>
        </a:xfrm>
        <a:prstGeom prst="line">
          <a:avLst/>
        </a:prstGeom>
        <a:gradFill rotWithShape="0">
          <a:gsLst>
            <a:gs pos="0">
              <a:schemeClr val="accent2">
                <a:hueOff val="6366461"/>
                <a:satOff val="1080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366461"/>
                <a:satOff val="1080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366461"/>
                <a:satOff val="1080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366461"/>
              <a:satOff val="10800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95F543-9AF9-4113-88B2-929013CB0470}">
      <dsp:nvSpPr>
        <dsp:cNvPr id="0" name=""/>
        <dsp:cNvSpPr/>
      </dsp:nvSpPr>
      <dsp:spPr>
        <a:xfrm>
          <a:off x="0" y="1413926"/>
          <a:ext cx="5257800" cy="70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Ivan Martin Jirous: Ptala se Františky Marta (s. 120 – 121) </a:t>
          </a:r>
          <a:endParaRPr lang="en-US" sz="1900" kern="1200" dirty="0"/>
        </a:p>
      </dsp:txBody>
      <dsp:txXfrm>
        <a:off x="0" y="1413926"/>
        <a:ext cx="5257800" cy="706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0D4-E9C0-43F4-9CC1-83C2A0314D65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99C-6EEF-4C06-A874-10200C771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88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0D4-E9C0-43F4-9CC1-83C2A0314D65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99C-6EEF-4C06-A874-10200C771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62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0D4-E9C0-43F4-9CC1-83C2A0314D65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99C-6EEF-4C06-A874-10200C771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87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0D4-E9C0-43F4-9CC1-83C2A0314D65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99C-6EEF-4C06-A874-10200C771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03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0D4-E9C0-43F4-9CC1-83C2A0314D65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99C-6EEF-4C06-A874-10200C771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79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0D4-E9C0-43F4-9CC1-83C2A0314D65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99C-6EEF-4C06-A874-10200C771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02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0D4-E9C0-43F4-9CC1-83C2A0314D65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99C-6EEF-4C06-A874-10200C771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69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0D4-E9C0-43F4-9CC1-83C2A0314D65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99C-6EEF-4C06-A874-10200C771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28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0D4-E9C0-43F4-9CC1-83C2A0314D65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99C-6EEF-4C06-A874-10200C771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0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0D4-E9C0-43F4-9CC1-83C2A0314D65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99C-6EEF-4C06-A874-10200C771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84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D0D4-E9C0-43F4-9CC1-83C2A0314D65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099C-6EEF-4C06-A874-10200C771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48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D0D4-E9C0-43F4-9CC1-83C2A0314D65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D099C-6EEF-4C06-A874-10200C771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41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jektsypo.cz/dokumenty/MP_-_V_risi_poezie_aneb_Jak_cist_s_zaky_poezii_final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cs-CZ" sz="5200">
                <a:solidFill>
                  <a:schemeClr val="tx2"/>
                </a:solidFill>
              </a:rPr>
              <a:t>Poezie pro děti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Literatura pro děti I – 3. přednáška </a:t>
            </a:r>
          </a:p>
          <a:p>
            <a:r>
              <a:rPr lang="cs-CZ" dirty="0">
                <a:solidFill>
                  <a:schemeClr val="tx2"/>
                </a:solidFill>
              </a:rPr>
              <a:t>25. března 2024; 8:55 – 10:25 </a:t>
            </a:r>
          </a:p>
        </p:txBody>
      </p:sp>
    </p:spTree>
    <p:extLst>
      <p:ext uri="{BB962C8B-B14F-4D97-AF65-F5344CB8AC3E}">
        <p14:creationId xmlns:p14="http://schemas.microsoft.com/office/powerpoint/2010/main" val="23593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8B8046-EFAB-ABF8-6EA1-892AF1EE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 fontScale="90000"/>
          </a:bodyPr>
          <a:lstStyle/>
          <a:p>
            <a:r>
              <a:rPr lang="cs-CZ" dirty="0"/>
              <a:t>Poetický slovníček dětem v příkladech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AFC6AE-9CCC-18B6-7459-5B2C3232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numCol="2">
            <a:normAutofit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Absolutní báseň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Akrostich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Dvojsmysl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Eufonie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Hádanka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Haiku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Kaligram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Konkrétní báseň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Limerick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Píseň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Rozpočítadlo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Rým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Sonet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Verš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Vázaný verš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cs-CZ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Volný verš</a:t>
            </a:r>
          </a:p>
        </p:txBody>
      </p:sp>
      <p:pic>
        <p:nvPicPr>
          <p:cNvPr id="1026" name="Picture 2" descr="Poetický slovníček dětem v příkladech">
            <a:extLst>
              <a:ext uri="{FF2B5EF4-FFF2-40B4-BE49-F238E27FC236}">
                <a16:creationId xmlns:a16="http://schemas.microsoft.com/office/drawing/2014/main" id="{2C331524-922D-AFD6-FB5C-BC8067281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808" y="643234"/>
            <a:ext cx="4423902" cy="5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5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Sbírky, o nichž bude řeč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5006"/>
            <a:ext cx="10515600" cy="471195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KAINAR, Josef. </a:t>
            </a:r>
            <a:r>
              <a:rPr lang="cs-CZ" i="1" dirty="0"/>
              <a:t>Nevídáno-neslýcháno.</a:t>
            </a:r>
            <a:r>
              <a:rPr lang="cs-CZ" dirty="0"/>
              <a:t> Praha: Státní nakladatelství dětské knihy, 1964.</a:t>
            </a:r>
          </a:p>
          <a:p>
            <a:r>
              <a:rPr lang="cs-CZ" dirty="0"/>
              <a:t>BRUKNER, Josef. </a:t>
            </a:r>
            <a:r>
              <a:rPr lang="cs-CZ" i="1" dirty="0"/>
              <a:t>Obrazárna</a:t>
            </a:r>
            <a:r>
              <a:rPr lang="cs-CZ" dirty="0"/>
              <a:t>. 1.vyd. Praha: Albatros, 1982.</a:t>
            </a:r>
          </a:p>
          <a:p>
            <a:pPr lvl="0"/>
            <a:r>
              <a:rPr lang="cs-CZ" dirty="0"/>
              <a:t>SKÁCEL, Jan. </a:t>
            </a:r>
            <a:r>
              <a:rPr lang="cs-CZ" i="1" dirty="0"/>
              <a:t>Uspávanky</a:t>
            </a:r>
            <a:r>
              <a:rPr lang="cs-CZ" dirty="0"/>
              <a:t>. Praha: Albatros, 1983. </a:t>
            </a:r>
          </a:p>
          <a:p>
            <a:r>
              <a:rPr lang="cs-CZ" dirty="0"/>
              <a:t>FRYNTA, Emanuel. </a:t>
            </a:r>
            <a:r>
              <a:rPr lang="cs-CZ" i="1" dirty="0"/>
              <a:t>Písničky bez muziky</a:t>
            </a:r>
            <a:r>
              <a:rPr lang="cs-CZ" dirty="0"/>
              <a:t>. Ilustrace Markéta Prachatická. Praha: Argo, 2010. </a:t>
            </a:r>
          </a:p>
          <a:p>
            <a:r>
              <a:rPr lang="cs-CZ" dirty="0"/>
              <a:t>NIKL, Petr. </a:t>
            </a:r>
            <a:r>
              <a:rPr lang="cs-CZ" i="1" dirty="0" err="1"/>
              <a:t>Záhádky</a:t>
            </a:r>
            <a:r>
              <a:rPr lang="cs-CZ" dirty="0"/>
              <a:t>. Praha: </a:t>
            </a:r>
            <a:r>
              <a:rPr lang="cs-CZ" dirty="0" err="1"/>
              <a:t>Meander</a:t>
            </a:r>
            <a:r>
              <a:rPr lang="cs-CZ" dirty="0"/>
              <a:t>, 2007. Modrý slon (</a:t>
            </a:r>
            <a:r>
              <a:rPr lang="cs-CZ" dirty="0" err="1"/>
              <a:t>Meander</a:t>
            </a:r>
            <a:r>
              <a:rPr lang="cs-CZ" dirty="0"/>
              <a:t>). </a:t>
            </a:r>
          </a:p>
          <a:p>
            <a:r>
              <a:rPr lang="cs-CZ" dirty="0"/>
              <a:t>Malý, Radek. </a:t>
            </a:r>
            <a:r>
              <a:rPr lang="cs-CZ" i="1" dirty="0"/>
              <a:t>Listonoš vítr: (co přinesl a co mi šeptal)</a:t>
            </a:r>
            <a:r>
              <a:rPr lang="cs-CZ" dirty="0"/>
              <a:t>. V Praze: Albatros, 2011. </a:t>
            </a:r>
          </a:p>
          <a:p>
            <a:r>
              <a:rPr lang="cs-CZ" dirty="0"/>
              <a:t>FISCHEROVÁ, Daniela. </a:t>
            </a:r>
            <a:r>
              <a:rPr lang="cs-CZ" i="1" dirty="0"/>
              <a:t>Milion melounů</a:t>
            </a:r>
            <a:r>
              <a:rPr lang="cs-CZ" dirty="0"/>
              <a:t>. Praha: </a:t>
            </a:r>
            <a:r>
              <a:rPr lang="cs-CZ" dirty="0" err="1"/>
              <a:t>Meander</a:t>
            </a:r>
            <a:r>
              <a:rPr lang="cs-CZ" dirty="0"/>
              <a:t>, 2011. Modrý slon (</a:t>
            </a:r>
            <a:r>
              <a:rPr lang="cs-CZ" dirty="0" err="1"/>
              <a:t>Meander</a:t>
            </a:r>
            <a:r>
              <a:rPr lang="cs-CZ" dirty="0"/>
              <a:t>). </a:t>
            </a:r>
          </a:p>
          <a:p>
            <a:r>
              <a:rPr lang="cs-CZ" dirty="0"/>
              <a:t>SILVERSTEIN, </a:t>
            </a:r>
            <a:r>
              <a:rPr lang="cs-CZ" dirty="0" err="1"/>
              <a:t>Shel</a:t>
            </a:r>
            <a:r>
              <a:rPr lang="cs-CZ" dirty="0"/>
              <a:t>. </a:t>
            </a:r>
            <a:r>
              <a:rPr lang="cs-CZ" i="1" dirty="0"/>
              <a:t>Jen jestli si </a:t>
            </a:r>
            <a:r>
              <a:rPr lang="cs-CZ" i="1" dirty="0" err="1"/>
              <a:t>nevymejšlíš</a:t>
            </a:r>
            <a:r>
              <a:rPr lang="cs-CZ" dirty="0"/>
              <a:t>. V Praze: Albatros, 2014.</a:t>
            </a:r>
          </a:p>
          <a:p>
            <a:r>
              <a:rPr lang="cs-CZ" dirty="0"/>
              <a:t>MÍKOVÁ, Marka. </a:t>
            </a:r>
            <a:r>
              <a:rPr lang="cs-CZ" i="1" dirty="0" err="1"/>
              <a:t>Žvejkačky</a:t>
            </a:r>
            <a:r>
              <a:rPr lang="cs-CZ" dirty="0"/>
              <a:t>. Ilustrace Juraj Horváth. Praha: Baobab, 2015.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855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anchor="ctr">
            <a:normAutofit/>
          </a:bodyPr>
          <a:lstStyle/>
          <a:p>
            <a:r>
              <a:rPr lang="cs-CZ" sz="3700" b="1"/>
              <a:t>KAINAR, Josef: </a:t>
            </a:r>
            <a:r>
              <a:rPr lang="cs-CZ" sz="3700" b="1" i="1"/>
              <a:t>Nevídáno-neslýcháno </a:t>
            </a:r>
            <a:r>
              <a:rPr lang="cs-CZ" sz="3700" b="1"/>
              <a:t>(1964)</a:t>
            </a:r>
            <a:endParaRPr lang="cs-CZ" sz="37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1803" y="2470244"/>
            <a:ext cx="4080361" cy="3769834"/>
          </a:xfrm>
        </p:spPr>
        <p:txBody>
          <a:bodyPr anchor="ctr">
            <a:normAutofit/>
          </a:bodyPr>
          <a:lstStyle/>
          <a:p>
            <a:r>
              <a:rPr lang="cs-CZ" sz="2000"/>
              <a:t>Klasické dílo české nonsensové poezie pro děti.</a:t>
            </a:r>
          </a:p>
          <a:p>
            <a:r>
              <a:rPr lang="cs-CZ" sz="2000"/>
              <a:t>Básně mají charakter rozpočítadel a říkadel, jsou rytmické a vybízejí děti ke skandování.</a:t>
            </a:r>
          </a:p>
          <a:p>
            <a:pPr marL="0" indent="0">
              <a:buNone/>
            </a:pPr>
            <a:r>
              <a:rPr lang="cs-CZ" sz="2000"/>
              <a:t> </a:t>
            </a:r>
          </a:p>
          <a:p>
            <a:r>
              <a:rPr lang="cs-CZ" sz="2000"/>
              <a:t>Jako bonus máte v Moodlu veršovanou Kainarovu verzi Zlatovlásky.</a:t>
            </a:r>
          </a:p>
          <a:p>
            <a:endParaRPr lang="cs-CZ" sz="2000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opulární Kainarovo Nevídáno neslýcháno. Hravé básničky pro děti">
            <a:extLst>
              <a:ext uri="{FF2B5EF4-FFF2-40B4-BE49-F238E27FC236}">
                <a16:creationId xmlns:a16="http://schemas.microsoft.com/office/drawing/2014/main" id="{1E9A3A35-3B88-3D30-42BC-42F3C9176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15309"/>
            <a:ext cx="5334197" cy="44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44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4578"/>
          </a:xfrm>
        </p:spPr>
        <p:txBody>
          <a:bodyPr/>
          <a:lstStyle/>
          <a:p>
            <a:r>
              <a:rPr lang="cs-CZ" b="1" dirty="0"/>
              <a:t>KAINAR, Josef: </a:t>
            </a:r>
            <a:r>
              <a:rPr lang="cs-CZ" b="1" i="1" dirty="0"/>
              <a:t>Nevídáno-neslýcháno </a:t>
            </a:r>
            <a:r>
              <a:rPr lang="cs-CZ" b="1" dirty="0"/>
              <a:t>(1964)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1465006"/>
            <a:ext cx="5181600" cy="52504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Na jabloni hrušky zrají,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na piano žáby hrají,</a:t>
            </a:r>
          </a:p>
          <a:p>
            <a:pPr marL="0" indent="0">
              <a:buNone/>
            </a:pPr>
            <a:r>
              <a:rPr lang="cs-CZ" dirty="0"/>
              <a:t>kočka píše úkoly,</a:t>
            </a:r>
            <a:br>
              <a:rPr lang="cs-CZ" dirty="0"/>
            </a:br>
            <a:r>
              <a:rPr lang="cs-CZ" dirty="0"/>
              <a:t>kohoutek jde do školy,</a:t>
            </a:r>
            <a:br>
              <a:rPr lang="cs-CZ" dirty="0"/>
            </a:br>
            <a:r>
              <a:rPr lang="cs-CZ" dirty="0"/>
              <a:t>ryba pije limonádu,</a:t>
            </a:r>
            <a:br>
              <a:rPr lang="cs-CZ" dirty="0"/>
            </a:br>
            <a:r>
              <a:rPr lang="cs-CZ" dirty="0"/>
              <a:t>kráva nosí rohy vzadu,</a:t>
            </a:r>
            <a:br>
              <a:rPr lang="cs-CZ" dirty="0"/>
            </a:br>
            <a:r>
              <a:rPr lang="cs-CZ" dirty="0"/>
              <a:t>kredenc tančí rejdovák,</a:t>
            </a:r>
            <a:br>
              <a:rPr lang="cs-CZ" dirty="0"/>
            </a:br>
            <a:r>
              <a:rPr lang="cs-CZ" dirty="0"/>
              <a:t>husa krávě šije frak,</a:t>
            </a:r>
            <a:br>
              <a:rPr lang="cs-CZ" dirty="0"/>
            </a:br>
            <a:r>
              <a:rPr lang="cs-CZ" dirty="0"/>
              <a:t>koník leze z </a:t>
            </a:r>
            <a:r>
              <a:rPr lang="cs-CZ" dirty="0" err="1"/>
              <a:t>fiatky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vítr fouká pozpátky,</a:t>
            </a:r>
            <a:br>
              <a:rPr lang="cs-CZ" dirty="0"/>
            </a:br>
            <a:r>
              <a:rPr lang="cs-CZ" dirty="0"/>
              <a:t>po obloze mráček běží,</a:t>
            </a:r>
            <a:br>
              <a:rPr lang="cs-CZ" dirty="0"/>
            </a:br>
            <a:r>
              <a:rPr lang="cs-CZ" dirty="0"/>
              <a:t>běží, běží, až k té věži.</a:t>
            </a:r>
            <a:br>
              <a:rPr lang="cs-CZ" dirty="0"/>
            </a:br>
            <a:r>
              <a:rPr lang="cs-CZ" dirty="0"/>
              <a:t>„Jaká je ta věž?“</a:t>
            </a:r>
            <a:br>
              <a:rPr lang="cs-CZ" dirty="0"/>
            </a:br>
            <a:r>
              <a:rPr lang="cs-CZ" dirty="0"/>
              <a:t>„Velká jak ta lež.“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465006"/>
            <a:ext cx="5181600" cy="471195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Úkol: Zkuste si napsat říkačku, která bude podobně popletená.</a:t>
            </a:r>
          </a:p>
        </p:txBody>
      </p:sp>
    </p:spTree>
    <p:extLst>
      <p:ext uri="{BB962C8B-B14F-4D97-AF65-F5344CB8AC3E}">
        <p14:creationId xmlns:p14="http://schemas.microsoft.com/office/powerpoint/2010/main" val="230069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Obrazárna">
            <a:extLst>
              <a:ext uri="{FF2B5EF4-FFF2-40B4-BE49-F238E27FC236}">
                <a16:creationId xmlns:a16="http://schemas.microsoft.com/office/drawing/2014/main" id="{C2B11497-771B-7192-1210-25F58F0BA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" b="-2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cs-CZ" sz="4000" b="1"/>
              <a:t>BRUKNER, Josef: </a:t>
            </a:r>
            <a:r>
              <a:rPr lang="cs-CZ" sz="4000" b="1" i="1"/>
              <a:t>Obrazárna </a:t>
            </a:r>
            <a:r>
              <a:rPr lang="cs-CZ" sz="4000" b="1"/>
              <a:t>(1982)</a:t>
            </a:r>
            <a:endParaRPr lang="cs-CZ" sz="4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000" i="1" dirty="0"/>
              <a:t>Toto je obrazárna pro děti.</a:t>
            </a:r>
          </a:p>
          <a:p>
            <a:pPr marL="0" indent="0">
              <a:buNone/>
            </a:pPr>
            <a:r>
              <a:rPr lang="cs-CZ" sz="2000" i="1" dirty="0"/>
              <a:t>Jsou v ní obrazy z celého světa. </a:t>
            </a:r>
          </a:p>
          <a:p>
            <a:pPr marL="0" indent="0">
              <a:buNone/>
            </a:pPr>
            <a:r>
              <a:rPr lang="cs-CZ" sz="2000" i="1" dirty="0"/>
              <a:t>Otevírá se a zavírá, jak je nám libo.</a:t>
            </a:r>
          </a:p>
          <a:p>
            <a:pPr marL="0" indent="0">
              <a:buNone/>
            </a:pPr>
            <a:r>
              <a:rPr lang="cs-CZ" sz="2000" i="1" dirty="0"/>
              <a:t>Ve velké obrazárně se nesmí mluvit, aby to obrazy nerušilo.</a:t>
            </a:r>
          </a:p>
          <a:p>
            <a:pPr marL="0" indent="0">
              <a:buNone/>
            </a:pPr>
            <a:r>
              <a:rPr lang="cs-CZ" sz="2000" i="1" dirty="0"/>
              <a:t>Toto je obrazárna pro děti.</a:t>
            </a:r>
          </a:p>
          <a:p>
            <a:pPr marL="0" indent="0">
              <a:buNone/>
            </a:pPr>
            <a:r>
              <a:rPr lang="cs-CZ" sz="2000" i="1" dirty="0"/>
              <a:t>Jsou v ní obrazy z celého světa, aby si s námi povídaly.</a:t>
            </a:r>
          </a:p>
        </p:txBody>
      </p:sp>
    </p:spTree>
    <p:extLst>
      <p:ext uri="{BB962C8B-B14F-4D97-AF65-F5344CB8AC3E}">
        <p14:creationId xmlns:p14="http://schemas.microsoft.com/office/powerpoint/2010/main" val="232225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 b="1"/>
              <a:t>BRUKNER, Josef: </a:t>
            </a:r>
            <a:r>
              <a:rPr lang="cs-CZ" sz="3200" b="1" i="1"/>
              <a:t>Obrazárna </a:t>
            </a:r>
            <a:r>
              <a:rPr lang="cs-CZ" sz="3200" b="1"/>
              <a:t>(1982)</a:t>
            </a:r>
            <a:endParaRPr lang="cs-CZ" sz="3200"/>
          </a:p>
        </p:txBody>
      </p:sp>
      <p:pic>
        <p:nvPicPr>
          <p:cNvPr id="5" name="Picture 4" descr="Malovat na paletu">
            <a:extLst>
              <a:ext uri="{FF2B5EF4-FFF2-40B4-BE49-F238E27FC236}">
                <a16:creationId xmlns:a16="http://schemas.microsoft.com/office/drawing/2014/main" id="{E07775B7-12D9-CFA6-9FB9-78F8BC73E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666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4419895"/>
          </a:xfrm>
        </p:spPr>
        <p:txBody>
          <a:bodyPr>
            <a:normAutofit/>
          </a:bodyPr>
          <a:lstStyle/>
          <a:p>
            <a:r>
              <a:rPr lang="cs-CZ" sz="1600" dirty="0"/>
              <a:t>Ve sbírce nejsou obrazy pouhou ilustrací, ale přímo vrůstají do textu básníka.</a:t>
            </a:r>
          </a:p>
          <a:p>
            <a:r>
              <a:rPr lang="cs-CZ" sz="1600" dirty="0"/>
              <a:t>Jsou galerií výtvarného umění od dávné doby (jeskynní malba z </a:t>
            </a:r>
            <a:r>
              <a:rPr lang="cs-CZ" sz="1600" dirty="0" err="1"/>
              <a:t>Lascaux</a:t>
            </a:r>
            <a:r>
              <a:rPr lang="cs-CZ" sz="1600" dirty="0"/>
              <a:t>) přes středověkou gotickou miniaturu z Rukopisu krumlovského až po vrcholná díla českých a světových malířů 20. století.</a:t>
            </a:r>
          </a:p>
          <a:p>
            <a:r>
              <a:rPr lang="cs-CZ" sz="1600" dirty="0" err="1"/>
              <a:t>Bruknerovy</a:t>
            </a:r>
            <a:r>
              <a:rPr lang="cs-CZ" sz="1600" dirty="0"/>
              <a:t> básně přitom dokážou vyvolat náladu při tvorbě díla (Malíř koní na obraz Koně R. </a:t>
            </a:r>
            <a:r>
              <a:rPr lang="cs-CZ" sz="1600" dirty="0" err="1"/>
              <a:t>Dufyho</a:t>
            </a:r>
            <a:r>
              <a:rPr lang="cs-CZ" sz="1600" dirty="0"/>
              <a:t>).</a:t>
            </a:r>
          </a:p>
          <a:p>
            <a:r>
              <a:rPr lang="cs-CZ" sz="1600" dirty="0"/>
              <a:t>Evokují skutečné přírodní motivy vyvolané dojmem obrazu, jako Tvář léta (G. </a:t>
            </a:r>
            <a:r>
              <a:rPr lang="cs-CZ" sz="1600" dirty="0" err="1"/>
              <a:t>Arcimboldo</a:t>
            </a:r>
            <a:r>
              <a:rPr lang="cs-CZ" sz="1600" dirty="0"/>
              <a:t>: Léto) nebo Česká krajina (Josef Čapek: Ráno).</a:t>
            </a:r>
          </a:p>
          <a:p>
            <a:r>
              <a:rPr lang="cs-CZ" sz="1600" dirty="0"/>
              <a:t>Pobízejí k tvořivé aktivitě (Jak se maluje domeček na obraz Jana Zrzavého Dvůr v Kácově). Vyvolávají také úžasnou představivost jako třeba v básni Procházka, která rozvíjí příběh obrazu Rozhovor R. </a:t>
            </a:r>
            <a:r>
              <a:rPr lang="cs-CZ" sz="1600" dirty="0" err="1"/>
              <a:t>Magritta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0733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 r="-2" b="597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/>
              <a:t>BRUKNER, Josef: </a:t>
            </a:r>
            <a:r>
              <a:rPr lang="en-US" sz="4000" b="1" i="1"/>
              <a:t>Obrazárna </a:t>
            </a:r>
            <a:r>
              <a:rPr lang="en-US" sz="4000" b="1"/>
              <a:t>(1982)</a:t>
            </a:r>
            <a:endParaRPr lang="en-US" sz="400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Jak by se báseň inspirovaná tímto obrazem Františka Tichého mohla jmenovat? </a:t>
            </a:r>
          </a:p>
          <a:p>
            <a:r>
              <a:rPr lang="en-US" sz="2000"/>
              <a:t>Jakou bude mít atmosféru? </a:t>
            </a:r>
          </a:p>
          <a:p>
            <a:r>
              <a:rPr lang="en-US" sz="2000"/>
              <a:t>Jaká slova nebo motivy se v ní objeví?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0469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985"/>
          </a:xfrm>
        </p:spPr>
        <p:txBody>
          <a:bodyPr>
            <a:normAutofit fontScale="90000"/>
          </a:bodyPr>
          <a:lstStyle/>
          <a:p>
            <a:r>
              <a:rPr lang="cs-CZ" dirty="0"/>
              <a:t>KLAUN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7911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Drazí </a:t>
            </a:r>
            <a:r>
              <a:rPr lang="cs-CZ" dirty="0" err="1"/>
              <a:t>dámové</a:t>
            </a:r>
            <a:r>
              <a:rPr lang="cs-CZ" dirty="0"/>
              <a:t> a páni,</a:t>
            </a:r>
          </a:p>
          <a:p>
            <a:pPr marL="0" indent="0">
              <a:buNone/>
            </a:pPr>
            <a:r>
              <a:rPr lang="cs-CZ" dirty="0"/>
              <a:t>klaun – ten nemá nikde stání,</a:t>
            </a:r>
          </a:p>
          <a:p>
            <a:pPr marL="0" indent="0">
              <a:buNone/>
            </a:pPr>
            <a:r>
              <a:rPr lang="cs-CZ" dirty="0"/>
              <a:t>metá salta, létá vzduchem,</a:t>
            </a:r>
          </a:p>
          <a:p>
            <a:pPr marL="0" indent="0">
              <a:buNone/>
            </a:pPr>
            <a:r>
              <a:rPr lang="cs-CZ" dirty="0"/>
              <a:t>padá na nos, vrtí uchem,</a:t>
            </a:r>
          </a:p>
          <a:p>
            <a:pPr marL="0" indent="0">
              <a:buNone/>
            </a:pPr>
            <a:r>
              <a:rPr lang="cs-CZ" dirty="0"/>
              <a:t>z žebříku se na zem zřítí,</a:t>
            </a:r>
          </a:p>
          <a:p>
            <a:pPr marL="0" indent="0">
              <a:buNone/>
            </a:pPr>
            <a:r>
              <a:rPr lang="cs-CZ" dirty="0"/>
              <a:t>kabát má z chatrných nití, </a:t>
            </a:r>
          </a:p>
          <a:p>
            <a:pPr marL="0" indent="0">
              <a:buNone/>
            </a:pPr>
            <a:r>
              <a:rPr lang="cs-CZ" dirty="0"/>
              <a:t>židli, aby pod ním spadla,</a:t>
            </a:r>
          </a:p>
          <a:p>
            <a:pPr marL="0" indent="0">
              <a:buNone/>
            </a:pPr>
            <a:r>
              <a:rPr lang="cs-CZ" dirty="0"/>
              <a:t>růži, aby v ruce zvadla,</a:t>
            </a:r>
          </a:p>
          <a:p>
            <a:pPr marL="0" indent="0">
              <a:buNone/>
            </a:pPr>
            <a:r>
              <a:rPr lang="cs-CZ" dirty="0"/>
              <a:t>kolem samé trosky, střepy,</a:t>
            </a:r>
          </a:p>
          <a:p>
            <a:pPr marL="0" indent="0">
              <a:buNone/>
            </a:pPr>
            <a:r>
              <a:rPr lang="cs-CZ" dirty="0"/>
              <a:t>jen smůla se na něj lepí.</a:t>
            </a:r>
          </a:p>
          <a:p>
            <a:pPr marL="0" indent="0">
              <a:buNone/>
            </a:pPr>
            <a:r>
              <a:rPr lang="cs-CZ" dirty="0"/>
              <a:t>Každý z nás by radši utek,</a:t>
            </a:r>
          </a:p>
          <a:p>
            <a:pPr marL="0" indent="0">
              <a:buNone/>
            </a:pPr>
            <a:r>
              <a:rPr lang="cs-CZ" dirty="0"/>
              <a:t>ale on nemá rád smutek,					</a:t>
            </a:r>
          </a:p>
          <a:p>
            <a:pPr marL="0" indent="0">
              <a:buNone/>
            </a:pPr>
            <a:r>
              <a:rPr lang="cs-CZ" dirty="0"/>
              <a:t>chce, abychom radost měli</a:t>
            </a:r>
          </a:p>
          <a:p>
            <a:pPr marL="0" indent="0">
              <a:buNone/>
            </a:pPr>
            <a:r>
              <a:rPr lang="cs-CZ" dirty="0"/>
              <a:t>a na židli neseděli,</a:t>
            </a:r>
          </a:p>
          <a:p>
            <a:pPr marL="0" indent="0">
              <a:buNone/>
            </a:pPr>
            <a:r>
              <a:rPr lang="cs-CZ" dirty="0"/>
              <a:t>když přijdeme do cirkusu</a:t>
            </a:r>
          </a:p>
          <a:p>
            <a:pPr marL="0" indent="0">
              <a:buNone/>
            </a:pPr>
            <a:r>
              <a:rPr lang="cs-CZ" dirty="0"/>
              <a:t>jako hejno </a:t>
            </a:r>
            <a:r>
              <a:rPr lang="cs-CZ" dirty="0" err="1"/>
              <a:t>kakabusů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44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BRUKNER, Josef: </a:t>
            </a:r>
            <a:r>
              <a:rPr lang="cs-CZ" b="1" i="1" dirty="0"/>
              <a:t>Obrazárna </a:t>
            </a:r>
            <a:r>
              <a:rPr lang="cs-CZ" b="1" dirty="0"/>
              <a:t>(1982)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4840"/>
            <a:ext cx="5181600" cy="5162266"/>
          </a:xfrm>
        </p:spPr>
        <p:txBody>
          <a:bodyPr>
            <a:normAutofit/>
          </a:bodyPr>
          <a:lstStyle/>
          <a:p>
            <a:r>
              <a:rPr lang="cs-CZ" dirty="0"/>
              <a:t>Budete tvořit báseň k obrazu. </a:t>
            </a:r>
          </a:p>
          <a:p>
            <a:pPr lvl="1"/>
            <a:r>
              <a:rPr lang="cs-CZ" dirty="0"/>
              <a:t>Napište slova a slovní spojení, názvy pocitů, asociace, básnická pojmenovaní, která vás v souvislosti s obrazem napadají.</a:t>
            </a:r>
          </a:p>
          <a:p>
            <a:pPr lvl="1"/>
            <a:r>
              <a:rPr lang="cs-CZ" dirty="0"/>
              <a:t>Při tvorbě básně máte čtyři možnosti:</a:t>
            </a:r>
          </a:p>
          <a:p>
            <a:pPr lvl="2"/>
            <a:r>
              <a:rPr lang="cs-CZ" dirty="0"/>
              <a:t>Alespoň o jedné sloce o čtyřech verších inspirovanou tímto obrazem.</a:t>
            </a:r>
          </a:p>
          <a:p>
            <a:pPr lvl="2"/>
            <a:r>
              <a:rPr lang="cs-CZ" dirty="0"/>
              <a:t>Nebo alespoň jedno dvojverší. </a:t>
            </a:r>
          </a:p>
          <a:p>
            <a:pPr lvl="2"/>
            <a:r>
              <a:rPr lang="cs-CZ" dirty="0"/>
              <a:t>Případně i báseň psanou volným veršem (asociativní návaznost). </a:t>
            </a:r>
          </a:p>
          <a:p>
            <a:pPr lvl="2"/>
            <a:r>
              <a:rPr lang="cs-CZ" dirty="0"/>
              <a:t>Další možností je báseň v próze (krátký básnický příběh).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4"/>
            <a:ext cx="5709834" cy="4715814"/>
          </a:xfrm>
        </p:spPr>
      </p:pic>
    </p:spTree>
    <p:extLst>
      <p:ext uri="{BB962C8B-B14F-4D97-AF65-F5344CB8AC3E}">
        <p14:creationId xmlns:p14="http://schemas.microsoft.com/office/powerpoint/2010/main" val="135904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7149"/>
            <a:ext cx="10515600" cy="639096"/>
          </a:xfrm>
        </p:spPr>
        <p:txBody>
          <a:bodyPr>
            <a:normAutofit fontScale="90000"/>
          </a:bodyPr>
          <a:lstStyle/>
          <a:p>
            <a:r>
              <a:rPr lang="cs-CZ" dirty="0"/>
              <a:t>PROCHÁZKA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806245"/>
            <a:ext cx="7125929" cy="60517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Tak už to asi bude</a:t>
            </a:r>
          </a:p>
          <a:p>
            <a:pPr marL="0" indent="0">
              <a:buNone/>
            </a:pPr>
            <a:r>
              <a:rPr lang="cs-CZ" dirty="0"/>
              <a:t>do skonání světa,</a:t>
            </a:r>
          </a:p>
          <a:p>
            <a:pPr marL="0" indent="0">
              <a:buNone/>
            </a:pPr>
            <a:r>
              <a:rPr lang="cs-CZ" dirty="0"/>
              <a:t>že po zemi se jde</a:t>
            </a:r>
          </a:p>
          <a:p>
            <a:pPr marL="0" indent="0">
              <a:buNone/>
            </a:pPr>
            <a:r>
              <a:rPr lang="cs-CZ" dirty="0"/>
              <a:t>a po obloze létá.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 je to stejné v Brně,</a:t>
            </a:r>
          </a:p>
          <a:p>
            <a:pPr marL="0" indent="0">
              <a:buNone/>
            </a:pPr>
            <a:r>
              <a:rPr lang="cs-CZ" dirty="0"/>
              <a:t>v Paříži i v Praze.</a:t>
            </a:r>
          </a:p>
          <a:p>
            <a:pPr marL="0" indent="0">
              <a:buNone/>
            </a:pPr>
            <a:r>
              <a:rPr lang="cs-CZ" dirty="0"/>
              <a:t>Jinak to chodí</a:t>
            </a:r>
          </a:p>
          <a:p>
            <a:pPr marL="0" indent="0">
              <a:buNone/>
            </a:pPr>
            <a:r>
              <a:rPr lang="cs-CZ" dirty="0"/>
              <a:t>pouze na obraze.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Tam páni jdou a jdou</a:t>
            </a:r>
          </a:p>
          <a:p>
            <a:pPr marL="0" indent="0">
              <a:buNone/>
            </a:pPr>
            <a:r>
              <a:rPr lang="cs-CZ" dirty="0"/>
              <a:t>zabráni do hovoru,</a:t>
            </a:r>
          </a:p>
          <a:p>
            <a:pPr marL="0" indent="0">
              <a:buNone/>
            </a:pPr>
            <a:r>
              <a:rPr lang="cs-CZ" dirty="0"/>
              <a:t>ani si nevšimli,</a:t>
            </a:r>
          </a:p>
          <a:p>
            <a:pPr marL="0" indent="0">
              <a:buNone/>
            </a:pPr>
            <a:r>
              <a:rPr lang="cs-CZ" dirty="0"/>
              <a:t>že už jsou na obzoru.</a:t>
            </a:r>
          </a:p>
          <a:p>
            <a:pPr marL="0" indent="0">
              <a:buNone/>
            </a:pPr>
            <a:r>
              <a:rPr lang="cs-CZ" dirty="0"/>
              <a:t>Jdou dál a dál,</a:t>
            </a:r>
          </a:p>
          <a:p>
            <a:pPr marL="0" indent="0">
              <a:buNone/>
            </a:pPr>
            <a:r>
              <a:rPr lang="cs-CZ" dirty="0"/>
              <a:t>ti povídaví páni…</a:t>
            </a:r>
          </a:p>
          <a:p>
            <a:pPr marL="0" indent="0">
              <a:buNone/>
            </a:pPr>
            <a:r>
              <a:rPr lang="cs-CZ" dirty="0"/>
              <a:t>kdopak ví, kam se dá</a:t>
            </a:r>
          </a:p>
          <a:p>
            <a:pPr marL="0" indent="0">
              <a:buNone/>
            </a:pPr>
            <a:r>
              <a:rPr lang="cs-CZ" dirty="0"/>
              <a:t>jít po nebeské báni.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92" y="1044397"/>
            <a:ext cx="6461639" cy="5336739"/>
          </a:xfrm>
        </p:spPr>
      </p:pic>
    </p:spTree>
    <p:extLst>
      <p:ext uri="{BB962C8B-B14F-4D97-AF65-F5344CB8AC3E}">
        <p14:creationId xmlns:p14="http://schemas.microsoft.com/office/powerpoint/2010/main" val="284856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3F715C-EF3C-3525-7F8B-EFA2C92B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Cíl přednášky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8D0EE2E-34D7-0E13-B348-B40798BA7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0341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656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49" name="Arc 1024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cs-CZ" b="1" dirty="0"/>
              <a:t>SKÁCEL, Jan. </a:t>
            </a:r>
            <a:r>
              <a:rPr lang="cs-CZ" b="1" i="1" dirty="0"/>
              <a:t>Uspávanky</a:t>
            </a:r>
            <a:r>
              <a:rPr lang="cs-CZ" b="1" dirty="0"/>
              <a:t> (1983)</a:t>
            </a:r>
            <a:endParaRPr lang="cs-CZ" dirty="0"/>
          </a:p>
        </p:txBody>
      </p:sp>
      <p:sp>
        <p:nvSpPr>
          <p:cNvPr id="10251" name="Freeform: Shape 1025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Uspávanky | ČBDB.cz">
            <a:extLst>
              <a:ext uri="{FF2B5EF4-FFF2-40B4-BE49-F238E27FC236}">
                <a16:creationId xmlns:a16="http://schemas.microsoft.com/office/drawing/2014/main" id="{264B9687-33F0-235C-F72D-EA024B40E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137" y="511293"/>
            <a:ext cx="4095470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cs-CZ" sz="2000"/>
              <a:t>Devatenáct delších lyrických básní s epickými prvky, koncipovaných jako vyprávění dětem před spaním.</a:t>
            </a:r>
          </a:p>
          <a:p>
            <a:r>
              <a:rPr lang="cs-CZ" sz="2000"/>
              <a:t>V některých jsou zpracována tradiční témata spjatá s usínáním (Uspávanka s počítáním ovcí) a s přírodou (Uspávanka se studánkou) nebo klasické, ale nově pojaté pohádkové motivy (Uspávanka s Popelčiným oříškem).</a:t>
            </a:r>
          </a:p>
          <a:p>
            <a:r>
              <a:rPr lang="cs-CZ" sz="2000"/>
              <a:t>Většinu Skácelových uspávanek však tvoří originální a vtipné příběhy, v nichž se lyrično proplétá s lehce absurdním humorem a dětským pohledem na svět (Uspávanka s vosou, která píchla Viktorii nebo Uspávanka s </a:t>
            </a:r>
            <a:r>
              <a:rPr lang="cs-CZ" sz="2000" err="1"/>
              <a:t>jednonohem</a:t>
            </a:r>
            <a:r>
              <a:rPr lang="cs-CZ" sz="2000"/>
              <a:t> a stonožkou). </a:t>
            </a:r>
          </a:p>
        </p:txBody>
      </p:sp>
    </p:spTree>
    <p:extLst>
      <p:ext uri="{BB962C8B-B14F-4D97-AF65-F5344CB8AC3E}">
        <p14:creationId xmlns:p14="http://schemas.microsoft.com/office/powerpoint/2010/main" val="23928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6B31E-E530-20AE-F8FD-5E0F5356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Jan Skácel: Uspávanky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089668-E4A0-91D0-E4F6-5FD1FA63A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Najdeme i básně, které dětskému čtenáři přibližují svět hudby (Uspávanka s panem Mozartem) či výtvarného umění (Uspávanka s </a:t>
            </a:r>
            <a:r>
              <a:rPr lang="cs-CZ" dirty="0" err="1"/>
              <a:t>Hokusajem</a:t>
            </a:r>
            <a:r>
              <a:rPr lang="cs-CZ" dirty="0"/>
              <a:t>).</a:t>
            </a:r>
          </a:p>
          <a:p>
            <a:r>
              <a:rPr lang="cs-CZ" dirty="0"/>
              <a:t>Další básně (i ukázky básní dalších autorů) zde: https://www.citarny.cz/nove-knihy/poezie/poezie-pro-deti/skacel-uspavanky</a:t>
            </a:r>
          </a:p>
          <a:p>
            <a:r>
              <a:rPr lang="cs-CZ" dirty="0"/>
              <a:t>V </a:t>
            </a:r>
            <a:r>
              <a:rPr lang="cs-CZ" dirty="0" err="1"/>
              <a:t>Moodlu</a:t>
            </a:r>
            <a:r>
              <a:rPr lang="cs-CZ" dirty="0"/>
              <a:t> máte sbírku </a:t>
            </a:r>
            <a:r>
              <a:rPr lang="cs-CZ" i="1" dirty="0"/>
              <a:t>Kam odešly laně </a:t>
            </a:r>
            <a:r>
              <a:rPr lang="cs-CZ" dirty="0"/>
              <a:t>(k obrázkům Josefa Čapka).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61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8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409" y="98323"/>
            <a:ext cx="4156512" cy="816077"/>
          </a:xfrm>
        </p:spPr>
        <p:txBody>
          <a:bodyPr anchor="ctr">
            <a:normAutofit fontScale="90000"/>
          </a:bodyPr>
          <a:lstStyle/>
          <a:p>
            <a:r>
              <a:rPr lang="cs-CZ" sz="3700" b="1" dirty="0"/>
              <a:t>Uspávanka se sněhem a krásnou paní</a:t>
            </a:r>
            <a:endParaRPr lang="cs-CZ" sz="3700" dirty="0"/>
          </a:p>
        </p:txBody>
      </p:sp>
      <p:pic>
        <p:nvPicPr>
          <p:cNvPr id="11266" name="Picture 2" descr="Zimní krajina | Fotografie a fotky">
            <a:extLst>
              <a:ext uri="{FF2B5EF4-FFF2-40B4-BE49-F238E27FC236}">
                <a16:creationId xmlns:a16="http://schemas.microsoft.com/office/drawing/2014/main" id="{C0DB41A3-6125-BEBC-61CF-BD5FC59E0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3" r="-2" b="15682"/>
          <a:stretch/>
        </p:blipFill>
        <p:spPr bwMode="auto">
          <a:xfrm>
            <a:off x="-1" y="-2"/>
            <a:ext cx="6096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409" y="1012723"/>
            <a:ext cx="4156512" cy="6194322"/>
          </a:xfrm>
        </p:spPr>
        <p:txBody>
          <a:bodyPr anchor="ctr">
            <a:normAutofit/>
          </a:bodyPr>
          <a:lstStyle/>
          <a:p>
            <a:r>
              <a:rPr lang="cs-CZ" sz="1600" dirty="0"/>
              <a:t>V ledové sluji</a:t>
            </a:r>
            <a:br>
              <a:rPr lang="cs-CZ" sz="1600" dirty="0"/>
            </a:br>
            <a:r>
              <a:rPr lang="cs-CZ" sz="1600" dirty="0"/>
              <a:t>z jinovatky krajku</a:t>
            </a:r>
            <a:br>
              <a:rPr lang="cs-CZ" sz="1600" dirty="0"/>
            </a:br>
            <a:r>
              <a:rPr lang="cs-CZ" sz="1600" dirty="0"/>
              <a:t>okolo hrdla krásná paní má</a:t>
            </a:r>
          </a:p>
          <a:p>
            <a:r>
              <a:rPr lang="cs-CZ" sz="1600" dirty="0"/>
              <a:t>a zpívá šeptem,</a:t>
            </a:r>
            <a:br>
              <a:rPr lang="cs-CZ" sz="1600" dirty="0"/>
            </a:br>
            <a:r>
              <a:rPr lang="cs-CZ" sz="1600" dirty="0"/>
              <a:t>zpívá uspávanku</a:t>
            </a:r>
            <a:br>
              <a:rPr lang="cs-CZ" sz="1600" dirty="0"/>
            </a:br>
            <a:r>
              <a:rPr lang="cs-CZ" sz="1600" dirty="0"/>
              <a:t>a je to píseň celá ________.</a:t>
            </a:r>
          </a:p>
          <a:p>
            <a:r>
              <a:rPr lang="cs-CZ" sz="1600" dirty="0"/>
              <a:t>V zavátých úlech</a:t>
            </a:r>
            <a:br>
              <a:rPr lang="cs-CZ" sz="1600" dirty="0"/>
            </a:br>
            <a:r>
              <a:rPr lang="cs-CZ" sz="1600" dirty="0"/>
              <a:t>včely střeží med,</a:t>
            </a:r>
            <a:br>
              <a:rPr lang="cs-CZ" sz="1600" dirty="0"/>
            </a:br>
            <a:r>
              <a:rPr lang="cs-CZ" sz="1600" dirty="0"/>
              <a:t>ve sněhu zajíc</a:t>
            </a:r>
            <a:br>
              <a:rPr lang="cs-CZ" sz="1600" dirty="0"/>
            </a:br>
            <a:r>
              <a:rPr lang="cs-CZ" sz="1600" dirty="0"/>
              <a:t>udělal si jamku,</a:t>
            </a:r>
          </a:p>
          <a:p>
            <a:r>
              <a:rPr lang="cs-CZ" sz="1600" dirty="0"/>
              <a:t>a spi, můj hochu,</a:t>
            </a:r>
            <a:br>
              <a:rPr lang="cs-CZ" sz="1600" dirty="0"/>
            </a:br>
            <a:r>
              <a:rPr lang="cs-CZ" sz="1600" dirty="0"/>
              <a:t>už i medvídek</a:t>
            </a:r>
            <a:br>
              <a:rPr lang="cs-CZ" sz="1600" dirty="0"/>
            </a:br>
            <a:r>
              <a:rPr lang="cs-CZ" sz="1600" dirty="0"/>
              <a:t>celý se schoval</a:t>
            </a:r>
            <a:br>
              <a:rPr lang="cs-CZ" sz="1600" dirty="0"/>
            </a:br>
            <a:r>
              <a:rPr lang="cs-CZ" sz="1600" dirty="0"/>
              <a:t>do zimního spánku.</a:t>
            </a:r>
          </a:p>
          <a:p>
            <a:r>
              <a:rPr lang="cs-CZ" sz="1600" dirty="0"/>
              <a:t>V ledové sluji</a:t>
            </a:r>
            <a:br>
              <a:rPr lang="cs-CZ" sz="1600" dirty="0"/>
            </a:br>
            <a:r>
              <a:rPr lang="cs-CZ" sz="1600" dirty="0"/>
              <a:t>z jinovatky krajku</a:t>
            </a:r>
            <a:br>
              <a:rPr lang="cs-CZ" sz="1600" dirty="0"/>
            </a:br>
            <a:r>
              <a:rPr lang="cs-CZ" sz="1600" dirty="0"/>
              <a:t>okolo hrdla krásná paní má</a:t>
            </a:r>
          </a:p>
          <a:p>
            <a:r>
              <a:rPr lang="cs-CZ" sz="1600" dirty="0"/>
              <a:t>a zpívá šeptem,</a:t>
            </a:r>
            <a:br>
              <a:rPr lang="cs-CZ" sz="1600" dirty="0"/>
            </a:br>
            <a:r>
              <a:rPr lang="cs-CZ" sz="1600" dirty="0"/>
              <a:t>zpívá uspávanku</a:t>
            </a:r>
            <a:br>
              <a:rPr lang="cs-CZ" sz="1600" dirty="0"/>
            </a:br>
            <a:r>
              <a:rPr lang="cs-CZ" sz="1600" dirty="0"/>
              <a:t>a celou zem tou písní uspává.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14529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FRYNTA, Emanuel: </a:t>
            </a:r>
            <a:r>
              <a:rPr lang="cs-CZ" b="1" i="1" dirty="0"/>
              <a:t>Písničky bez muziky</a:t>
            </a:r>
            <a:r>
              <a:rPr lang="cs-CZ" b="1" dirty="0"/>
              <a:t> (1988)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Jedna z nejoblíbenějších sbírek pro děti a dospělé.</a:t>
            </a:r>
          </a:p>
          <a:p>
            <a:r>
              <a:rPr lang="cs-CZ" dirty="0"/>
              <a:t>Ve výuce je využívána pro radostné a hravé poznávání češtiny.</a:t>
            </a:r>
          </a:p>
          <a:p>
            <a:r>
              <a:rPr lang="cs-CZ" dirty="0"/>
              <a:t>Nadhled a humor.</a:t>
            </a:r>
          </a:p>
          <a:p>
            <a:r>
              <a:rPr lang="cs-CZ" dirty="0"/>
              <a:t>Část zhudebněná P. Skoumalem na albu Kdyby prase mělo křídla (1991).</a:t>
            </a:r>
          </a:p>
          <a:p>
            <a:r>
              <a:rPr lang="cs-CZ" dirty="0"/>
              <a:t>Pestrost námětů</a:t>
            </a:r>
          </a:p>
        </p:txBody>
      </p:sp>
    </p:spTree>
    <p:extLst>
      <p:ext uri="{BB962C8B-B14F-4D97-AF65-F5344CB8AC3E}">
        <p14:creationId xmlns:p14="http://schemas.microsoft.com/office/powerpoint/2010/main" val="2334527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rýle položené na knize">
            <a:extLst>
              <a:ext uri="{FF2B5EF4-FFF2-40B4-BE49-F238E27FC236}">
                <a16:creationId xmlns:a16="http://schemas.microsoft.com/office/drawing/2014/main" id="{D4881AB0-7A84-61B8-0D20-026884D46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3" r="33255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cs-CZ" sz="4000" b="1"/>
              <a:t>OTÁZKY</a:t>
            </a:r>
            <a:endParaRPr lang="cs-CZ" sz="4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900"/>
              <a:t>Děti jsou strašné na dospělé:</a:t>
            </a:r>
            <a:br>
              <a:rPr lang="cs-CZ" sz="1900"/>
            </a:br>
            <a:r>
              <a:rPr lang="cs-CZ" sz="1900"/>
              <a:t>nemají kousek citu v těle</a:t>
            </a:r>
            <a:br>
              <a:rPr lang="cs-CZ" sz="1900"/>
            </a:br>
            <a:r>
              <a:rPr lang="cs-CZ" sz="1900"/>
              <a:t>a na kdeco se napořád</a:t>
            </a:r>
            <a:br>
              <a:rPr lang="cs-CZ" sz="1900"/>
            </a:br>
            <a:r>
              <a:rPr lang="cs-CZ" sz="1900"/>
              <a:t>dovedou ptát a ptát a ptát.</a:t>
            </a:r>
            <a:br>
              <a:rPr lang="cs-CZ" sz="1900"/>
            </a:br>
            <a:r>
              <a:rPr lang="cs-CZ" sz="1900"/>
              <a:t>To dospělí už po staletí</a:t>
            </a:r>
            <a:br>
              <a:rPr lang="cs-CZ" sz="1900"/>
            </a:br>
            <a:r>
              <a:rPr lang="cs-CZ" sz="1900"/>
              <a:t>se citlivě vždy ptají dětí</a:t>
            </a:r>
            <a:br>
              <a:rPr lang="cs-CZ" sz="1900"/>
            </a:br>
            <a:r>
              <a:rPr lang="cs-CZ" sz="1900"/>
              <a:t>jen na jediné: ,,Kolik je ti,</a:t>
            </a:r>
            <a:br>
              <a:rPr lang="cs-CZ" sz="1900"/>
            </a:br>
            <a:r>
              <a:rPr lang="cs-CZ" sz="1900"/>
              <a:t>chlapečku, kolik je ti let?"</a:t>
            </a:r>
            <a:br>
              <a:rPr lang="cs-CZ" sz="1900"/>
            </a:br>
            <a:r>
              <a:rPr lang="cs-CZ" sz="1900"/>
              <a:t>A když pak slyší třeba „Pět" -</a:t>
            </a:r>
            <a:br>
              <a:rPr lang="cs-CZ" sz="1900"/>
            </a:br>
            <a:r>
              <a:rPr lang="cs-CZ" sz="1900"/>
              <a:t>užasnou: ,,Jejej, to to letí!"</a:t>
            </a:r>
            <a:br>
              <a:rPr lang="cs-CZ" sz="1900"/>
            </a:br>
            <a:r>
              <a:rPr lang="cs-CZ" sz="1900"/>
              <a:t>Nechápou, jak se mohlo stát,</a:t>
            </a:r>
            <a:br>
              <a:rPr lang="cs-CZ" sz="1900"/>
            </a:br>
            <a:r>
              <a:rPr lang="cs-CZ" sz="1900"/>
              <a:t>že jim už bylo padesát.</a:t>
            </a:r>
          </a:p>
        </p:txBody>
      </p:sp>
    </p:spTree>
    <p:extLst>
      <p:ext uri="{BB962C8B-B14F-4D97-AF65-F5344CB8AC3E}">
        <p14:creationId xmlns:p14="http://schemas.microsoft.com/office/powerpoint/2010/main" val="138275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3133"/>
          </a:xfrm>
        </p:spPr>
        <p:txBody>
          <a:bodyPr>
            <a:normAutofit fontScale="90000"/>
          </a:bodyPr>
          <a:lstStyle/>
          <a:p>
            <a:r>
              <a:rPr lang="cs-CZ" dirty="0"/>
              <a:t>POD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9542" y="993058"/>
            <a:ext cx="10515600" cy="5203570"/>
          </a:xfrm>
        </p:spPr>
        <p:txBody>
          <a:bodyPr numCol="2">
            <a:normAutofit fontScale="85000" lnSpcReduction="20000"/>
          </a:bodyPr>
          <a:lstStyle/>
          <a:p>
            <a:r>
              <a:rPr lang="cs-CZ" dirty="0"/>
              <a:t>Koupíte lva i velblouda,</a:t>
            </a:r>
            <a:br>
              <a:rPr lang="cs-CZ" dirty="0"/>
            </a:br>
            <a:r>
              <a:rPr lang="cs-CZ" dirty="0"/>
              <a:t>je k mání lenochod,</a:t>
            </a:r>
            <a:br>
              <a:rPr lang="cs-CZ" dirty="0"/>
            </a:br>
            <a:r>
              <a:rPr lang="cs-CZ" dirty="0"/>
              <a:t>co vám však nikdo neprodá,</a:t>
            </a:r>
            <a:br>
              <a:rPr lang="cs-CZ" dirty="0"/>
            </a:br>
            <a:r>
              <a:rPr lang="cs-CZ" dirty="0"/>
              <a:t>je jedno zvíře - pod.</a:t>
            </a:r>
          </a:p>
          <a:p>
            <a:r>
              <a:rPr lang="cs-CZ" dirty="0"/>
              <a:t>Já, kdyby svět byl bez </a:t>
            </a:r>
            <a:r>
              <a:rPr lang="cs-CZ" dirty="0" err="1"/>
              <a:t>podů</a:t>
            </a:r>
            <a:r>
              <a:rPr lang="cs-CZ" dirty="0"/>
              <a:t>,</a:t>
            </a:r>
            <a:br>
              <a:rPr lang="cs-CZ" dirty="0"/>
            </a:br>
            <a:r>
              <a:rPr lang="cs-CZ" dirty="0"/>
              <a:t>co bych měl za život?</a:t>
            </a:r>
            <a:br>
              <a:rPr lang="cs-CZ" dirty="0"/>
            </a:br>
            <a:r>
              <a:rPr lang="cs-CZ" dirty="0"/>
              <a:t>Jen ráno sejdu ze schodů -</a:t>
            </a:r>
            <a:br>
              <a:rPr lang="cs-CZ" dirty="0"/>
            </a:br>
            <a:r>
              <a:rPr lang="cs-CZ" dirty="0"/>
              <a:t>už za mnou běží pod.</a:t>
            </a:r>
          </a:p>
          <a:p>
            <a:r>
              <a:rPr lang="cs-CZ" dirty="0"/>
              <a:t>I co se týče postele -</a:t>
            </a:r>
            <a:br>
              <a:rPr lang="cs-CZ" dirty="0"/>
            </a:br>
            <a:r>
              <a:rPr lang="cs-CZ" dirty="0"/>
              <a:t>já spávám v ní, on pod.</a:t>
            </a:r>
            <a:br>
              <a:rPr lang="cs-CZ" dirty="0"/>
            </a:br>
            <a:r>
              <a:rPr lang="cs-CZ" dirty="0"/>
              <a:t>A tak mi bytná nestele,</a:t>
            </a:r>
            <a:br>
              <a:rPr lang="cs-CZ" dirty="0"/>
            </a:br>
            <a:r>
              <a:rPr lang="cs-CZ" dirty="0"/>
              <a:t>snad jí to není vhod.</a:t>
            </a:r>
          </a:p>
          <a:p>
            <a:r>
              <a:rPr lang="cs-CZ" dirty="0"/>
              <a:t>Je typické, že právě ti,</a:t>
            </a:r>
            <a:br>
              <a:rPr lang="cs-CZ" dirty="0"/>
            </a:br>
            <a:r>
              <a:rPr lang="cs-CZ" dirty="0"/>
              <a:t>jimž nejde pod nos pod,</a:t>
            </a:r>
            <a:br>
              <a:rPr lang="cs-CZ" dirty="0"/>
            </a:br>
            <a:r>
              <a:rPr lang="cs-CZ" dirty="0"/>
              <a:t>lžou, chrápou, křičí na děti</a:t>
            </a:r>
            <a:br>
              <a:rPr lang="cs-CZ" dirty="0"/>
            </a:br>
            <a:r>
              <a:rPr lang="cs-CZ" dirty="0"/>
              <a:t>a chodí do hospod.</a:t>
            </a:r>
          </a:p>
          <a:p>
            <a:endParaRPr lang="cs-CZ" dirty="0"/>
          </a:p>
          <a:p>
            <a:r>
              <a:rPr lang="cs-CZ" dirty="0"/>
              <a:t>Pod jistě jako maličký</a:t>
            </a:r>
            <a:br>
              <a:rPr lang="cs-CZ" dirty="0"/>
            </a:br>
            <a:r>
              <a:rPr lang="cs-CZ" dirty="0"/>
              <a:t>už bývá protiva,</a:t>
            </a:r>
            <a:br>
              <a:rPr lang="cs-CZ" dirty="0"/>
            </a:br>
            <a:r>
              <a:rPr lang="cs-CZ" dirty="0"/>
              <a:t>že třeba kouše tkaničky</a:t>
            </a:r>
            <a:br>
              <a:rPr lang="cs-CZ" dirty="0"/>
            </a:br>
            <a:r>
              <a:rPr lang="cs-CZ" dirty="0"/>
              <a:t>a slintá do piva -</a:t>
            </a:r>
          </a:p>
          <a:p>
            <a:r>
              <a:rPr lang="cs-CZ" dirty="0"/>
              <a:t>a tak se často znelíbí</a:t>
            </a:r>
            <a:br>
              <a:rPr lang="cs-CZ" dirty="0"/>
            </a:br>
            <a:r>
              <a:rPr lang="cs-CZ" dirty="0"/>
              <a:t>to zvíře nevinné.</a:t>
            </a:r>
            <a:br>
              <a:rPr lang="cs-CZ" dirty="0"/>
            </a:br>
            <a:r>
              <a:rPr lang="cs-CZ" dirty="0"/>
              <a:t>Je ale někdo bez chyby?</a:t>
            </a:r>
            <a:br>
              <a:rPr lang="cs-CZ" dirty="0"/>
            </a:br>
            <a:r>
              <a:rPr lang="cs-CZ" dirty="0"/>
              <a:t>My lidi ne, my ne.</a:t>
            </a:r>
          </a:p>
          <a:p>
            <a:r>
              <a:rPr lang="cs-CZ" dirty="0"/>
              <a:t>Já osobně mám </a:t>
            </a:r>
            <a:r>
              <a:rPr lang="cs-CZ" dirty="0" err="1"/>
              <a:t>pody</a:t>
            </a:r>
            <a:r>
              <a:rPr lang="cs-CZ" dirty="0"/>
              <a:t> rád,</a:t>
            </a:r>
            <a:br>
              <a:rPr lang="cs-CZ" dirty="0"/>
            </a:br>
            <a:r>
              <a:rPr lang="cs-CZ" dirty="0"/>
              <a:t>jsou prostě úžasní.</a:t>
            </a:r>
            <a:br>
              <a:rPr lang="cs-CZ" dirty="0"/>
            </a:br>
            <a:r>
              <a:rPr lang="cs-CZ" dirty="0"/>
              <a:t>A kdo mi to chce vyčítat,</a:t>
            </a:r>
            <a:br>
              <a:rPr lang="cs-CZ" dirty="0"/>
            </a:br>
            <a:r>
              <a:rPr lang="cs-CZ" dirty="0"/>
              <a:t>ten ať si ujasní,</a:t>
            </a:r>
          </a:p>
          <a:p>
            <a:r>
              <a:rPr lang="cs-CZ" dirty="0"/>
              <a:t>že ze zvířat, k nimž od věků</a:t>
            </a:r>
            <a:br>
              <a:rPr lang="cs-CZ" dirty="0"/>
            </a:br>
            <a:r>
              <a:rPr lang="cs-CZ" dirty="0"/>
              <a:t>lne celý lidský rod,</a:t>
            </a:r>
            <a:br>
              <a:rPr lang="cs-CZ" dirty="0"/>
            </a:br>
            <a:r>
              <a:rPr lang="cs-CZ" dirty="0"/>
              <a:t>jsou nejmilejší člověku:</a:t>
            </a:r>
            <a:br>
              <a:rPr lang="cs-CZ" dirty="0"/>
            </a:br>
            <a:r>
              <a:rPr lang="cs-CZ" dirty="0"/>
              <a:t>pes, kočka, kůň a 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24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3794"/>
            <a:ext cx="10515600" cy="727588"/>
          </a:xfrm>
        </p:spPr>
        <p:txBody>
          <a:bodyPr/>
          <a:lstStyle/>
          <a:p>
            <a:r>
              <a:rPr lang="cs-CZ" dirty="0"/>
              <a:t>JELIKOŽ A TUDÍŽ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5678"/>
            <a:ext cx="10515600" cy="5338916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Je jaro, potká mrože mrož,</a:t>
            </a:r>
          </a:p>
          <a:p>
            <a:pPr marL="0" indent="0">
              <a:buNone/>
            </a:pPr>
            <a:r>
              <a:rPr lang="cs-CZ" dirty="0"/>
              <a:t>Proč ne, dva mroži. Budiž.</a:t>
            </a:r>
          </a:p>
          <a:p>
            <a:pPr marL="0" indent="0">
              <a:buNone/>
            </a:pPr>
            <a:r>
              <a:rPr lang="cs-CZ" dirty="0"/>
              <a:t>„Já jsem,“ </a:t>
            </a:r>
            <a:r>
              <a:rPr lang="cs-CZ" dirty="0" err="1"/>
              <a:t>dí</a:t>
            </a:r>
            <a:r>
              <a:rPr lang="cs-CZ" dirty="0"/>
              <a:t> první, „Jelikož.“</a:t>
            </a:r>
          </a:p>
          <a:p>
            <a:pPr marL="0" indent="0">
              <a:buNone/>
            </a:pPr>
            <a:r>
              <a:rPr lang="cs-CZ" dirty="0"/>
              <a:t>„A já,“ </a:t>
            </a:r>
            <a:r>
              <a:rPr lang="cs-CZ" dirty="0" err="1"/>
              <a:t>dí</a:t>
            </a:r>
            <a:r>
              <a:rPr lang="cs-CZ" dirty="0"/>
              <a:t> druhý, „Tudíž.“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A Jelikož hned tvrdí, že</a:t>
            </a:r>
          </a:p>
          <a:p>
            <a:pPr marL="0" indent="0">
              <a:buNone/>
            </a:pPr>
            <a:r>
              <a:rPr lang="cs-CZ" dirty="0"/>
              <a:t>mu pořád připadá,</a:t>
            </a:r>
          </a:p>
          <a:p>
            <a:pPr marL="0" indent="0">
              <a:buNone/>
            </a:pPr>
            <a:r>
              <a:rPr lang="cs-CZ" dirty="0"/>
              <a:t>že pana mrože </a:t>
            </a:r>
            <a:r>
              <a:rPr lang="cs-CZ" dirty="0" err="1"/>
              <a:t>Tudíže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tak trochu jako zná.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„Poslyšte, nejste vy ten mrož,</a:t>
            </a:r>
          </a:p>
          <a:p>
            <a:pPr marL="0" indent="0">
              <a:buNone/>
            </a:pPr>
            <a:r>
              <a:rPr lang="cs-CZ" dirty="0"/>
              <a:t>co ležel tady vedle?“</a:t>
            </a:r>
          </a:p>
          <a:p>
            <a:pPr marL="0" indent="0">
              <a:buNone/>
            </a:pPr>
            <a:r>
              <a:rPr lang="cs-CZ" dirty="0"/>
              <a:t>A Tudíž na to: „Ale což –</a:t>
            </a:r>
          </a:p>
          <a:p>
            <a:pPr marL="0" indent="0">
              <a:buNone/>
            </a:pPr>
            <a:r>
              <a:rPr lang="cs-CZ" dirty="0"/>
              <a:t>a celou zimu hnedle!“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Vždyť vy jste ležel na bříšku</a:t>
            </a:r>
          </a:p>
          <a:p>
            <a:pPr marL="0" indent="0">
              <a:buNone/>
            </a:pPr>
            <a:r>
              <a:rPr lang="cs-CZ" dirty="0"/>
              <a:t>půl roku vedle na kře!“</a:t>
            </a:r>
          </a:p>
          <a:p>
            <a:pPr marL="0" indent="0">
              <a:buNone/>
            </a:pPr>
            <a:r>
              <a:rPr lang="cs-CZ" dirty="0"/>
              <a:t>„Hned vedle tebe, </a:t>
            </a:r>
            <a:r>
              <a:rPr lang="cs-CZ" dirty="0" err="1"/>
              <a:t>Tudížku</a:t>
            </a:r>
            <a:r>
              <a:rPr lang="cs-CZ" dirty="0"/>
              <a:t>!</a:t>
            </a:r>
          </a:p>
          <a:p>
            <a:pPr marL="0" indent="0">
              <a:buNone/>
            </a:pPr>
            <a:r>
              <a:rPr lang="cs-CZ" dirty="0"/>
              <a:t>Jak žiješ, drahý bratře?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A copak dělá Leč a Byť</a:t>
            </a:r>
          </a:p>
          <a:p>
            <a:pPr marL="0" indent="0">
              <a:buNone/>
            </a:pPr>
            <a:r>
              <a:rPr lang="cs-CZ" dirty="0"/>
              <a:t>a naše malá Pakli?“</a:t>
            </a:r>
          </a:p>
          <a:p>
            <a:pPr marL="0" indent="0">
              <a:buNone/>
            </a:pPr>
            <a:r>
              <a:rPr lang="cs-CZ" dirty="0"/>
              <a:t>A museli se políbit,</a:t>
            </a:r>
          </a:p>
          <a:p>
            <a:pPr marL="0" indent="0">
              <a:buNone/>
            </a:pPr>
            <a:r>
              <a:rPr lang="cs-CZ" dirty="0"/>
              <a:t>až jim kly o kly cvakly.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Co báseň říká? Jelikož</a:t>
            </a:r>
          </a:p>
          <a:p>
            <a:pPr marL="0" indent="0">
              <a:buNone/>
            </a:pPr>
            <a:r>
              <a:rPr lang="cs-CZ" dirty="0"/>
              <a:t>je velmi moudrá, tudíž</a:t>
            </a:r>
          </a:p>
          <a:p>
            <a:pPr marL="0" indent="0">
              <a:buNone/>
            </a:pPr>
            <a:r>
              <a:rPr lang="cs-CZ" dirty="0"/>
              <a:t>nám říká, že mrož Jelikož</a:t>
            </a:r>
          </a:p>
          <a:p>
            <a:pPr marL="0" indent="0">
              <a:buNone/>
            </a:pPr>
            <a:r>
              <a:rPr lang="cs-CZ" dirty="0"/>
              <a:t>měl bratra jménem Tudíž.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328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cs-CZ" sz="4000" b="1"/>
              <a:t>NIKL, Petr: </a:t>
            </a:r>
            <a:r>
              <a:rPr lang="cs-CZ" sz="4000" b="1" i="1"/>
              <a:t>Záhádky</a:t>
            </a:r>
            <a:r>
              <a:rPr lang="cs-CZ" sz="4000" b="1"/>
              <a:t> (2007)</a:t>
            </a:r>
            <a:endParaRPr lang="cs-CZ" sz="4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cs-CZ" sz="1600"/>
              <a:t>Krátké texty pojednávající nejčastěji o zvířatech, od těch nejmenších (hrobařík, kolibřík) až po ty největší (hroch, slon).</a:t>
            </a:r>
          </a:p>
          <a:p>
            <a:r>
              <a:rPr lang="cs-CZ" sz="1600"/>
              <a:t>Texty provází originální autorovy ilustrace, z některých lze díky unikátnímu typografickému řešení skládat různé podivné tvory.</a:t>
            </a:r>
          </a:p>
          <a:p>
            <a:r>
              <a:rPr lang="cs-CZ" sz="1600"/>
              <a:t>Texty jsou nejčastěji krátkými příběhy či pohádkami, jejichž děj je rozvíjen na základě jazykové hry s pojmenováním zvířete.</a:t>
            </a:r>
          </a:p>
          <a:p>
            <a:r>
              <a:rPr lang="cs-CZ" sz="1600"/>
              <a:t>Součástí knihy je vložený příběh o Sníčkovi, který putuje a hledá svého kamaráda Sloňase – ale aby jej našel, musí se ponořit do snu.</a:t>
            </a:r>
          </a:p>
          <a:p>
            <a:r>
              <a:rPr lang="cs-CZ" sz="1600"/>
              <a:t>Poetika snu, svébytný svět, v němž má hlavní úlohu fantazie a hra.</a:t>
            </a:r>
          </a:p>
        </p:txBody>
      </p:sp>
      <p:pic>
        <p:nvPicPr>
          <p:cNvPr id="5122" name="Picture 2" descr="Záhádky">
            <a:extLst>
              <a:ext uri="{FF2B5EF4-FFF2-40B4-BE49-F238E27FC236}">
                <a16:creationId xmlns:a16="http://schemas.microsoft.com/office/drawing/2014/main" id="{FBBE2B00-31BA-7F95-0769-CA0CE6A92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r="2923" b="-2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699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NIKL, Petr: </a:t>
            </a:r>
            <a:r>
              <a:rPr lang="en-US" sz="37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Záhádky</a:t>
            </a:r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(2007)</a:t>
            </a:r>
            <a:endParaRPr lang="en-US" sz="3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79" y="467208"/>
            <a:ext cx="5035046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76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NIKL, Petr: </a:t>
            </a:r>
            <a:b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Záhádky</a:t>
            </a: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(2007)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97" y="15850"/>
            <a:ext cx="4613329" cy="68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2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číst poezii? </a:t>
            </a:r>
          </a:p>
          <a:p>
            <a:r>
              <a:rPr lang="cs-CZ" dirty="0"/>
              <a:t>Proč je poezie důležitá? </a:t>
            </a:r>
          </a:p>
          <a:p>
            <a:r>
              <a:rPr lang="cs-CZ" dirty="0"/>
              <a:t>Jak s poezií pracovat ve škole?</a:t>
            </a:r>
          </a:p>
          <a:p>
            <a:r>
              <a:rPr lang="cs-CZ" dirty="0"/>
              <a:t>Jaké autory, básně, knihy veršů pro děti si vybavíme?</a:t>
            </a:r>
          </a:p>
        </p:txBody>
      </p:sp>
    </p:spTree>
    <p:extLst>
      <p:ext uri="{BB962C8B-B14F-4D97-AF65-F5344CB8AC3E}">
        <p14:creationId xmlns:p14="http://schemas.microsoft.com/office/powerpoint/2010/main" val="1579567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CA56C9-8706-7CB2-D6DB-CAE0DDF4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Niklův Blázníček (2009)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19DDA-EB58-E6C8-57E2-BECBEB1CC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https://www.youtube.com/watch?v=vvJsKdUDtZ8&amp;t=2s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iklův Blázníček - Nakladatelství Meander">
            <a:extLst>
              <a:ext uri="{FF2B5EF4-FFF2-40B4-BE49-F238E27FC236}">
                <a16:creationId xmlns:a16="http://schemas.microsoft.com/office/drawing/2014/main" id="{9C27AD9D-FCCC-D3F8-90E3-19583DBC84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57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Malý, Radek: </a:t>
            </a:r>
            <a:r>
              <a:rPr lang="cs-CZ" b="1" i="1" dirty="0"/>
              <a:t>Listonoš vítr: (co přinesl a co mi šeptal)</a:t>
            </a:r>
            <a:r>
              <a:rPr lang="cs-CZ" b="1" dirty="0"/>
              <a:t> (2011)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980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Zadání k vlastní tvorbě…</a:t>
            </a:r>
          </a:p>
          <a:p>
            <a:pPr lvl="1"/>
            <a:r>
              <a:rPr lang="cs-CZ" dirty="0"/>
              <a:t>Jaká slova a slovní spojení se vám vybaví, když se řekne podzim (může být i konkrétně vítr, nebo personifikace větru)?</a:t>
            </a:r>
          </a:p>
          <a:p>
            <a:pPr lvl="1"/>
            <a:r>
              <a:rPr lang="cs-CZ" dirty="0"/>
              <a:t>Jaké se vám vybaví klíčové situace a zážitky – postupujte asociační metodou (či metodou brainstormingu) – vyberte si právě jednu situaci a co nejlépe si vybavte smyslové představy (zrakové, sluchové, čichové, hmatové, chuťové – je možné si vybrat jen jeden konkrétní smysl a ten rozvíjet)</a:t>
            </a:r>
          </a:p>
          <a:p>
            <a:pPr lvl="1"/>
            <a:r>
              <a:rPr lang="cs-CZ" dirty="0"/>
              <a:t>K vybraným slovům nebo představám si doplňte přirovnání, metaforu. </a:t>
            </a:r>
          </a:p>
          <a:p>
            <a:pPr lvl="1"/>
            <a:r>
              <a:rPr lang="cs-CZ" dirty="0"/>
              <a:t>Vyberte si obraz, nebo fotografii s podzimní tematikou (popřípadě nakreslete vlastní ilustraci), která dobře koresponduje s vaší představou. Jaké detaily jsou na ní důležité – co by se dalo v básni použít?</a:t>
            </a:r>
          </a:p>
          <a:p>
            <a:pPr lvl="1"/>
            <a:r>
              <a:rPr lang="cs-CZ" dirty="0"/>
              <a:t>Jaké úvahy a myšlenky vás napadají v souvislosti s jednotlivými slovy, představami, obrazy?</a:t>
            </a:r>
          </a:p>
          <a:p>
            <a:r>
              <a:rPr lang="cs-CZ" dirty="0"/>
              <a:t>Vytvořte jedno až dvě čtyřverší se střídavým rýmem</a:t>
            </a:r>
          </a:p>
        </p:txBody>
      </p:sp>
    </p:spTree>
    <p:extLst>
      <p:ext uri="{BB962C8B-B14F-4D97-AF65-F5344CB8AC3E}">
        <p14:creationId xmlns:p14="http://schemas.microsoft.com/office/powerpoint/2010/main" val="41978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Listí se pálí. Někde v dáli</a:t>
            </a:r>
          </a:p>
          <a:p>
            <a:pPr marL="0" indent="0">
              <a:buNone/>
            </a:pPr>
            <a:r>
              <a:rPr lang="cs-CZ" dirty="0"/>
              <a:t>den šera už má nalito.</a:t>
            </a:r>
          </a:p>
          <a:p>
            <a:pPr marL="0" indent="0">
              <a:buNone/>
            </a:pPr>
            <a:r>
              <a:rPr lang="cs-CZ" dirty="0"/>
              <a:t>Tady by listonoše hnali!</a:t>
            </a:r>
          </a:p>
          <a:p>
            <a:pPr marL="0" indent="0">
              <a:buNone/>
            </a:pPr>
            <a:r>
              <a:rPr lang="es-ES" dirty="0"/>
              <a:t>Pálí se listy. Voní to.</a:t>
            </a:r>
            <a:endParaRPr lang="cs-CZ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cs-CZ" dirty="0"/>
              <a:t>Sklizená pole ptáčky vábí</a:t>
            </a:r>
          </a:p>
          <a:p>
            <a:pPr marL="0" indent="0">
              <a:buNone/>
            </a:pPr>
            <a:r>
              <a:rPr lang="cs-CZ" dirty="0"/>
              <a:t>a vůbec různé bytosti,</a:t>
            </a:r>
          </a:p>
          <a:p>
            <a:pPr marL="0" indent="0">
              <a:buNone/>
            </a:pPr>
            <a:r>
              <a:rPr lang="pl-PL" dirty="0"/>
              <a:t>tak scházíme se s přáním, aby</a:t>
            </a:r>
          </a:p>
          <a:p>
            <a:pPr marL="0" indent="0">
              <a:buNone/>
            </a:pPr>
            <a:r>
              <a:rPr lang="cs-CZ" dirty="0"/>
              <a:t>nás nespálil mráz lítosti.</a:t>
            </a:r>
          </a:p>
        </p:txBody>
      </p:sp>
    </p:spTree>
    <p:extLst>
      <p:ext uri="{BB962C8B-B14F-4D97-AF65-F5344CB8AC3E}">
        <p14:creationId xmlns:p14="http://schemas.microsoft.com/office/powerpoint/2010/main" val="1605894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Listonoš vítr ze své brašny</a:t>
            </a:r>
          </a:p>
          <a:p>
            <a:pPr marL="0" indent="0">
              <a:buNone/>
            </a:pPr>
            <a:r>
              <a:rPr lang="cs-CZ" dirty="0"/>
              <a:t>už listy stihl vysypat</a:t>
            </a:r>
          </a:p>
          <a:p>
            <a:pPr marL="0" indent="0">
              <a:buNone/>
            </a:pPr>
            <a:r>
              <a:rPr lang="cs-CZ" dirty="0"/>
              <a:t>do každé louže, každé kašny.</a:t>
            </a:r>
          </a:p>
          <a:p>
            <a:pPr marL="0" indent="0">
              <a:buNone/>
            </a:pPr>
            <a:r>
              <a:rPr lang="cs-CZ" dirty="0"/>
              <a:t>Tak čtěte si... pak běžte spát.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Pojedem</a:t>
            </a:r>
            <a:r>
              <a:rPr lang="cs-CZ" dirty="0"/>
              <a:t> spolu celou zimu</a:t>
            </a:r>
          </a:p>
          <a:p>
            <a:pPr marL="0" indent="0">
              <a:buNone/>
            </a:pPr>
            <a:r>
              <a:rPr lang="pt-BR" dirty="0"/>
              <a:t>na oslíkovi ty a já,</a:t>
            </a:r>
          </a:p>
          <a:p>
            <a:pPr marL="0" indent="0">
              <a:buNone/>
            </a:pPr>
            <a:r>
              <a:rPr lang="cs-CZ" dirty="0"/>
              <a:t>budeme zpívat o podzimu</a:t>
            </a:r>
          </a:p>
          <a:p>
            <a:pPr marL="0" indent="0">
              <a:buNone/>
            </a:pPr>
            <a:r>
              <a:rPr lang="cs-CZ" dirty="0"/>
              <a:t>…………………………...</a:t>
            </a:r>
          </a:p>
        </p:txBody>
      </p:sp>
    </p:spTree>
    <p:extLst>
      <p:ext uri="{BB962C8B-B14F-4D97-AF65-F5344CB8AC3E}">
        <p14:creationId xmlns:p14="http://schemas.microsoft.com/office/powerpoint/2010/main" val="3899493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1120"/>
          </a:xfrm>
        </p:spPr>
        <p:txBody>
          <a:bodyPr>
            <a:noAutofit/>
          </a:bodyPr>
          <a:lstStyle/>
          <a:p>
            <a:r>
              <a:rPr lang="cs-CZ" sz="3600" b="1" dirty="0"/>
              <a:t>Velrybo </a:t>
            </a:r>
            <a:r>
              <a:rPr lang="cs-CZ" sz="3600" b="1" dirty="0" err="1"/>
              <a:t>velrybičko</a:t>
            </a:r>
            <a:r>
              <a:rPr lang="cs-CZ" sz="3600" b="1" dirty="0"/>
              <a:t>; R. Malý: Moře slané vody</a:t>
            </a:r>
            <a:r>
              <a:rPr lang="cs-CZ" sz="3600" b="1" i="1" dirty="0"/>
              <a:t>: (co šuměla mušle a co přišlo lahvovou poštou)</a:t>
            </a:r>
            <a:r>
              <a:rPr lang="cs-CZ" sz="3600" b="1" dirty="0"/>
              <a:t>, 2014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1317523"/>
            <a:ext cx="5181600" cy="48594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i="1" dirty="0"/>
              <a:t>Viděl jsem velrybu </a:t>
            </a:r>
          </a:p>
          <a:p>
            <a:pPr marL="0" indent="0">
              <a:buNone/>
            </a:pPr>
            <a:r>
              <a:rPr lang="cs-CZ" i="1" dirty="0"/>
              <a:t>bylo to ve snu</a:t>
            </a:r>
          </a:p>
          <a:p>
            <a:pPr marL="0" indent="0">
              <a:buNone/>
            </a:pPr>
            <a:r>
              <a:rPr lang="cs-CZ" i="1" dirty="0"/>
              <a:t>byla jak ostrov Byla noc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Dlouze se dívala </a:t>
            </a:r>
          </a:p>
          <a:p>
            <a:pPr marL="0" indent="0">
              <a:buNone/>
            </a:pPr>
            <a:r>
              <a:rPr lang="cs-CZ" i="1" dirty="0"/>
              <a:t>až na dno klesnu </a:t>
            </a:r>
          </a:p>
          <a:p>
            <a:pPr marL="0" indent="0">
              <a:buNone/>
            </a:pPr>
            <a:r>
              <a:rPr lang="cs-CZ" i="1" dirty="0"/>
              <a:t>pak připlula mi na pomoc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Dokud jsou velryby </a:t>
            </a:r>
          </a:p>
          <a:p>
            <a:pPr marL="0" indent="0">
              <a:buNone/>
            </a:pPr>
            <a:r>
              <a:rPr lang="cs-CZ" i="1" dirty="0" err="1"/>
              <a:t>nebudem</a:t>
            </a:r>
            <a:r>
              <a:rPr lang="cs-CZ" i="1" dirty="0"/>
              <a:t> sami </a:t>
            </a:r>
          </a:p>
          <a:p>
            <a:pPr marL="0" indent="0">
              <a:buNone/>
            </a:pPr>
            <a:r>
              <a:rPr lang="cs-CZ" i="1" dirty="0"/>
              <a:t> na moři ani za noci 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 Ale až nebudou</a:t>
            </a:r>
          </a:p>
          <a:p>
            <a:pPr marL="0" indent="0">
              <a:buNone/>
            </a:pPr>
            <a:r>
              <a:rPr lang="cs-CZ" i="1" dirty="0"/>
              <a:t> co bude s námi? </a:t>
            </a:r>
          </a:p>
          <a:p>
            <a:pPr marL="0" indent="0">
              <a:buNone/>
            </a:pPr>
            <a:r>
              <a:rPr lang="cs-CZ" i="1" dirty="0"/>
              <a:t> Kdo připluje nám pomoci?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248697"/>
            <a:ext cx="5181600" cy="52504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i="1" dirty="0"/>
              <a:t>Dlouze se dívala </a:t>
            </a:r>
          </a:p>
          <a:p>
            <a:pPr marL="0" indent="0">
              <a:buNone/>
            </a:pPr>
            <a:r>
              <a:rPr lang="cs-CZ" i="1" dirty="0"/>
              <a:t>až na dno klesnu </a:t>
            </a:r>
          </a:p>
          <a:p>
            <a:pPr marL="0" indent="0">
              <a:buNone/>
            </a:pPr>
            <a:r>
              <a:rPr lang="cs-CZ" i="1" dirty="0"/>
              <a:t>pak připlula mi na pomoc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Viděl jsem velrybu </a:t>
            </a:r>
          </a:p>
          <a:p>
            <a:pPr marL="0" indent="0">
              <a:buNone/>
            </a:pPr>
            <a:r>
              <a:rPr lang="cs-CZ" i="1" dirty="0"/>
              <a:t>bylo to ve snu</a:t>
            </a:r>
          </a:p>
          <a:p>
            <a:pPr marL="0" indent="0">
              <a:buNone/>
            </a:pPr>
            <a:r>
              <a:rPr lang="cs-CZ" i="1" dirty="0"/>
              <a:t>byla jak ostrov Byla noc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 Ale až nebudou</a:t>
            </a:r>
          </a:p>
          <a:p>
            <a:pPr marL="0" indent="0">
              <a:buNone/>
            </a:pPr>
            <a:r>
              <a:rPr lang="cs-CZ" i="1" dirty="0"/>
              <a:t> co bude s námi? </a:t>
            </a:r>
          </a:p>
          <a:p>
            <a:pPr marL="0" indent="0">
              <a:buNone/>
            </a:pPr>
            <a:r>
              <a:rPr lang="cs-CZ" i="1" dirty="0"/>
              <a:t> Kdo připluje nám pomoci?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Dokud jsou velryby </a:t>
            </a:r>
          </a:p>
          <a:p>
            <a:pPr marL="0" indent="0">
              <a:buNone/>
            </a:pPr>
            <a:r>
              <a:rPr lang="cs-CZ" i="1" dirty="0" err="1"/>
              <a:t>nebudem</a:t>
            </a:r>
            <a:r>
              <a:rPr lang="cs-CZ" i="1" dirty="0"/>
              <a:t> sami </a:t>
            </a:r>
          </a:p>
          <a:p>
            <a:pPr marL="0" indent="0">
              <a:buNone/>
            </a:pPr>
            <a:r>
              <a:rPr lang="cs-CZ" i="1" dirty="0"/>
              <a:t> na moři ani za noci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714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FISCHEROVÁ, Daniela: </a:t>
            </a:r>
            <a:r>
              <a:rPr lang="cs-CZ" b="1" i="1" dirty="0"/>
              <a:t>Milion melounů</a:t>
            </a:r>
            <a:r>
              <a:rPr lang="cs-CZ" b="1" dirty="0"/>
              <a:t> (2011)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Jazyková invence a hravost</a:t>
            </a:r>
          </a:p>
          <a:p>
            <a:r>
              <a:rPr lang="cs-CZ" dirty="0"/>
              <a:t>Básně: Milion melounů, Naopak, Cestovní pas, Ukolébavka</a:t>
            </a:r>
          </a:p>
        </p:txBody>
      </p:sp>
    </p:spTree>
    <p:extLst>
      <p:ext uri="{BB962C8B-B14F-4D97-AF65-F5344CB8AC3E}">
        <p14:creationId xmlns:p14="http://schemas.microsoft.com/office/powerpoint/2010/main" val="3236349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5963"/>
            <a:ext cx="10515600" cy="332965"/>
          </a:xfrm>
        </p:spPr>
        <p:txBody>
          <a:bodyPr>
            <a:normAutofit fontScale="90000"/>
          </a:bodyPr>
          <a:lstStyle/>
          <a:p>
            <a:r>
              <a:rPr lang="cs-CZ" b="1"/>
              <a:t>FISCHEROVÁ, Daniela: </a:t>
            </a:r>
            <a:r>
              <a:rPr lang="cs-CZ" b="1" i="1"/>
              <a:t>Milion melounů</a:t>
            </a:r>
            <a:r>
              <a:rPr lang="cs-CZ" b="1"/>
              <a:t> (2011)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838200" y="914400"/>
            <a:ext cx="5181600" cy="52625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800" b="1"/>
              <a:t>Na jabloni hrušky zrají,</a:t>
            </a:r>
            <a:endParaRPr lang="cs-CZ" sz="3800"/>
          </a:p>
          <a:p>
            <a:pPr marL="0" indent="0">
              <a:buNone/>
            </a:pPr>
            <a:r>
              <a:rPr lang="cs-CZ" sz="3800"/>
              <a:t>na piano žáby hrají,</a:t>
            </a:r>
          </a:p>
          <a:p>
            <a:pPr marL="0" indent="0">
              <a:buNone/>
            </a:pPr>
            <a:r>
              <a:rPr lang="cs-CZ" sz="3800"/>
              <a:t>kočka píše úkoly,</a:t>
            </a:r>
            <a:br>
              <a:rPr lang="cs-CZ" sz="3800"/>
            </a:br>
            <a:r>
              <a:rPr lang="cs-CZ" sz="3800"/>
              <a:t>kohoutek jde do školy,</a:t>
            </a:r>
            <a:br>
              <a:rPr lang="cs-CZ" sz="3800"/>
            </a:br>
            <a:r>
              <a:rPr lang="cs-CZ" sz="3800"/>
              <a:t>ryba pije limonádu,</a:t>
            </a:r>
            <a:br>
              <a:rPr lang="cs-CZ" sz="3800"/>
            </a:br>
            <a:r>
              <a:rPr lang="cs-CZ" sz="3800"/>
              <a:t>kráva nosí rohy vzadu,</a:t>
            </a:r>
            <a:br>
              <a:rPr lang="cs-CZ" sz="3800"/>
            </a:br>
            <a:r>
              <a:rPr lang="cs-CZ" sz="3800"/>
              <a:t>kredenc tančí rejdovák,</a:t>
            </a:r>
            <a:br>
              <a:rPr lang="cs-CZ" sz="3800"/>
            </a:br>
            <a:r>
              <a:rPr lang="cs-CZ" sz="3800"/>
              <a:t>husa krávě šije frak,</a:t>
            </a:r>
            <a:br>
              <a:rPr lang="cs-CZ" sz="3800"/>
            </a:br>
            <a:r>
              <a:rPr lang="cs-CZ" sz="3800"/>
              <a:t>koník leze z fiatky,</a:t>
            </a:r>
            <a:br>
              <a:rPr lang="cs-CZ" sz="3800"/>
            </a:br>
            <a:r>
              <a:rPr lang="cs-CZ" sz="3800"/>
              <a:t>vítr fouká pozpátky,</a:t>
            </a:r>
            <a:br>
              <a:rPr lang="cs-CZ" sz="3800"/>
            </a:br>
            <a:r>
              <a:rPr lang="cs-CZ" sz="3800"/>
              <a:t>po obloze mráček běží,</a:t>
            </a:r>
            <a:br>
              <a:rPr lang="cs-CZ" sz="3800"/>
            </a:br>
            <a:r>
              <a:rPr lang="cs-CZ" sz="3800"/>
              <a:t>běží, běží, až k té věži.</a:t>
            </a:r>
            <a:br>
              <a:rPr lang="cs-CZ" sz="3800"/>
            </a:br>
            <a:r>
              <a:rPr lang="cs-CZ" sz="3800"/>
              <a:t>„Jaká je ta věž?“</a:t>
            </a:r>
            <a:br>
              <a:rPr lang="cs-CZ" sz="3800"/>
            </a:br>
            <a:r>
              <a:rPr lang="cs-CZ" sz="3800"/>
              <a:t>„Velká jak ta lež.“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648928"/>
            <a:ext cx="5181600" cy="62090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/>
              <a:t>Naopak </a:t>
            </a:r>
          </a:p>
          <a:p>
            <a:pPr marL="0" indent="0">
              <a:buNone/>
            </a:pPr>
            <a:r>
              <a:rPr lang="cs-CZ"/>
              <a:t>	Tik a tak, je to tak!</a:t>
            </a:r>
          </a:p>
          <a:p>
            <a:pPr marL="0" indent="0">
              <a:buNone/>
            </a:pPr>
            <a:r>
              <a:rPr lang="cs-CZ"/>
              <a:t>	Hodiny jdou naopak.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Dnes je čtvrtek, zítra středa. </a:t>
            </a:r>
          </a:p>
          <a:p>
            <a:pPr marL="0" indent="0">
              <a:buNone/>
            </a:pPr>
            <a:r>
              <a:rPr lang="cs-CZ"/>
              <a:t>	Zítra narodí se děda.</a:t>
            </a:r>
          </a:p>
          <a:p>
            <a:pPr marL="0" indent="0">
              <a:buNone/>
            </a:pPr>
            <a:r>
              <a:rPr lang="cs-CZ"/>
              <a:t>Ale za šedesát let</a:t>
            </a:r>
          </a:p>
          <a:p>
            <a:pPr marL="0" indent="0">
              <a:buNone/>
            </a:pPr>
            <a:r>
              <a:rPr lang="cs-CZ"/>
              <a:t>bude žvatlat jako děcka </a:t>
            </a:r>
          </a:p>
          <a:p>
            <a:pPr marL="0" indent="0">
              <a:buNone/>
            </a:pPr>
            <a:r>
              <a:rPr lang="cs-CZ"/>
              <a:t>	protože mu bude pět.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	A to ještě není všecko!</a:t>
            </a:r>
          </a:p>
          <a:p>
            <a:pPr marL="0" indent="0">
              <a:buNone/>
            </a:pPr>
            <a:r>
              <a:rPr lang="cs-CZ"/>
              <a:t>Z babiček zas budou holky,</a:t>
            </a:r>
          </a:p>
          <a:p>
            <a:pPr marL="0" indent="0">
              <a:buNone/>
            </a:pPr>
            <a:r>
              <a:rPr lang="cs-CZ"/>
              <a:t>půjdou do mateřské školky,</a:t>
            </a:r>
          </a:p>
          <a:p>
            <a:pPr marL="0" indent="0">
              <a:buNone/>
            </a:pPr>
            <a:r>
              <a:rPr lang="cs-CZ"/>
              <a:t>pak z nich budou natotata</a:t>
            </a:r>
          </a:p>
          <a:p>
            <a:pPr marL="0" indent="0">
              <a:buNone/>
            </a:pPr>
            <a:r>
              <a:rPr lang="cs-CZ"/>
              <a:t>batolata, nemluvňata,</a:t>
            </a:r>
          </a:p>
          <a:p>
            <a:pPr marL="0" indent="0">
              <a:buNone/>
            </a:pPr>
            <a:r>
              <a:rPr lang="cs-CZ"/>
              <a:t>až nakonec miminka,</a:t>
            </a:r>
          </a:p>
          <a:p>
            <a:pPr marL="0" indent="0">
              <a:buNone/>
            </a:pPr>
            <a:r>
              <a:rPr lang="cs-CZ"/>
              <a:t>	malá… menší… malinká…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Tik a tak, tik a tak!</a:t>
            </a:r>
          </a:p>
          <a:p>
            <a:pPr marL="0" indent="0">
              <a:buNone/>
            </a:pPr>
            <a:r>
              <a:rPr lang="cs-CZ"/>
              <a:t>Ale co se stane pak?!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3208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222557-6A16-173D-75A1-A641A4A6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Shel Silverstein: Jen jestli si nevymejšlíš (2014)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C36A3F-2C21-249F-EABE-01CBD5FBE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Ukázky básn</a:t>
            </a:r>
            <a:r>
              <a:rPr lang="cs-CZ" sz="2400" dirty="0"/>
              <a:t>í – s. 34 a 89 – Bordelář a </a:t>
            </a:r>
            <a:r>
              <a:rPr lang="cs-CZ" sz="2400" dirty="0" err="1"/>
              <a:t>Cokdyže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EB0C42-8004-F1B5-15CF-A1B3C07FD6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544" y="425562"/>
            <a:ext cx="4087368" cy="57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32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/>
            <a:r>
              <a:rPr lang="en-US" sz="4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MÍKOVÁ, Marka: </a:t>
            </a:r>
            <a:r>
              <a:rPr lang="en-US" sz="47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Žvejkačky </a:t>
            </a:r>
            <a:r>
              <a:rPr lang="en-US" sz="4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(2015)</a:t>
            </a:r>
            <a:br>
              <a:rPr lang="en-US" sz="4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471" y="1374798"/>
            <a:ext cx="3646606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6012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MÍKOVÁ, Marka: </a:t>
            </a:r>
            <a:r>
              <a:rPr lang="cs-CZ" b="1" i="1" dirty="0" err="1"/>
              <a:t>Žvejkačky</a:t>
            </a:r>
            <a:r>
              <a:rPr lang="cs-CZ" b="1" i="1"/>
              <a:t> </a:t>
            </a:r>
            <a:r>
              <a:rPr lang="cs-CZ" b="1"/>
              <a:t>(2015)</a:t>
            </a:r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252" y="1825625"/>
            <a:ext cx="9576619" cy="46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3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72F5A-E3E7-449C-0F62-29F2234E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a učivo v RVP v souvislosti s poezií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D8C381-D746-5A5D-5907-6FE2C817F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95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RVP ZV </a:t>
            </a:r>
          </a:p>
          <a:p>
            <a:pPr indent="288290">
              <a:spcBef>
                <a:spcPts val="595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výstupy pro 2. období (4. a 5. třída) související bezprostředně s poezií:  </a:t>
            </a:r>
          </a:p>
          <a:p>
            <a:pPr marL="342900" lvl="0" indent="-342900">
              <a:spcBef>
                <a:spcPts val="59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žák vyjadřuje své dojmy z četby a zaznamenává je; </a:t>
            </a:r>
          </a:p>
          <a:p>
            <a:pPr marL="342900" lvl="0" indent="-342900">
              <a:spcBef>
                <a:spcPts val="59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volně reprodukuje text podle svých schopností, tvoří vlastní literární text na dané téma;  </a:t>
            </a:r>
          </a:p>
          <a:p>
            <a:pPr marL="342900" lvl="0" indent="-342900">
              <a:spcBef>
                <a:spcPts val="59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při jednoduchém rozboru literárních textů používá elementární literární pojmy.</a:t>
            </a:r>
          </a:p>
          <a:p>
            <a:pPr marL="0" indent="0">
              <a:spcBef>
                <a:spcPts val="595"/>
              </a:spcBef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>
              <a:spcBef>
                <a:spcPts val="595"/>
              </a:spcBef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Učivem týkajícím se poezie jsou následující činnosti a pojmy: </a:t>
            </a:r>
          </a:p>
          <a:p>
            <a:pPr marL="342900" lvl="0" indent="-342900">
              <a:spcBef>
                <a:spcPts val="59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„poslech literárních textů; </a:t>
            </a:r>
          </a:p>
          <a:p>
            <a:pPr marL="342900" lvl="0" indent="-342900">
              <a:spcBef>
                <a:spcPts val="59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zážitkové čtení a naslouchání; </a:t>
            </a:r>
          </a:p>
          <a:p>
            <a:pPr marL="342900" lvl="0" indent="-342900">
              <a:spcBef>
                <a:spcPts val="59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tvořivé činnosti s literárním textem – přednes vhodných literárních textů, volná reprodukce přečteného nebo slyšeného textu, dramatizace, vlastní výtvarný doprovod; </a:t>
            </a:r>
          </a:p>
          <a:p>
            <a:pPr marL="342900" lvl="0" indent="-342900">
              <a:spcBef>
                <a:spcPts val="595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základní literární pojmy – literární druhy a žánry: rozpočitadlo, hádanka, říkanka, báseň; spisovatel, básník, kniha, čtenář; verš, rým, přirovnání</a:t>
            </a:r>
          </a:p>
          <a:p>
            <a:pPr marL="449580" indent="0">
              <a:spcBef>
                <a:spcPts val="595"/>
              </a:spcBef>
              <a:spcAft>
                <a:spcPts val="0"/>
              </a:spcAft>
              <a:buNone/>
            </a:pPr>
            <a:endParaRPr lang="cs-C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>
              <a:spcBef>
                <a:spcPts val="595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			</a:t>
            </a:r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(RVP ZV, 2023, s. 22–23).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390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F5B0D86-FF0B-3193-E5ED-0C260EF6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cs-CZ" sz="4000" dirty="0"/>
              <a:t>Antologie </a:t>
            </a:r>
            <a:r>
              <a:rPr lang="cs-CZ" sz="4000" i="1" dirty="0"/>
              <a:t>Ostrov, kde rostou housle </a:t>
            </a:r>
          </a:p>
        </p:txBody>
      </p:sp>
      <p:pic>
        <p:nvPicPr>
          <p:cNvPr id="9218" name="Picture 2" descr="Ostrov, kde rostou housle : antologie [básní pro děti od evropských autorů]  : pro čtenáře od 6 let | Knihkupectví/Antikvariát Spálená 53">
            <a:extLst>
              <a:ext uri="{FF2B5EF4-FFF2-40B4-BE49-F238E27FC236}">
                <a16:creationId xmlns:a16="http://schemas.microsoft.com/office/drawing/2014/main" id="{22FBF7CA-BCD3-E6BF-D95D-0C0DF3ECE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r="16454"/>
          <a:stretch/>
        </p:blipFill>
        <p:spPr bwMode="auto">
          <a:xfrm>
            <a:off x="-1" y="-2"/>
            <a:ext cx="6096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777AF6-F998-F2DB-26B3-951D61ED9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cs-CZ" sz="2000" b="0" i="0" cap="all" dirty="0">
                <a:effectLst/>
                <a:latin typeface="Arial" panose="020B0604020202020204" pitchFamily="34" charset="0"/>
              </a:rPr>
              <a:t>BRUKNER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, Josef a </a:t>
            </a:r>
            <a:r>
              <a:rPr lang="cs-CZ" sz="2000" b="0" i="0" cap="all" dirty="0">
                <a:effectLst/>
                <a:latin typeface="Arial" panose="020B0604020202020204" pitchFamily="34" charset="0"/>
              </a:rPr>
              <a:t>ŠRUT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, Pavel. </a:t>
            </a:r>
            <a:r>
              <a:rPr lang="cs-CZ" sz="2000" b="0" i="1" dirty="0">
                <a:effectLst/>
                <a:latin typeface="Arial" panose="020B0604020202020204" pitchFamily="34" charset="0"/>
              </a:rPr>
              <a:t>Ostrov, kde rostou housle: antologie [básní pro děti od evropských autorů]: pro čtenáře od 6 let. </a:t>
            </a:r>
            <a:r>
              <a:rPr lang="cs-CZ" sz="2000" b="0" i="0" dirty="0">
                <a:effectLst/>
                <a:latin typeface="Arial" panose="020B0604020202020204" pitchFamily="34" charset="0"/>
              </a:rPr>
              <a:t>Praha: Albatros, 1987.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53575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1263E-4481-5B82-A2CC-6F618A51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G. </a:t>
            </a:r>
            <a:r>
              <a:rPr lang="cs-CZ" dirty="0" err="1"/>
              <a:t>Rodari</a:t>
            </a:r>
            <a:r>
              <a:rPr lang="cs-CZ" dirty="0"/>
              <a:t>: Tečka (Ostrov, kde rostou housle)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FA864-9B8F-3A6F-43D8-D2EED3E0C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/>
              <a:t>Byla jedna tečka, </a:t>
            </a:r>
          </a:p>
          <a:p>
            <a:pPr marL="0" indent="0">
              <a:buNone/>
            </a:pPr>
            <a:r>
              <a:rPr lang="cs-CZ"/>
              <a:t>malá, tučná, důležitá: </a:t>
            </a:r>
          </a:p>
          <a:p>
            <a:pPr marL="0" indent="0">
              <a:buNone/>
            </a:pPr>
            <a:r>
              <a:rPr lang="cs-CZ"/>
              <a:t>„Se mnou se život uzavírá </a:t>
            </a:r>
          </a:p>
          <a:p>
            <a:pPr marL="0" indent="0">
              <a:buNone/>
            </a:pPr>
            <a:r>
              <a:rPr lang="cs-CZ"/>
              <a:t>tečka – a je konec světa!“ 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Slova začala nahlas bručet: </a:t>
            </a:r>
          </a:p>
          <a:p>
            <a:pPr marL="0" indent="0">
              <a:buNone/>
            </a:pPr>
            <a:r>
              <a:rPr lang="cs-CZ"/>
              <a:t>„Kdo to slyšel, konec světa?! </a:t>
            </a:r>
          </a:p>
          <a:p>
            <a:pPr marL="0" indent="0">
              <a:buNone/>
            </a:pPr>
            <a:r>
              <a:rPr lang="cs-CZ"/>
              <a:t>Tečkou, co svět světem stojí, </a:t>
            </a:r>
          </a:p>
          <a:p>
            <a:pPr marL="0" indent="0">
              <a:buNone/>
            </a:pPr>
            <a:r>
              <a:rPr lang="cs-CZ"/>
              <a:t>končívala vždy jen věta.“ 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Knížka plná slov už měla </a:t>
            </a:r>
          </a:p>
          <a:p>
            <a:pPr marL="0" indent="0">
              <a:buNone/>
            </a:pPr>
            <a:r>
              <a:rPr lang="cs-CZ"/>
              <a:t>plné zuby téhle hádky. </a:t>
            </a:r>
          </a:p>
          <a:p>
            <a:pPr marL="0" indent="0">
              <a:buNone/>
            </a:pPr>
            <a:r>
              <a:rPr lang="cs-CZ"/>
              <a:t>Zavřela se a svět kráčel </a:t>
            </a:r>
          </a:p>
          <a:p>
            <a:pPr marL="0" indent="0">
              <a:buNone/>
            </a:pPr>
            <a:r>
              <a:rPr lang="cs-CZ"/>
              <a:t>dál svou cestou mezi řádky.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75489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134" name="Rectangle 413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059106-9669-AB55-BD2B-47BA94C0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i="1"/>
              <a:t>Nebe - peklo - ráj - tyglík české poezie pro děti 20. století</a:t>
            </a:r>
            <a:r>
              <a:rPr lang="en-US" sz="3700"/>
              <a:t>, 2009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BA1EBD7-BE2E-CF4A-ABCE-04A005F97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cs-CZ" sz="2000" dirty="0"/>
              <a:t>Jedinečný výbor z poezie pro děti od nejrůznějších autorů a autorek české poezie 20. století </a:t>
            </a:r>
          </a:p>
        </p:txBody>
      </p:sp>
      <p:pic>
        <p:nvPicPr>
          <p:cNvPr id="4106" name="Picture 10" descr="Kniha Nebe peklo ráj - Tyglík české poezie pro děti 20. století - neuveden  | knizniklub.cz">
            <a:extLst>
              <a:ext uri="{FF2B5EF4-FFF2-40B4-BE49-F238E27FC236}">
                <a16:creationId xmlns:a16="http://schemas.microsoft.com/office/drawing/2014/main" id="{D89C13F7-5F09-3DCE-4F7E-D083F79CA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r="2" b="2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448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9E6671AF-110C-4E4D-BEB4-1323A3136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802" y="310895"/>
            <a:ext cx="4889190" cy="2121408"/>
          </a:xfrm>
        </p:spPr>
        <p:txBody>
          <a:bodyPr anchor="ctr">
            <a:normAutofit/>
          </a:bodyPr>
          <a:lstStyle/>
          <a:p>
            <a:r>
              <a:rPr lang="cs-CZ" sz="4000" i="1"/>
              <a:t>Nebe - peklo - ráj - tyglík české poezie pro děti 20. století</a:t>
            </a:r>
            <a:r>
              <a:rPr lang="cs-CZ" sz="4000"/>
              <a:t>, 2009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0A58960-7B67-0C25-844B-832448DE9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253810"/>
              </p:ext>
            </p:extLst>
          </p:nvPr>
        </p:nvGraphicFramePr>
        <p:xfrm>
          <a:off x="6108878" y="310896"/>
          <a:ext cx="5257800" cy="212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3504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o by sis přál">
            <a:extLst>
              <a:ext uri="{FF2B5EF4-FFF2-40B4-BE49-F238E27FC236}">
                <a16:creationId xmlns:a16="http://schemas.microsoft.com/office/drawing/2014/main" id="{84A3D817-367B-C8EF-31B1-580C8E74F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385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306" name="Rectangle 12296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DE2FA2-18E9-FE9C-D1E1-6022BD99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Edice Stoletý kalendář – Jiří Kolář: Co by sis přál (2014)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3ACD22-B7C0-BB14-4E27-A1BBBC7F0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cs-CZ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Jiří Kolář ruší představu o řeči literární a o řeči určené k dorozumívání. Odvrhuje všechny tradiční literární projevy a postupy, nespoléhá se na dosavadní poetiku, obraznost, tvar ani rytmus. Svým způsobem dokonce narušuje vztah mezi poezií a prózou, když prohlásí: „Vzal jsem na pomoc každodenní lidskou řeč.“ Takto pojatá nezdobná a nezkrášlená řeč však zcela obyčejná není, jelikož je výrazem jedinečné, neopakovatelné chvíle. Vždyť charakter a smysl toho, co se říká, často určuje až tón řeči – intonace</a:t>
            </a:r>
            <a:r>
              <a:rPr lang="cs-CZ" sz="13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Oproti ustálenému básnickému rytmu je intonace bezprostřednějším výrazem smíchu, radosti, štěstí, úžasu, nejistoty, naštvání, strachu, smutku, bolesti, pláče. Takže mnohdy až podle ní poznáme, zda se jedná o patos či ironii anebo například o otázku či už odpověď. Je tedy tato řeč obyčejná jen zdánlivě, má svou melodii a jedinečnou hudebnost. </a:t>
            </a:r>
            <a:r>
              <a:rPr lang="cs-CZ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Dokonce ani nepravidelnost či zadrhnutí neporušují dojem přirozenosti: ne nadarmo se říká, že řeč je nejdokonalejší hudební nástroj. Výsledkem je Kolářův volný verš, verš proměnlivého rozsahu, bez pravidelných slok a mnohdy i rýmů. Výsledkem je řeč maximálně srozumitelná, z hlediska stylu, sdělení i rytmu – řeč rytmizovaná nadechnutím a vydechnutím. (doslov „Jak se pozná báseň“ Petra Šrámka, s. 70)</a:t>
            </a:r>
            <a:endParaRPr lang="cs-CZ" sz="13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321250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284FB-338C-3B9B-26D3-72942A82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Ptal jsem se také koštěte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C554A1-6141-7AAD-F2BC-AF2D80711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Ptal jsem se také koštěte, zda pocítilo, co je to láska. Pocítilo a řeklo s úsměvem: Jednou jeden hospodský šprýmař na mě hrál a ječel jako na housle. A když mě odnes zpátky do kouta, rozbrečelo jsem se a nebylo k udržení celou noc.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(Jiří Kolář: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 by sis přál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2014, s. 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244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8F283-3050-CEED-F439-976D9AB0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Ivan Blatný: Jedna, dvě, tři, čtyři, pět (2019)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C36E89-B753-E82D-ED41-C43172565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140974" cy="4351338"/>
          </a:xfrm>
        </p:spPr>
        <p:txBody>
          <a:bodyPr>
            <a:normAutofit fontScale="70000" lnSpcReduction="20000"/>
          </a:bodyPr>
          <a:lstStyle/>
          <a:p>
            <a:r>
              <a:rPr lang="cs-CZ" sz="4600" dirty="0"/>
              <a:t>Edice Knihovna pro děti 21. století nakladatelství Albatros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8EA95D-4ED1-BAE3-E700-17393C419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1394" y="1376516"/>
            <a:ext cx="7332408" cy="54814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Vlaštovka sedí na drátě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Vlaštovka sedí na drátě </a:t>
            </a:r>
            <a:br>
              <a:rPr lang="cs-CZ" dirty="0"/>
            </a:br>
            <a:r>
              <a:rPr lang="cs-CZ" dirty="0"/>
              <a:t>a hvízdá si a volá tě.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Srpnové večery chladně vanou</a:t>
            </a:r>
          </a:p>
          <a:p>
            <a:pPr marL="0" indent="0">
              <a:buNone/>
            </a:pPr>
            <a:r>
              <a:rPr lang="cs-CZ" dirty="0"/>
              <a:t>a ona volá: „Na shledanou!“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Srpnové větry nesou dým</a:t>
            </a:r>
          </a:p>
          <a:p>
            <a:pPr marL="0" indent="0">
              <a:buNone/>
            </a:pPr>
            <a:r>
              <a:rPr lang="cs-CZ" dirty="0"/>
              <a:t>a ona volá: „Odletím!“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 také tebe dálka láká,</a:t>
            </a:r>
          </a:p>
          <a:p>
            <a:pPr marL="0" indent="0">
              <a:buNone/>
            </a:pPr>
            <a:r>
              <a:rPr lang="cs-CZ" dirty="0"/>
              <a:t>vylezeš na mez, pouštíš draka,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pak smutně hledíš na dráty,</a:t>
            </a:r>
          </a:p>
          <a:p>
            <a:pPr marL="0" indent="0">
              <a:buNone/>
            </a:pPr>
            <a:r>
              <a:rPr lang="cs-CZ" dirty="0"/>
              <a:t>kde je tvůj dráček zajatý.</a:t>
            </a:r>
          </a:p>
        </p:txBody>
      </p:sp>
    </p:spTree>
    <p:extLst>
      <p:ext uri="{BB962C8B-B14F-4D97-AF65-F5344CB8AC3E}">
        <p14:creationId xmlns:p14="http://schemas.microsoft.com/office/powerpoint/2010/main" val="1721918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9BF5C-3590-CFD2-19D0-818ED54B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DCCFA-07F1-6848-8026-50F31073CB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Nějaké otázky, podněty, nejasnosti?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FC7EA7-5CA1-F80E-A125-C32473232E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Děkuji za pozornost. </a:t>
            </a:r>
          </a:p>
        </p:txBody>
      </p:sp>
    </p:spTree>
    <p:extLst>
      <p:ext uri="{BB962C8B-B14F-4D97-AF65-F5344CB8AC3E}">
        <p14:creationId xmlns:p14="http://schemas.microsoft.com/office/powerpoint/2010/main" val="329968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3A644-2458-AD07-A2C3-6960157D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poezie v čítankách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751B7E-FCFA-AC69-B904-20F39EF66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88290">
              <a:spcBef>
                <a:spcPts val="595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Zdůrazňuje se, že básně mají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pravidelný rytmus – střídání přízvučných a nepřízvučných slabik podle určitých pravidel, které zjistíme vytleskáváním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(Janáčková a kol., 2021, s. 58). </a:t>
            </a:r>
          </a:p>
          <a:p>
            <a:pPr indent="288290">
              <a:spcBef>
                <a:spcPts val="595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čítance nakladatelství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Didaktis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setkáváme s následující definicí básně: „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literární dílo členěné do veršů. Básní je např. Polednice K. J. Erbena ze sbírky Kytice nebo Modlitba J. Skácela z Metliček. Autor obvykle píše básně, chce-li vyjádřit city, postoje, nálady a vztah ke světu. Rytmus, rým a melodičnost básně jsou nejlepším prostředkem k jejich vyjádření. Existují ale také básně epické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(Rousová, 2007, s. 191). </a:t>
            </a:r>
          </a:p>
          <a:p>
            <a:pPr indent="288290">
              <a:spcBef>
                <a:spcPts val="595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další čítance je definována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lyrická báseň absencí příběhu a tím, že v ní básník vyjadřuje své pocity, touhy, dojmy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jako příklad je uvedena báseň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Krásné peří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(Janáčková a kol., 2021, s. 58) </a:t>
            </a:r>
          </a:p>
          <a:p>
            <a:pPr indent="288290">
              <a:spcBef>
                <a:spcPts val="595"/>
              </a:spcBef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Autorky čítanky Nová škola – Duha přejímají text Radka Malého Co je lyrika (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Kam až smí smích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cs-CZ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lyrika jsou básně, které vyjadřují pocity, nálady i nápady svého autora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(Janáčková a Janáčková, 2015, s. 111). </a:t>
            </a:r>
          </a:p>
        </p:txBody>
      </p:sp>
    </p:spTree>
    <p:extLst>
      <p:ext uri="{BB962C8B-B14F-4D97-AF65-F5344CB8AC3E}">
        <p14:creationId xmlns:p14="http://schemas.microsoft.com/office/powerpoint/2010/main" val="388091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482A1C-23B0-9E81-9019-C5F2381C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poezie v čítankách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74288-3336-1F2D-DEF8-AB43850AC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288290">
              <a:spcBef>
                <a:spcPts val="595"/>
              </a:spcBef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čítance Nová škola, s. r. o. je </a:t>
            </a:r>
            <a:r>
              <a:rPr lang="cs-CZ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lyrika vymezena jako druh, který vyjadřuje city, pocity, dojmy, úvahy, myšlenky, nálady nebo kouzlo okamžiku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epiku naproti tomu zastupují  literární žánry v poezii i próze, které mají děj, příběh se odehrává v čase a v prostředí (Kozlová, 2020, s. 189) </a:t>
            </a:r>
          </a:p>
          <a:p>
            <a:pPr indent="288290">
              <a:spcBef>
                <a:spcPts val="595"/>
              </a:spcBef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čítance nakladatelství </a:t>
            </a:r>
            <a:r>
              <a:rPr lang="cs-CZ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Didaktis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poezie vnímána jako </a:t>
            </a:r>
            <a:r>
              <a:rPr lang="cs-CZ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dílo psané ve verších, případně členěné do strof (např. básně J. Žáčka). Je vhodná pro zpracování lyriky, ale může se použít i pro epiku nebo drama.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(Rousová a kol., 2007, s. 193) Literární druhy – tři (…) podle toho, zda je zprostředkován děj, pocity nebo střetávání postav. (…) Epika je založena na ději, který je vyprávěn vypravěčem a zprostředkován postavami. Lyrika vyjadřuje city, postoje, nálady, dojmy (např. dojem z podzimní krajiny), myšlenky a vztah ke světu (Tamtéž). </a:t>
            </a:r>
          </a:p>
          <a:p>
            <a:pPr indent="288290">
              <a:spcBef>
                <a:spcPts val="595"/>
              </a:spcBef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čítance SPN je distinkce mezi poezií a prózou vysvětlena následujícím způsobem: </a:t>
            </a:r>
            <a:r>
              <a:rPr lang="cs-CZ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poezie (básnictví) je oblast umělecké literatury psaná obvykle veršem s výrazným rytmem a rýmem. Slova se většinou spojují do veršů, verše do slok, sloky do celé básně.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Próza je literární dílo, ve kterém vypráví autor příběh. Slova se spojují do vět, věty do odstavců, odstavce do kapitol, kapitoly do celého díla (Čeňková a Jonák, 2017, s. 15).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02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B73595-8024-8C5D-BD43-74CCE249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cs-CZ" sz="4000"/>
              <a:t>Pohled do čítanek pro 5. třídu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BE4E2CC-AA0E-0090-1DCF-E8330385D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76930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96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6DFEB7-550F-8603-7941-CD43579F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Inspirace: Metodická příručka „V říši poezie“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DDADF-F332-B2A3-E165-509DC8F67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https://www.projektsypo.cz/dokumenty/MP_-_V_risi_poezie_aneb_Jak_cist_s_zaky_poezii_final.pdf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Aktivity před čtením </a:t>
            </a:r>
          </a:p>
          <a:p>
            <a:pPr lvl="1"/>
            <a:r>
              <a:rPr lang="cs-CZ" dirty="0"/>
              <a:t>příprava pro „žákovo osobní setkání s básní“, prostor pro zaujetí a naladění žáka, navození atmosféry (tolerance, otevřenost, důvěra, spolupráce), motivace </a:t>
            </a:r>
          </a:p>
          <a:p>
            <a:r>
              <a:rPr lang="cs-CZ" dirty="0"/>
              <a:t>Aktivity během čtení </a:t>
            </a:r>
          </a:p>
          <a:p>
            <a:pPr lvl="1"/>
            <a:r>
              <a:rPr lang="cs-CZ" dirty="0"/>
              <a:t>„žákovo osobní setkání s básní“, vnímání básně, přemýšlení nad textem a interpretace </a:t>
            </a:r>
          </a:p>
          <a:p>
            <a:r>
              <a:rPr lang="cs-CZ" dirty="0"/>
              <a:t>Aktivity po čtení </a:t>
            </a:r>
          </a:p>
          <a:p>
            <a:pPr lvl="1"/>
            <a:r>
              <a:rPr lang="cs-CZ" dirty="0"/>
              <a:t>prostor pro sdílení, sebevyjádření, vlastní tvorbu, záznam o přečteném a prožitém </a:t>
            </a:r>
          </a:p>
        </p:txBody>
      </p:sp>
    </p:spTree>
    <p:extLst>
      <p:ext uri="{BB962C8B-B14F-4D97-AF65-F5344CB8AC3E}">
        <p14:creationId xmlns:p14="http://schemas.microsoft.com/office/powerpoint/2010/main" val="179881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AF772-9BAA-2F58-A1DF-D9DE7022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Formalistická zadání X Potenciál básní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0989DF-112C-7B64-65F6-D8C4E7E76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Zadání typu urči, vyhledej, vysvětli, spočítej…</a:t>
            </a:r>
          </a:p>
          <a:p>
            <a:r>
              <a:rPr lang="cs-CZ" dirty="0"/>
              <a:t>Potenciál – hledání souvislostí, pocity, smysly, jazyk, úvahy, krása, humor, souvislost s dalšími uměleckými oblastmi, představivost, mnohoznačnost atd. atd.</a:t>
            </a:r>
          </a:p>
        </p:txBody>
      </p:sp>
    </p:spTree>
    <p:extLst>
      <p:ext uri="{BB962C8B-B14F-4D97-AF65-F5344CB8AC3E}">
        <p14:creationId xmlns:p14="http://schemas.microsoft.com/office/powerpoint/2010/main" val="280347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9650</TotalTime>
  <Words>3900</Words>
  <Application>Microsoft Office PowerPoint</Application>
  <PresentationFormat>Širokoúhlá obrazovka</PresentationFormat>
  <Paragraphs>356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Office Theme</vt:lpstr>
      <vt:lpstr>Poezie pro děti</vt:lpstr>
      <vt:lpstr>Cíl přednášky </vt:lpstr>
      <vt:lpstr>Úvodní otázky</vt:lpstr>
      <vt:lpstr>Výstupy a učivo v RVP v souvislosti s poezií</vt:lpstr>
      <vt:lpstr>Definice poezie v čítankách</vt:lpstr>
      <vt:lpstr>Definice poezie v čítankách</vt:lpstr>
      <vt:lpstr>Pohled do čítanek pro 5. třídu</vt:lpstr>
      <vt:lpstr>Inspirace: Metodická příručka „V říši poezie“ </vt:lpstr>
      <vt:lpstr>Formalistická zadání X Potenciál básní </vt:lpstr>
      <vt:lpstr>Poetický slovníček dětem v příkladech</vt:lpstr>
      <vt:lpstr>Sbírky, o nichž bude řeč </vt:lpstr>
      <vt:lpstr>KAINAR, Josef: Nevídáno-neslýcháno (1964)</vt:lpstr>
      <vt:lpstr>KAINAR, Josef: Nevídáno-neslýcháno (1964)</vt:lpstr>
      <vt:lpstr>BRUKNER, Josef: Obrazárna (1982)</vt:lpstr>
      <vt:lpstr>BRUKNER, Josef: Obrazárna (1982)</vt:lpstr>
      <vt:lpstr>BRUKNER, Josef: Obrazárna (1982)</vt:lpstr>
      <vt:lpstr>KLAUN</vt:lpstr>
      <vt:lpstr>BRUKNER, Josef: Obrazárna (1982)</vt:lpstr>
      <vt:lpstr>PROCHÁZKA</vt:lpstr>
      <vt:lpstr>SKÁCEL, Jan. Uspávanky (1983)</vt:lpstr>
      <vt:lpstr>Jan Skácel: Uspávanky</vt:lpstr>
      <vt:lpstr>Uspávanka se sněhem a krásnou paní</vt:lpstr>
      <vt:lpstr>FRYNTA, Emanuel: Písničky bez muziky (1988)</vt:lpstr>
      <vt:lpstr>OTÁZKY</vt:lpstr>
      <vt:lpstr>POD</vt:lpstr>
      <vt:lpstr>JELIKOŽ A TUDÍŽ</vt:lpstr>
      <vt:lpstr>NIKL, Petr: Záhádky (2007)</vt:lpstr>
      <vt:lpstr>NIKL, Petr: Záhádky (2007)</vt:lpstr>
      <vt:lpstr>NIKL, Petr:  Záhádky (2007)</vt:lpstr>
      <vt:lpstr>Niklův Blázníček (2009)</vt:lpstr>
      <vt:lpstr>Malý, Radek: Listonoš vítr: (co přinesl a co mi šeptal) (2011)</vt:lpstr>
      <vt:lpstr>Prezentace aplikace PowerPoint</vt:lpstr>
      <vt:lpstr>Prezentace aplikace PowerPoint</vt:lpstr>
      <vt:lpstr>Velrybo velrybičko; R. Malý: Moře slané vody: (co šuměla mušle a co přišlo lahvovou poštou), 2014</vt:lpstr>
      <vt:lpstr>FISCHEROVÁ, Daniela: Milion melounů (2011)</vt:lpstr>
      <vt:lpstr>FISCHEROVÁ, Daniela: Milion melounů (2011)</vt:lpstr>
      <vt:lpstr>Shel Silverstein: Jen jestli si nevymejšlíš (2014)</vt:lpstr>
      <vt:lpstr>MÍKOVÁ, Marka: Žvejkačky (2015) </vt:lpstr>
      <vt:lpstr>MÍKOVÁ, Marka: Žvejkačky (2015)</vt:lpstr>
      <vt:lpstr>Antologie Ostrov, kde rostou housle </vt:lpstr>
      <vt:lpstr>G. Rodari: Tečka (Ostrov, kde rostou housle)</vt:lpstr>
      <vt:lpstr>Nebe - peklo - ráj - tyglík české poezie pro děti 20. století, 2009</vt:lpstr>
      <vt:lpstr>Nebe - peklo - ráj - tyglík české poezie pro děti 20. století, 2009</vt:lpstr>
      <vt:lpstr>Edice Stoletý kalendář – Jiří Kolář: Co by sis přál (2014)</vt:lpstr>
      <vt:lpstr>Ptal jsem se také koštěte </vt:lpstr>
      <vt:lpstr>Ivan Blatný: Jedna, dvě, tři, čtyři, pět (2019)</vt:lpstr>
      <vt:lpstr>Závěr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Filip Komberec</cp:lastModifiedBy>
  <cp:revision>55</cp:revision>
  <dcterms:created xsi:type="dcterms:W3CDTF">2021-04-18T16:12:54Z</dcterms:created>
  <dcterms:modified xsi:type="dcterms:W3CDTF">2024-03-25T07:13:10Z</dcterms:modified>
</cp:coreProperties>
</file>