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76" r:id="rId2"/>
    <p:sldId id="336" r:id="rId3"/>
    <p:sldId id="316" r:id="rId4"/>
    <p:sldId id="298" r:id="rId5"/>
    <p:sldId id="299" r:id="rId6"/>
    <p:sldId id="300" r:id="rId7"/>
    <p:sldId id="301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7" r:id="rId21"/>
    <p:sldId id="315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  <p:sldId id="335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Позиционные изменения звуков речи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Фонетика русского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3069580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качественная редукция 1-ой степени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В </a:t>
            </a:r>
            <a:r>
              <a:rPr lang="ru-RU" altLang="ru-RU" sz="2400" dirty="0">
                <a:solidFill>
                  <a:srgbClr val="CC0000"/>
                </a:solidFill>
              </a:rPr>
              <a:t>1-м предударном слоге </a:t>
            </a:r>
            <a:r>
              <a:rPr lang="ru-RU" altLang="ru-RU" sz="2400" b="1" dirty="0">
                <a:solidFill>
                  <a:srgbClr val="CC0000"/>
                </a:solidFill>
              </a:rPr>
              <a:t>в начале слова и после гласных </a:t>
            </a:r>
            <a:r>
              <a:rPr lang="ru-RU" altLang="ru-RU" sz="2400" dirty="0"/>
              <a:t>на месте букв </a:t>
            </a:r>
            <a:r>
              <a:rPr lang="ru-RU" altLang="ru-RU" sz="2400" b="1" dirty="0">
                <a:solidFill>
                  <a:srgbClr val="CC0000"/>
                </a:solidFill>
              </a:rPr>
              <a:t>е</a:t>
            </a:r>
            <a:r>
              <a:rPr lang="ru-RU" altLang="ru-RU" sz="2400" dirty="0">
                <a:solidFill>
                  <a:srgbClr val="CC0000"/>
                </a:solidFill>
              </a:rPr>
              <a:t> </a:t>
            </a:r>
            <a:r>
              <a:rPr lang="ru-RU" altLang="ru-RU" sz="2400" dirty="0"/>
              <a:t>и </a:t>
            </a:r>
            <a:r>
              <a:rPr lang="ru-RU" altLang="ru-RU" sz="2400" b="1" dirty="0">
                <a:solidFill>
                  <a:srgbClr val="CC0000"/>
                </a:solidFill>
              </a:rPr>
              <a:t>я</a:t>
            </a:r>
            <a:r>
              <a:rPr lang="ru-RU" altLang="ru-RU" sz="2400" dirty="0"/>
              <a:t> произносится сочетание звуков </a:t>
            </a:r>
            <a:r>
              <a:rPr lang="ru-RU" altLang="ru-RU" sz="2400" dirty="0">
                <a:solidFill>
                  <a:srgbClr val="C00000"/>
                </a:solidFill>
              </a:rPr>
              <a:t>[ jи</a:t>
            </a:r>
            <a:r>
              <a:rPr lang="ru-RU" altLang="ru-RU" sz="2400" baseline="30000" dirty="0">
                <a:solidFill>
                  <a:srgbClr val="C00000"/>
                </a:solidFill>
              </a:rPr>
              <a:t>э</a:t>
            </a:r>
            <a:r>
              <a:rPr lang="ru-RU" altLang="ru-RU" sz="2400" dirty="0">
                <a:solidFill>
                  <a:srgbClr val="C00000"/>
                </a:solidFill>
              </a:rPr>
              <a:t>]</a:t>
            </a:r>
            <a:r>
              <a:rPr lang="ru-RU" altLang="ru-RU" sz="2400" dirty="0"/>
              <a:t>:</a:t>
            </a:r>
          </a:p>
          <a:p>
            <a:pPr>
              <a:buNone/>
            </a:pPr>
            <a:r>
              <a:rPr lang="ru-RU" altLang="ru-RU" sz="2400" dirty="0"/>
              <a:t>	еда [ jи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д`а]          </a:t>
            </a:r>
          </a:p>
          <a:p>
            <a:pPr>
              <a:buNone/>
            </a:pPr>
            <a:r>
              <a:rPr lang="ru-RU" altLang="ru-RU" sz="2400" dirty="0"/>
              <a:t>	язык [ jи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з`ык ]</a:t>
            </a:r>
          </a:p>
          <a:p>
            <a:pPr>
              <a:buNone/>
            </a:pPr>
            <a:r>
              <a:rPr lang="ru-RU" altLang="ru-RU" sz="2400" dirty="0"/>
              <a:t>	</a:t>
            </a:r>
            <a:r>
              <a:rPr lang="ru-RU" altLang="cs-CZ" sz="2400" dirty="0"/>
              <a:t>уяснить </a:t>
            </a:r>
            <a:r>
              <a:rPr lang="ru-RU" altLang="ru-RU" sz="2400" dirty="0"/>
              <a:t>[ </a:t>
            </a:r>
            <a:r>
              <a:rPr lang="ru-RU" altLang="cs-CZ" sz="2400" dirty="0"/>
              <a:t>у</a:t>
            </a:r>
            <a:r>
              <a:rPr lang="en-US" altLang="cs-CZ" sz="2400" dirty="0"/>
              <a:t>j</a:t>
            </a:r>
            <a:r>
              <a:rPr lang="ru-RU" altLang="cs-CZ" sz="2400" dirty="0"/>
              <a:t>и</a:t>
            </a:r>
            <a:r>
              <a:rPr lang="ru-RU" altLang="cs-CZ" sz="2400" baseline="30000" dirty="0"/>
              <a:t>э</a:t>
            </a:r>
            <a:r>
              <a:rPr lang="ru-RU" altLang="cs-CZ" sz="2400" dirty="0"/>
              <a:t>с</a:t>
            </a:r>
            <a:r>
              <a:rPr lang="ru-RU" altLang="ru-RU" sz="2400" dirty="0"/>
              <a:t>ʼ</a:t>
            </a:r>
            <a:r>
              <a:rPr lang="ru-RU" altLang="cs-CZ" sz="2400" dirty="0"/>
              <a:t>н</a:t>
            </a:r>
            <a:r>
              <a:rPr lang="ru-RU" altLang="ru-RU" sz="2400" dirty="0"/>
              <a:t>ʼ`и</a:t>
            </a:r>
            <a:r>
              <a:rPr lang="ru-RU" altLang="cs-CZ" sz="2400" dirty="0"/>
              <a:t>т</a:t>
            </a:r>
            <a:r>
              <a:rPr lang="ru-RU" altLang="ru-RU" sz="2400" dirty="0"/>
              <a:t>ʼ</a:t>
            </a:r>
            <a:r>
              <a:rPr lang="ru-RU" altLang="cs-CZ" sz="2400" dirty="0"/>
              <a:t>]</a:t>
            </a:r>
            <a:r>
              <a:rPr lang="ru-RU" altLang="ru-RU" sz="2400" dirty="0"/>
              <a:t> </a:t>
            </a:r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822647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качественная редукция 1-ой степени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/>
              <a:t>Сочетание </a:t>
            </a:r>
            <a:r>
              <a:rPr lang="ru-RU" altLang="ru-RU" sz="2400" dirty="0">
                <a:solidFill>
                  <a:srgbClr val="CC0000"/>
                </a:solidFill>
              </a:rPr>
              <a:t>[jи</a:t>
            </a:r>
            <a:r>
              <a:rPr lang="ru-RU" altLang="ru-RU" sz="2400" baseline="30000" dirty="0">
                <a:solidFill>
                  <a:srgbClr val="CC0000"/>
                </a:solidFill>
              </a:rPr>
              <a:t>э</a:t>
            </a:r>
            <a:r>
              <a:rPr lang="ru-RU" altLang="ru-RU" sz="2400" dirty="0">
                <a:solidFill>
                  <a:srgbClr val="CC0000"/>
                </a:solidFill>
              </a:rPr>
              <a:t>] </a:t>
            </a:r>
            <a:r>
              <a:rPr lang="ru-RU" altLang="ru-RU" sz="2400" dirty="0"/>
              <a:t>произносится также в 1-м предударном слоге на месте букв </a:t>
            </a:r>
            <a:r>
              <a:rPr lang="ru-RU" altLang="ru-RU" sz="2400" b="1" dirty="0">
                <a:solidFill>
                  <a:srgbClr val="C00000"/>
                </a:solidFill>
              </a:rPr>
              <a:t>я</a:t>
            </a:r>
            <a:r>
              <a:rPr lang="ru-RU" altLang="ru-RU" sz="2400" dirty="0">
                <a:solidFill>
                  <a:srgbClr val="C00000"/>
                </a:solidFill>
              </a:rPr>
              <a:t> </a:t>
            </a:r>
            <a:r>
              <a:rPr lang="ru-RU" altLang="ru-RU" sz="2400" dirty="0"/>
              <a:t>и </a:t>
            </a:r>
            <a:r>
              <a:rPr lang="ru-RU" altLang="ru-RU" sz="2400" b="1" dirty="0">
                <a:solidFill>
                  <a:srgbClr val="C00000"/>
                </a:solidFill>
              </a:rPr>
              <a:t>е</a:t>
            </a:r>
            <a:r>
              <a:rPr lang="ru-RU" altLang="ru-RU" sz="2400" dirty="0"/>
              <a:t>, которые следуют после букв </a:t>
            </a:r>
            <a:r>
              <a:rPr lang="ru-RU" altLang="ru-RU" sz="2400" b="1" dirty="0">
                <a:solidFill>
                  <a:srgbClr val="C00000"/>
                </a:solidFill>
              </a:rPr>
              <a:t>ь</a:t>
            </a:r>
            <a:r>
              <a:rPr lang="ru-RU" altLang="ru-RU" sz="2400" dirty="0"/>
              <a:t> или </a:t>
            </a:r>
            <a:r>
              <a:rPr lang="ru-RU" altLang="ru-RU" sz="2400" b="1" dirty="0">
                <a:solidFill>
                  <a:srgbClr val="C00000"/>
                </a:solidFill>
              </a:rPr>
              <a:t>ъ</a:t>
            </a:r>
            <a:r>
              <a:rPr lang="ru-RU" altLang="ru-RU" sz="2400" dirty="0"/>
              <a:t>: </a:t>
            </a:r>
          </a:p>
          <a:p>
            <a:pPr marL="0" indent="0">
              <a:buNone/>
            </a:pPr>
            <a:r>
              <a:rPr lang="ru-RU" altLang="ru-RU" sz="2400" dirty="0"/>
              <a:t>пьянить [пʼjи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нʼ`итʼ] </a:t>
            </a:r>
          </a:p>
          <a:p>
            <a:pPr marL="0" indent="0">
              <a:buNone/>
            </a:pPr>
            <a:r>
              <a:rPr lang="ru-RU" altLang="ru-RU" sz="2400" dirty="0"/>
              <a:t>объявлять [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бjи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влʼ`атʼ] / [ъбjи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влʼ`атʼ]</a:t>
            </a:r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586653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качественная редукция 2-ой степени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>
                <a:solidFill>
                  <a:srgbClr val="CC0000"/>
                </a:solidFill>
              </a:rPr>
              <a:t>Во 2-м  предударном слоге </a:t>
            </a:r>
            <a:r>
              <a:rPr lang="ru-RU" altLang="ru-RU" sz="2400" b="1" dirty="0">
                <a:solidFill>
                  <a:srgbClr val="CC0000"/>
                </a:solidFill>
              </a:rPr>
              <a:t>после твёрдых согласных</a:t>
            </a:r>
            <a:r>
              <a:rPr lang="ru-RU" altLang="ru-RU" sz="2400" dirty="0"/>
              <a:t> на месте букв </a:t>
            </a:r>
            <a:r>
              <a:rPr lang="ru-RU" altLang="ru-RU" sz="2400" b="1" dirty="0">
                <a:solidFill>
                  <a:srgbClr val="CC0000"/>
                </a:solidFill>
              </a:rPr>
              <a:t>а</a:t>
            </a:r>
            <a:r>
              <a:rPr lang="ru-RU" altLang="ru-RU" sz="2400" dirty="0"/>
              <a:t> и </a:t>
            </a:r>
            <a:r>
              <a:rPr lang="ru-RU" altLang="ru-RU" sz="2400" b="1" dirty="0">
                <a:solidFill>
                  <a:srgbClr val="CC0000"/>
                </a:solidFill>
              </a:rPr>
              <a:t>о</a:t>
            </a:r>
            <a:r>
              <a:rPr lang="ru-RU" altLang="ru-RU" sz="2400" dirty="0"/>
              <a:t>,</a:t>
            </a:r>
            <a:r>
              <a:rPr lang="ru-RU" altLang="ru-RU" sz="2400" dirty="0">
                <a:solidFill>
                  <a:schemeClr val="tx2"/>
                </a:solidFill>
              </a:rPr>
              <a:t> </a:t>
            </a:r>
            <a:r>
              <a:rPr lang="ru-RU" altLang="ru-RU" sz="2400" dirty="0"/>
              <a:t>а после твёрдых шипящих </a:t>
            </a:r>
            <a:r>
              <a:rPr lang="ru-RU" altLang="ru-RU" sz="2400" b="1" dirty="0"/>
              <a:t>ж</a:t>
            </a:r>
            <a:r>
              <a:rPr lang="ru-RU" altLang="ru-RU" sz="2400" dirty="0"/>
              <a:t>, </a:t>
            </a:r>
            <a:r>
              <a:rPr lang="ru-RU" altLang="ru-RU" sz="2400" b="1" dirty="0"/>
              <a:t>ш</a:t>
            </a:r>
            <a:r>
              <a:rPr lang="ru-RU" altLang="ru-RU" sz="2400" dirty="0"/>
              <a:t> и </a:t>
            </a:r>
            <a:r>
              <a:rPr lang="ru-RU" altLang="ru-RU" sz="2400" b="1" dirty="0"/>
              <a:t>ц </a:t>
            </a:r>
            <a:r>
              <a:rPr lang="ru-RU" altLang="ru-RU" sz="2400" dirty="0"/>
              <a:t>на месте буквы </a:t>
            </a:r>
            <a:r>
              <a:rPr lang="ru-RU" altLang="ru-RU" sz="2400" b="1" dirty="0">
                <a:solidFill>
                  <a:srgbClr val="CC0000"/>
                </a:solidFill>
              </a:rPr>
              <a:t>е </a:t>
            </a:r>
            <a:r>
              <a:rPr lang="ru-RU" altLang="ru-RU" sz="2400" dirty="0"/>
              <a:t>произносится краткий гласный, средний между [ы] и [о]. Этот гласный </a:t>
            </a:r>
            <a:r>
              <a:rPr lang="ru-RU" altLang="cs-CZ" sz="2400" dirty="0"/>
              <a:t>более краткий, чем гласные в других положениях, поэтому называется</a:t>
            </a:r>
            <a:r>
              <a:rPr lang="ru-RU" altLang="ru-RU" sz="2400" dirty="0"/>
              <a:t> редуцированным. В транскрипции обозначается знаком </a:t>
            </a:r>
            <a:r>
              <a:rPr lang="ru-RU" altLang="ru-RU" sz="2400" b="1" dirty="0">
                <a:solidFill>
                  <a:srgbClr val="CC0000"/>
                </a:solidFill>
              </a:rPr>
              <a:t>[ъ]  </a:t>
            </a:r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015056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качественная редукция 2-ой степени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altLang="ru-RU" sz="2400" dirty="0"/>
              <a:t>Например:</a:t>
            </a:r>
          </a:p>
          <a:p>
            <a:r>
              <a:rPr lang="ru-RU" altLang="ru-RU" sz="2400" dirty="0"/>
              <a:t>карандаш [кър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нд`аш]</a:t>
            </a:r>
            <a:endParaRPr lang="en-US" altLang="ru-RU" sz="2400" dirty="0"/>
          </a:p>
          <a:p>
            <a:r>
              <a:rPr lang="ru-RU" altLang="ru-RU" sz="2400" dirty="0"/>
              <a:t>самовар [съм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в`ар] </a:t>
            </a:r>
          </a:p>
          <a:p>
            <a:r>
              <a:rPr lang="ru-RU" altLang="ru-RU" sz="2400" dirty="0"/>
              <a:t>молоко [мъл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к`о] </a:t>
            </a:r>
            <a:endParaRPr lang="en-US" altLang="ru-RU" sz="2400" dirty="0"/>
          </a:p>
          <a:p>
            <a:r>
              <a:rPr lang="ru-RU" altLang="cs-CZ" sz="2400" dirty="0"/>
              <a:t>богатыри [бъгътыр</a:t>
            </a:r>
            <a:r>
              <a:rPr lang="ru-RU" altLang="ru-RU" sz="2400" dirty="0"/>
              <a:t>ʼ`и</a:t>
            </a:r>
            <a:r>
              <a:rPr lang="en-US" altLang="cs-CZ" sz="2400" dirty="0"/>
              <a:t>]</a:t>
            </a:r>
            <a:endParaRPr lang="ru-RU" altLang="ru-RU" sz="2400" dirty="0"/>
          </a:p>
          <a:p>
            <a:r>
              <a:rPr lang="ru-RU" altLang="ru-RU" sz="2400" dirty="0"/>
              <a:t>шелестит [шълʼи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сʼтʼ`ит]</a:t>
            </a:r>
          </a:p>
          <a:p>
            <a:r>
              <a:rPr lang="ru-RU" altLang="ru-RU" sz="2400" dirty="0"/>
              <a:t>желтоватый [жълт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в`аты</a:t>
            </a:r>
            <a:r>
              <a:rPr lang="en-US" altLang="ru-RU" sz="2400" dirty="0"/>
              <a:t>j</a:t>
            </a:r>
            <a:r>
              <a:rPr lang="ru-RU" altLang="ru-RU" sz="2400" dirty="0"/>
              <a:t>]</a:t>
            </a:r>
          </a:p>
          <a:p>
            <a:r>
              <a:rPr lang="ru-RU" altLang="ru-RU" sz="2400" dirty="0"/>
              <a:t>целовать [цъл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в`атʼ]</a:t>
            </a:r>
          </a:p>
          <a:p>
            <a:endParaRPr lang="ru-RU" altLang="ru-RU" sz="2400" dirty="0"/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589707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качественная редукция 2-ой степени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>
                <a:solidFill>
                  <a:srgbClr val="CC0000"/>
                </a:solidFill>
              </a:rPr>
              <a:t>Во 2-м предударном слоге </a:t>
            </a:r>
            <a:r>
              <a:rPr lang="ru-RU" altLang="ru-RU" sz="2400" b="1" dirty="0">
                <a:solidFill>
                  <a:srgbClr val="CC0000"/>
                </a:solidFill>
              </a:rPr>
              <a:t>после мягких согласных</a:t>
            </a:r>
            <a:r>
              <a:rPr lang="ru-RU" altLang="ru-RU" sz="2400" dirty="0"/>
              <a:t> на месте букв </a:t>
            </a:r>
            <a:r>
              <a:rPr lang="ru-RU" altLang="ru-RU" sz="2400" b="1" dirty="0">
                <a:solidFill>
                  <a:srgbClr val="CC0000"/>
                </a:solidFill>
              </a:rPr>
              <a:t>я, е, </a:t>
            </a:r>
            <a:r>
              <a:rPr lang="ru-RU" altLang="ru-RU" sz="2400" dirty="0"/>
              <a:t>а после мягких шипящих </a:t>
            </a:r>
            <a:r>
              <a:rPr lang="ru-RU" altLang="ru-RU" sz="2400" b="1" dirty="0"/>
              <a:t>ч</a:t>
            </a:r>
            <a:r>
              <a:rPr lang="ru-RU" altLang="ru-RU" sz="2400" dirty="0"/>
              <a:t> и </a:t>
            </a:r>
            <a:r>
              <a:rPr lang="ru-RU" altLang="ru-RU" sz="2400" b="1" dirty="0"/>
              <a:t>щ</a:t>
            </a:r>
            <a:r>
              <a:rPr lang="ru-RU" altLang="ru-RU" sz="2400" dirty="0"/>
              <a:t> на месте буквы </a:t>
            </a:r>
            <a:r>
              <a:rPr lang="ru-RU" altLang="ru-RU" sz="2400" b="1" dirty="0">
                <a:solidFill>
                  <a:srgbClr val="CC0000"/>
                </a:solidFill>
              </a:rPr>
              <a:t>а</a:t>
            </a:r>
            <a:r>
              <a:rPr lang="ru-RU" altLang="ru-RU" sz="2400" dirty="0"/>
              <a:t> употребляется краткий (редуцированный) гласный, близкий по звучанию к [и], но с оттенком [е]. В транскрипции он обозначается знаком </a:t>
            </a:r>
            <a:r>
              <a:rPr lang="ru-RU" altLang="ru-RU" sz="2400" dirty="0">
                <a:solidFill>
                  <a:srgbClr val="CC0000"/>
                </a:solidFill>
              </a:rPr>
              <a:t>[ь].</a:t>
            </a:r>
            <a:r>
              <a:rPr lang="ru-RU" altLang="ru-RU" sz="2400" dirty="0"/>
              <a:t> </a:t>
            </a:r>
            <a:br>
              <a:rPr lang="ru-RU" altLang="ru-RU" dirty="0"/>
            </a:br>
            <a:endParaRPr lang="ru-RU" altLang="ru-RU" dirty="0"/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410585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качественная редукция 2-ой степени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Например:</a:t>
            </a:r>
          </a:p>
          <a:p>
            <a:r>
              <a:rPr lang="ru-RU" altLang="ru-RU" sz="2400" dirty="0"/>
              <a:t>переписанный - [пʼь]реп</a:t>
            </a:r>
            <a:r>
              <a:rPr lang="ru-RU" altLang="ru-RU" sz="2400" b="1" dirty="0"/>
              <a:t>и</a:t>
            </a:r>
            <a:r>
              <a:rPr lang="ru-RU" altLang="ru-RU" sz="2400" dirty="0"/>
              <a:t>санный</a:t>
            </a:r>
          </a:p>
          <a:p>
            <a:r>
              <a:rPr lang="ru-RU" altLang="ru-RU" sz="2400" dirty="0"/>
              <a:t>нехороший - [нʼь]хор</a:t>
            </a:r>
            <a:r>
              <a:rPr lang="ru-RU" altLang="ru-RU" sz="2400" b="1" dirty="0"/>
              <a:t>о</a:t>
            </a:r>
            <a:r>
              <a:rPr lang="ru-RU" altLang="ru-RU" sz="2400" dirty="0"/>
              <a:t>ший</a:t>
            </a:r>
            <a:endParaRPr lang="cs-CZ" altLang="ru-RU" sz="2400" dirty="0"/>
          </a:p>
          <a:p>
            <a:r>
              <a:rPr lang="ru-RU" altLang="ru-RU" sz="2400" dirty="0"/>
              <a:t>пятачок - [пʼь]тач</a:t>
            </a:r>
            <a:r>
              <a:rPr lang="ru-RU" altLang="ru-RU" sz="2400" b="1" dirty="0"/>
              <a:t>о</a:t>
            </a:r>
            <a:r>
              <a:rPr lang="ru-RU" altLang="ru-RU" sz="2400" dirty="0"/>
              <a:t>к</a:t>
            </a:r>
          </a:p>
          <a:p>
            <a:r>
              <a:rPr lang="ru-RU" altLang="ru-RU" sz="2400" dirty="0"/>
              <a:t>лягушата - [лʼь ]гуш</a:t>
            </a:r>
            <a:r>
              <a:rPr lang="ru-RU" altLang="ru-RU" sz="2400" b="1" dirty="0"/>
              <a:t>а</a:t>
            </a:r>
            <a:r>
              <a:rPr lang="ru-RU" altLang="ru-RU" sz="2400" dirty="0"/>
              <a:t>та</a:t>
            </a:r>
          </a:p>
          <a:p>
            <a:endParaRPr lang="ru-RU" altLang="ru-RU" sz="2400" dirty="0"/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911064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качественная редукция 2-ой степени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Буквы </a:t>
            </a:r>
            <a:r>
              <a:rPr lang="ru-RU" altLang="ru-RU" sz="2400" b="1" dirty="0">
                <a:solidFill>
                  <a:srgbClr val="CC0000"/>
                </a:solidFill>
              </a:rPr>
              <a:t>е</a:t>
            </a:r>
            <a:r>
              <a:rPr lang="ru-RU" altLang="ru-RU" sz="2400" dirty="0"/>
              <a:t> и </a:t>
            </a:r>
            <a:r>
              <a:rPr lang="ru-RU" altLang="ru-RU" sz="2400" b="1" dirty="0">
                <a:solidFill>
                  <a:srgbClr val="CC0000"/>
                </a:solidFill>
              </a:rPr>
              <a:t>я</a:t>
            </a:r>
            <a:r>
              <a:rPr lang="ru-RU" altLang="ru-RU" sz="2400" dirty="0"/>
              <a:t> в </a:t>
            </a:r>
            <a:r>
              <a:rPr lang="ru-RU" altLang="ru-RU" sz="2400" b="1" dirty="0">
                <a:solidFill>
                  <a:srgbClr val="FF0000"/>
                </a:solidFill>
              </a:rPr>
              <a:t>начале слова во втором и последующих предударных</a:t>
            </a:r>
            <a:r>
              <a:rPr lang="ru-RU" altLang="ru-RU" sz="2400" dirty="0"/>
              <a:t> слогах обозначают сочетание </a:t>
            </a:r>
            <a:r>
              <a:rPr lang="ru-RU" altLang="ru-RU" sz="2400" dirty="0">
                <a:solidFill>
                  <a:srgbClr val="CC0000"/>
                </a:solidFill>
              </a:rPr>
              <a:t>[jь]</a:t>
            </a:r>
            <a:r>
              <a:rPr lang="ru-RU" altLang="ru-RU" sz="2400" dirty="0"/>
              <a:t>:</a:t>
            </a:r>
          </a:p>
          <a:p>
            <a:pPr>
              <a:buNone/>
            </a:pPr>
            <a:r>
              <a:rPr lang="ru-RU" altLang="ru-RU" sz="2400" dirty="0"/>
              <a:t>	единица [ jьдʼинʼ`ицъ]</a:t>
            </a:r>
          </a:p>
          <a:p>
            <a:pPr>
              <a:buNone/>
            </a:pPr>
            <a:r>
              <a:rPr lang="ru-RU" altLang="ru-RU" sz="2400" dirty="0"/>
              <a:t>	европейский [ jьвр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пʼ`эjскʼиj]</a:t>
            </a:r>
          </a:p>
          <a:p>
            <a:pPr>
              <a:buNone/>
            </a:pPr>
            <a:r>
              <a:rPr lang="ru-RU" altLang="ru-RU" sz="2400" dirty="0"/>
              <a:t>	яровой [ jьр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в`оj].   </a:t>
            </a:r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55100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качественная редукция 2-ой степени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None/>
            </a:pPr>
            <a:r>
              <a:rPr lang="ru-RU" altLang="ru-RU" sz="2400" b="1" dirty="0">
                <a:solidFill>
                  <a:srgbClr val="CC0000"/>
                </a:solidFill>
              </a:rPr>
              <a:t>В заударных слогах</a:t>
            </a:r>
            <a:r>
              <a:rPr lang="ru-RU" altLang="ru-RU" sz="2400" b="1" dirty="0"/>
              <a:t> </a:t>
            </a:r>
            <a:r>
              <a:rPr lang="ru-RU" altLang="ru-RU" sz="2400" b="1" dirty="0">
                <a:solidFill>
                  <a:srgbClr val="CC0000"/>
                </a:solidFill>
              </a:rPr>
              <a:t>после твёрдых согласных</a:t>
            </a:r>
            <a:r>
              <a:rPr lang="ru-RU" altLang="ru-RU" sz="2400" dirty="0"/>
              <a:t> на месте букв </a:t>
            </a:r>
            <a:r>
              <a:rPr lang="ru-RU" altLang="ru-RU" sz="2400" b="1" dirty="0">
                <a:solidFill>
                  <a:srgbClr val="CC0000"/>
                </a:solidFill>
              </a:rPr>
              <a:t>о, е,</a:t>
            </a:r>
            <a:r>
              <a:rPr lang="ru-RU" altLang="ru-RU" sz="2400" b="1" dirty="0"/>
              <a:t> </a:t>
            </a:r>
            <a:r>
              <a:rPr lang="ru-RU" altLang="ru-RU" sz="2400" b="1" dirty="0">
                <a:solidFill>
                  <a:srgbClr val="CC0000"/>
                </a:solidFill>
              </a:rPr>
              <a:t>а </a:t>
            </a:r>
            <a:r>
              <a:rPr lang="ru-RU" altLang="ru-RU" sz="2400" dirty="0"/>
              <a:t>произносится краткий (редуцированный) гласный </a:t>
            </a:r>
            <a:r>
              <a:rPr lang="ru-RU" altLang="ru-RU" sz="2400" dirty="0">
                <a:solidFill>
                  <a:srgbClr val="CC0000"/>
                </a:solidFill>
              </a:rPr>
              <a:t>[ъ]</a:t>
            </a:r>
            <a:r>
              <a:rPr lang="ru-RU" altLang="ru-RU" sz="2400" dirty="0"/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		царство  [ц`арствъ]  </a:t>
            </a:r>
            <a:br>
              <a:rPr lang="ru-RU" altLang="ru-RU" sz="2400" dirty="0"/>
            </a:br>
            <a:r>
              <a:rPr lang="ru-RU" altLang="ru-RU" sz="2400" dirty="0"/>
              <a:t>	солнце [с`онцъ] </a:t>
            </a:r>
          </a:p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   	 	каша [к`ашъ]</a:t>
            </a:r>
          </a:p>
          <a:p>
            <a:pPr>
              <a:lnSpc>
                <a:spcPct val="110000"/>
              </a:lnSpc>
              <a:buNone/>
            </a:pPr>
            <a:endParaRPr lang="ru-RU" altLang="ru-RU" sz="2400" dirty="0"/>
          </a:p>
          <a:p>
            <a:pPr>
              <a:lnSpc>
                <a:spcPct val="105000"/>
              </a:lnSpc>
              <a:buNone/>
            </a:pPr>
            <a:br>
              <a:rPr lang="ru-RU" altLang="ru-RU" sz="1600" dirty="0"/>
            </a:br>
            <a:endParaRPr lang="ru-RU" altLang="ru-RU" sz="1600" dirty="0"/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20401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качественная редукция 2-ой степени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>
                <a:solidFill>
                  <a:srgbClr val="CC0000"/>
                </a:solidFill>
              </a:rPr>
              <a:t>В </a:t>
            </a:r>
            <a:r>
              <a:rPr lang="ru-RU" altLang="ru-RU" sz="2400" b="1" dirty="0">
                <a:solidFill>
                  <a:srgbClr val="CC0000"/>
                </a:solidFill>
              </a:rPr>
              <a:t>заударных слогах</a:t>
            </a:r>
            <a:r>
              <a:rPr lang="ru-RU" altLang="ru-RU" sz="2400" dirty="0">
                <a:solidFill>
                  <a:srgbClr val="CC0000"/>
                </a:solidFill>
              </a:rPr>
              <a:t> </a:t>
            </a:r>
            <a:r>
              <a:rPr lang="ru-RU" altLang="ru-RU" sz="2400" b="1" dirty="0">
                <a:solidFill>
                  <a:srgbClr val="CC0000"/>
                </a:solidFill>
              </a:rPr>
              <a:t>после мягких согласных</a:t>
            </a:r>
            <a:r>
              <a:rPr lang="ru-RU" altLang="ru-RU" sz="2400" dirty="0"/>
              <a:t> на месте букв </a:t>
            </a:r>
            <a:r>
              <a:rPr lang="ru-RU" altLang="ru-RU" sz="2400" b="1" dirty="0">
                <a:solidFill>
                  <a:srgbClr val="CC0000"/>
                </a:solidFill>
              </a:rPr>
              <a:t>е</a:t>
            </a:r>
            <a:r>
              <a:rPr lang="ru-RU" altLang="ru-RU" sz="2400" dirty="0">
                <a:solidFill>
                  <a:srgbClr val="CC0000"/>
                </a:solidFill>
              </a:rPr>
              <a:t>, </a:t>
            </a:r>
            <a:r>
              <a:rPr lang="ru-RU" altLang="ru-RU" sz="2400" b="1" dirty="0">
                <a:solidFill>
                  <a:srgbClr val="CC0000"/>
                </a:solidFill>
              </a:rPr>
              <a:t>я</a:t>
            </a:r>
            <a:r>
              <a:rPr lang="ru-RU" altLang="ru-RU" sz="2400" dirty="0"/>
              <a:t>, а после [ч] и [щ] на месте буквы </a:t>
            </a:r>
            <a:r>
              <a:rPr lang="ru-RU" altLang="ru-RU" sz="2400" b="1" dirty="0">
                <a:solidFill>
                  <a:srgbClr val="CC0000"/>
                </a:solidFill>
              </a:rPr>
              <a:t>а</a:t>
            </a:r>
            <a:r>
              <a:rPr lang="ru-RU" altLang="ru-RU" sz="2400" dirty="0"/>
              <a:t> произносится гласный </a:t>
            </a:r>
            <a:r>
              <a:rPr lang="ru-RU" altLang="ru-RU" sz="2400" dirty="0">
                <a:solidFill>
                  <a:srgbClr val="CC0000"/>
                </a:solidFill>
              </a:rPr>
              <a:t>[ь]</a:t>
            </a:r>
            <a:r>
              <a:rPr lang="ru-RU" altLang="ru-RU" sz="2400" dirty="0"/>
              <a:t>: </a:t>
            </a:r>
          </a:p>
          <a:p>
            <a:pPr>
              <a:buNone/>
            </a:pPr>
            <a:r>
              <a:rPr lang="ru-RU" altLang="ru-RU" sz="2400" dirty="0"/>
              <a:t>	камнем</a:t>
            </a:r>
            <a:r>
              <a:rPr lang="ru-RU" altLang="ru-RU" sz="2400" b="1" dirty="0"/>
              <a:t> </a:t>
            </a:r>
            <a:r>
              <a:rPr lang="ru-RU" altLang="ru-RU" sz="2400" dirty="0"/>
              <a:t>[к`амнʼьм] </a:t>
            </a:r>
          </a:p>
          <a:p>
            <a:pPr>
              <a:buNone/>
            </a:pPr>
            <a:r>
              <a:rPr lang="ru-RU" altLang="ru-RU" sz="2400" dirty="0"/>
              <a:t>	море [м`орʼь]</a:t>
            </a:r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3724690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Абсолютное начало и конец слова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b="1" dirty="0"/>
              <a:t>Абсолютное начало слова</a:t>
            </a:r>
          </a:p>
          <a:p>
            <a:r>
              <a:rPr lang="ru-RU" altLang="ru-RU" sz="2400" dirty="0">
                <a:solidFill>
                  <a:srgbClr val="FF0000"/>
                </a:solidFill>
              </a:rPr>
              <a:t>неприкрытый слог – 1-ая</a:t>
            </a:r>
            <a:r>
              <a:rPr lang="ru-RU" altLang="ru-RU" sz="2400" dirty="0"/>
              <a:t> степень редукции</a:t>
            </a:r>
          </a:p>
          <a:p>
            <a:r>
              <a:rPr lang="ru-RU" altLang="ru-RU" sz="2400" dirty="0">
                <a:solidFill>
                  <a:srgbClr val="FF0000"/>
                </a:solidFill>
              </a:rPr>
              <a:t>прикрытый слог – 2-ая</a:t>
            </a:r>
            <a:r>
              <a:rPr lang="ru-RU" altLang="ru-RU" sz="2400" dirty="0"/>
              <a:t> степень редукции</a:t>
            </a:r>
          </a:p>
          <a:p>
            <a:endParaRPr lang="ru-RU" altLang="ru-RU" sz="2400" dirty="0"/>
          </a:p>
          <a:p>
            <a:pPr marL="0" indent="0">
              <a:buNone/>
            </a:pPr>
            <a:r>
              <a:rPr lang="ru-RU" altLang="ru-RU" sz="2400" b="1" dirty="0"/>
              <a:t>Абсолютный конец слова</a:t>
            </a:r>
          </a:p>
          <a:p>
            <a:r>
              <a:rPr lang="ru-RU" altLang="ru-RU" sz="2400" dirty="0">
                <a:solidFill>
                  <a:srgbClr val="FF0000"/>
                </a:solidFill>
              </a:rPr>
              <a:t>закрытый слог – 2-ая </a:t>
            </a:r>
            <a:r>
              <a:rPr lang="ru-RU" altLang="ru-RU" sz="2400" dirty="0"/>
              <a:t>степень редукции</a:t>
            </a:r>
          </a:p>
          <a:p>
            <a:r>
              <a:rPr lang="ru-RU" altLang="ru-RU" sz="2400" dirty="0">
                <a:solidFill>
                  <a:srgbClr val="FF0000"/>
                </a:solidFill>
              </a:rPr>
              <a:t>открытый слог – 1-ая </a:t>
            </a:r>
            <a:r>
              <a:rPr lang="ru-RU" altLang="ru-RU" sz="2400" dirty="0"/>
              <a:t>степень редукции</a:t>
            </a:r>
          </a:p>
        </p:txBody>
      </p:sp>
    </p:spTree>
    <p:extLst>
      <p:ext uri="{BB962C8B-B14F-4D97-AF65-F5344CB8AC3E}">
        <p14:creationId xmlns:p14="http://schemas.microsoft.com/office/powerpoint/2010/main" val="114703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Классификация изменений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altLang="ru-RU" sz="2400" dirty="0"/>
              <a:t>Собственно позиционные изменения</a:t>
            </a:r>
          </a:p>
          <a:p>
            <a:r>
              <a:rPr lang="ru-RU" altLang="ru-RU" sz="2400" dirty="0"/>
              <a:t>редукция гласных в безударной позиции</a:t>
            </a:r>
          </a:p>
          <a:p>
            <a:r>
              <a:rPr lang="ru-RU" altLang="ru-RU" sz="2400" dirty="0"/>
              <a:t>нейтрализация в конце слова (оглушение)</a:t>
            </a:r>
          </a:p>
          <a:p>
            <a:pPr marL="0" indent="0">
              <a:buNone/>
            </a:pPr>
            <a:endParaRPr lang="ru-RU" altLang="ru-RU" sz="2400" dirty="0"/>
          </a:p>
          <a:p>
            <a:pPr marL="0" indent="0">
              <a:buNone/>
            </a:pPr>
            <a:r>
              <a:rPr lang="ru-RU" altLang="ru-RU" sz="2400" dirty="0"/>
              <a:t>Комбинаторные изменения</a:t>
            </a:r>
          </a:p>
          <a:p>
            <a:r>
              <a:rPr lang="ru-RU" altLang="ru-RU" sz="2400" dirty="0"/>
              <a:t>ассимиляция (звуки речи одного порядка)</a:t>
            </a:r>
          </a:p>
          <a:p>
            <a:r>
              <a:rPr lang="ru-RU" altLang="ru-RU" sz="2400" dirty="0"/>
              <a:t>диссимиляция (звуки речи одного порядка)</a:t>
            </a:r>
          </a:p>
          <a:p>
            <a:r>
              <a:rPr lang="ru-RU" altLang="ru-RU" sz="2400" dirty="0"/>
              <a:t>диереза</a:t>
            </a:r>
          </a:p>
          <a:p>
            <a:r>
              <a:rPr lang="ru-RU" altLang="ru-RU" sz="2400" dirty="0"/>
              <a:t>кккомодация (гласные – согласные / согласные – гласные)</a:t>
            </a:r>
          </a:p>
          <a:p>
            <a:r>
              <a:rPr lang="ru-RU" altLang="ru-RU" sz="2400" dirty="0"/>
              <a:t>эпентеза, протеза, метатеза</a:t>
            </a:r>
          </a:p>
        </p:txBody>
      </p:sp>
    </p:spTree>
    <p:extLst>
      <p:ext uri="{BB962C8B-B14F-4D97-AF65-F5344CB8AC3E}">
        <p14:creationId xmlns:p14="http://schemas.microsoft.com/office/powerpoint/2010/main" val="4152977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соГласные звуки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Фонетика русского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17535050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Фонетический закон конца слова – нейтрализация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Шумный звонкий согласный на конце слова оглушается</a:t>
            </a:r>
            <a:r>
              <a:rPr lang="en-US" altLang="ru-RU" sz="2400" dirty="0"/>
              <a:t>:</a:t>
            </a:r>
            <a:endParaRPr lang="ru-RU" altLang="ru-RU" sz="2400" dirty="0"/>
          </a:p>
          <a:p>
            <a:pPr>
              <a:buNone/>
            </a:pPr>
            <a:r>
              <a:rPr lang="ru-RU" altLang="ru-RU" sz="2400" dirty="0"/>
              <a:t>	порог – поро</a:t>
            </a:r>
            <a:r>
              <a:rPr lang="en-US" altLang="ru-RU" sz="2400" dirty="0"/>
              <a:t>[</a:t>
            </a:r>
            <a:r>
              <a:rPr lang="ru-RU" altLang="ru-RU" sz="2400" dirty="0"/>
              <a:t>к</a:t>
            </a:r>
            <a:r>
              <a:rPr lang="en-US" altLang="ru-RU" sz="2400" dirty="0"/>
              <a:t>]</a:t>
            </a:r>
            <a:r>
              <a:rPr lang="ru-RU" altLang="ru-RU" sz="2400" dirty="0"/>
              <a:t> </a:t>
            </a:r>
          </a:p>
          <a:p>
            <a:pPr>
              <a:buNone/>
            </a:pPr>
            <a:r>
              <a:rPr lang="ru-RU" altLang="ru-RU" sz="2400" dirty="0"/>
              <a:t>	молод – моло</a:t>
            </a:r>
            <a:r>
              <a:rPr lang="en-US" altLang="ru-RU" sz="2400" dirty="0"/>
              <a:t>[</a:t>
            </a:r>
            <a:r>
              <a:rPr lang="ru-RU" altLang="ru-RU" sz="2400" dirty="0"/>
              <a:t>т</a:t>
            </a:r>
            <a:r>
              <a:rPr lang="en-US" altLang="ru-RU" sz="2400" dirty="0"/>
              <a:t>]</a:t>
            </a:r>
            <a:r>
              <a:rPr lang="ru-RU" altLang="ru-RU" sz="2400" dirty="0"/>
              <a:t> </a:t>
            </a:r>
          </a:p>
          <a:p>
            <a:pPr>
              <a:buNone/>
            </a:pPr>
            <a:r>
              <a:rPr lang="ru-RU" altLang="ru-RU" sz="2400" dirty="0"/>
              <a:t>	пять коз – пять ко</a:t>
            </a:r>
            <a:r>
              <a:rPr lang="en-US" altLang="ru-RU" sz="2400" dirty="0"/>
              <a:t>[</a:t>
            </a:r>
            <a:r>
              <a:rPr lang="ru-RU" altLang="ru-RU" sz="2400" dirty="0"/>
              <a:t>с</a:t>
            </a:r>
            <a:r>
              <a:rPr lang="en-US" altLang="ru-RU" sz="2400" dirty="0"/>
              <a:t>]</a:t>
            </a:r>
            <a:r>
              <a:rPr lang="ru-RU" altLang="ru-RU" sz="2400" dirty="0"/>
              <a:t> </a:t>
            </a:r>
            <a:endParaRPr lang="en-US" altLang="ru-RU" sz="2400" dirty="0"/>
          </a:p>
          <a:p>
            <a:pPr>
              <a:buNone/>
            </a:pPr>
            <a:r>
              <a:rPr lang="en-US" altLang="ru-RU" sz="2400" dirty="0"/>
              <a:t>	</a:t>
            </a:r>
            <a:r>
              <a:rPr lang="ru-RU" altLang="ru-RU" sz="2400" dirty="0"/>
              <a:t>Сонорные согласные </a:t>
            </a:r>
            <a:r>
              <a:rPr lang="ru-RU" altLang="ru-RU" sz="2400" b="1" dirty="0"/>
              <a:t>р, л, м, н, </a:t>
            </a:r>
            <a:r>
              <a:rPr lang="en-US" altLang="ru-RU" sz="2400" b="1" dirty="0"/>
              <a:t>j</a:t>
            </a:r>
            <a:r>
              <a:rPr lang="ru-RU" altLang="ru-RU" sz="2400" dirty="0"/>
              <a:t> не оглушаются: сор, мол, ком, он, дай. </a:t>
            </a:r>
          </a:p>
        </p:txBody>
      </p:sp>
    </p:spTree>
    <p:extLst>
      <p:ext uri="{BB962C8B-B14F-4D97-AF65-F5344CB8AC3E}">
        <p14:creationId xmlns:p14="http://schemas.microsoft.com/office/powerpoint/2010/main" val="822800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ассимиляция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Ассимиляция – это уподобление согласных звуков друг другу в пределах одного фонетического слова. </a:t>
            </a:r>
          </a:p>
          <a:p>
            <a:pPr>
              <a:buNone/>
            </a:pPr>
            <a:r>
              <a:rPr lang="ru-RU" altLang="ru-RU" sz="2400" dirty="0"/>
              <a:t>Регрессивная ассимиляция: предшествующий звук уподобляется последующему: </a:t>
            </a:r>
            <a:r>
              <a:rPr lang="ru-RU" altLang="ru-RU" sz="2400" i="1" dirty="0"/>
              <a:t>сдать</a:t>
            </a:r>
            <a:r>
              <a:rPr lang="ru-RU" altLang="ru-RU" sz="2400" dirty="0"/>
              <a:t> [здат'].</a:t>
            </a:r>
          </a:p>
          <a:p>
            <a:pPr>
              <a:buNone/>
            </a:pPr>
            <a:r>
              <a:rPr lang="ru-RU" altLang="ru-RU" sz="2400" dirty="0"/>
              <a:t>Прогрессивная ассимиляция: последующий звук уподобляется предыдущему (в СРЯ только в диалектах).</a:t>
            </a:r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4070658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Ассимиляция по звонкости/глухости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altLang="ru-RU" sz="2400" dirty="0"/>
              <a:t>Звонкие согласные перед глухими переходят в парные глухие: </a:t>
            </a:r>
          </a:p>
          <a:p>
            <a:pPr>
              <a:buNone/>
            </a:pPr>
            <a:r>
              <a:rPr lang="ru-RU" altLang="ru-RU" sz="2400" dirty="0"/>
              <a:t>	лодка - ло[т]ка, травка - тра[ф]ка, голубка - голу[п]ка, подписал - по[т]писал.</a:t>
            </a:r>
          </a:p>
          <a:p>
            <a:pPr>
              <a:buNone/>
            </a:pPr>
            <a:r>
              <a:rPr lang="ru-RU" altLang="ru-RU" sz="2400" dirty="0"/>
              <a:t>Глухие согласные перед звонкими переходят в  парные звонкие: </a:t>
            </a:r>
          </a:p>
          <a:p>
            <a:pPr>
              <a:buNone/>
            </a:pPr>
            <a:r>
              <a:rPr lang="ru-RU" altLang="ru-RU" sz="2400" dirty="0"/>
              <a:t>	отгадать - о[д]гадать, вокзал - во</a:t>
            </a:r>
            <a:r>
              <a:rPr lang="en-US" altLang="ru-RU" sz="2400" dirty="0"/>
              <a:t>[</a:t>
            </a:r>
            <a:r>
              <a:rPr lang="ru-RU" altLang="ru-RU" sz="2400" dirty="0"/>
              <a:t>г</a:t>
            </a:r>
            <a:r>
              <a:rPr lang="en-US" altLang="ru-RU" sz="2400" dirty="0"/>
              <a:t>]</a:t>
            </a:r>
            <a:r>
              <a:rPr lang="ru-RU" altLang="ru-RU" sz="2400" dirty="0"/>
              <a:t>зал </a:t>
            </a:r>
          </a:p>
          <a:p>
            <a:pPr>
              <a:buNone/>
            </a:pPr>
            <a:r>
              <a:rPr lang="ru-RU" altLang="ru-RU" sz="2400" dirty="0"/>
              <a:t>	Перед сонорными и [в] глухие согласные остаются без изменения: трут, плут, отъезд, свой, твой.</a:t>
            </a:r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3703492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Ассимиляция по мягкости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ru-RU" altLang="ru-RU" sz="2400" dirty="0"/>
              <a:t>Ассимиляция по мягкости имеет регрессивный характер. Согласный</a:t>
            </a:r>
          </a:p>
          <a:p>
            <a:pPr marL="0" indent="0">
              <a:buFontTx/>
              <a:buNone/>
            </a:pPr>
            <a:r>
              <a:rPr lang="ru-RU" altLang="ru-RU" sz="2400" dirty="0"/>
              <a:t>смягчается, уподобляясь последующему мягкому согласному:  казнь [`каз</a:t>
            </a:r>
            <a:r>
              <a:rPr lang="en-US" altLang="ru-RU" sz="2400" dirty="0"/>
              <a:t>’</a:t>
            </a:r>
            <a:r>
              <a:rPr lang="ru-RU" altLang="ru-RU" sz="2400" dirty="0"/>
              <a:t>н</a:t>
            </a:r>
            <a:r>
              <a:rPr lang="en-US" altLang="ru-RU" sz="2400" dirty="0"/>
              <a:t>’</a:t>
            </a:r>
            <a:r>
              <a:rPr lang="ru-RU" altLang="ru-RU" sz="2400" dirty="0"/>
              <a:t>] </a:t>
            </a:r>
          </a:p>
          <a:p>
            <a:pPr marL="0" indent="0">
              <a:buFontTx/>
              <a:buNone/>
            </a:pPr>
            <a:r>
              <a:rPr lang="ru-RU" altLang="ru-RU" sz="2400" dirty="0"/>
              <a:t>Однако ассимиляция по мягкости происходит непоследовательно.</a:t>
            </a:r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069941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Ассимиляция по мягкости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ru-RU" sz="2400" dirty="0"/>
              <a:t>Наиболее подвержены смягчению зубные согласные [с], [з], [н] перед мягкими  зубными [т</a:t>
            </a:r>
            <a:r>
              <a:rPr lang="en-US" sz="2400" dirty="0"/>
              <a:t>’</a:t>
            </a:r>
            <a:r>
              <a:rPr lang="ru-RU" sz="2400" dirty="0"/>
              <a:t>], [д</a:t>
            </a:r>
            <a:r>
              <a:rPr lang="en-US" sz="2400" dirty="0"/>
              <a:t>’</a:t>
            </a:r>
            <a:r>
              <a:rPr lang="ru-RU" sz="2400" dirty="0"/>
              <a:t>], [з</a:t>
            </a:r>
            <a:r>
              <a:rPr lang="en-US" sz="2400" dirty="0"/>
              <a:t>’</a:t>
            </a:r>
            <a:r>
              <a:rPr lang="ru-RU" sz="2400" dirty="0"/>
              <a:t>], [с</a:t>
            </a:r>
            <a:r>
              <a:rPr lang="en-US" sz="2400" dirty="0"/>
              <a:t>’</a:t>
            </a:r>
            <a:r>
              <a:rPr lang="ru-RU" sz="2400" dirty="0"/>
              <a:t>], [н</a:t>
            </a:r>
            <a:r>
              <a:rPr lang="en-US" sz="2400" dirty="0"/>
              <a:t>’</a:t>
            </a:r>
            <a:r>
              <a:rPr lang="ru-RU" sz="2400" dirty="0"/>
              <a:t>], [л</a:t>
            </a:r>
            <a:r>
              <a:rPr lang="en-US" sz="2400" dirty="0"/>
              <a:t>’</a:t>
            </a:r>
            <a:r>
              <a:rPr lang="ru-RU" sz="2400" dirty="0"/>
              <a:t>]:  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ме</a:t>
            </a:r>
            <a:r>
              <a:rPr lang="ru-RU" sz="2400" u="sng" dirty="0"/>
              <a:t>ст</a:t>
            </a:r>
            <a:r>
              <a:rPr lang="ru-RU" sz="2400" dirty="0"/>
              <a:t>ь </a:t>
            </a:r>
            <a:r>
              <a:rPr lang="ru-RU" altLang="ru-RU" sz="2400" dirty="0"/>
              <a:t>[`м</a:t>
            </a:r>
            <a:r>
              <a:rPr lang="en-US" altLang="ru-RU" sz="2400" dirty="0"/>
              <a:t>’</a:t>
            </a:r>
            <a:r>
              <a:rPr lang="ru-RU" altLang="ru-RU" sz="2400" dirty="0"/>
              <a:t>ес</a:t>
            </a:r>
            <a:r>
              <a:rPr lang="en-US" altLang="ru-RU" sz="2400" dirty="0"/>
              <a:t>’</a:t>
            </a:r>
            <a:r>
              <a:rPr lang="ru-RU" altLang="ru-RU" sz="2400" dirty="0"/>
              <a:t>т</a:t>
            </a:r>
            <a:r>
              <a:rPr lang="en-US" altLang="ru-RU" sz="2400" dirty="0"/>
              <a:t>’</a:t>
            </a:r>
            <a:r>
              <a:rPr lang="ru-RU" altLang="ru-RU" sz="2400" dirty="0"/>
              <a:t>]</a:t>
            </a:r>
          </a:p>
          <a:p>
            <a:pPr marL="0" indent="0">
              <a:buFontTx/>
              <a:buNone/>
              <a:defRPr/>
            </a:pPr>
            <a:r>
              <a:rPr lang="ru-RU" altLang="ru-RU" sz="2400" u="sng" dirty="0"/>
              <a:t>зд</a:t>
            </a:r>
            <a:r>
              <a:rPr lang="ru-RU" altLang="ru-RU" sz="2400" dirty="0"/>
              <a:t>есь [`з</a:t>
            </a:r>
            <a:r>
              <a:rPr lang="en-US" altLang="ru-RU" sz="2400" dirty="0"/>
              <a:t>’</a:t>
            </a:r>
            <a:r>
              <a:rPr lang="ru-RU" altLang="ru-RU" sz="2400" dirty="0"/>
              <a:t>д</a:t>
            </a:r>
            <a:r>
              <a:rPr lang="en-US" altLang="ru-RU" sz="2400" dirty="0"/>
              <a:t>’</a:t>
            </a:r>
            <a:r>
              <a:rPr lang="ru-RU" altLang="ru-RU" sz="2400" dirty="0"/>
              <a:t>ес</a:t>
            </a:r>
            <a:r>
              <a:rPr lang="en-US" altLang="ru-RU" sz="2400" dirty="0"/>
              <a:t>’</a:t>
            </a:r>
            <a:r>
              <a:rPr lang="ru-RU" altLang="ru-RU" sz="2400" dirty="0"/>
              <a:t>] 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ви</a:t>
            </a:r>
            <a:r>
              <a:rPr lang="ru-RU" sz="2400" u="sng" dirty="0"/>
              <a:t>нт</a:t>
            </a:r>
            <a:r>
              <a:rPr lang="ru-RU" sz="2400" dirty="0"/>
              <a:t>ик [</a:t>
            </a:r>
            <a:r>
              <a:rPr lang="ru-RU" altLang="ru-RU" sz="2400" dirty="0"/>
              <a:t>`</a:t>
            </a:r>
            <a:r>
              <a:rPr lang="ru-RU" sz="2400" dirty="0"/>
              <a:t>в</a:t>
            </a:r>
            <a:r>
              <a:rPr lang="en-US" sz="2400" dirty="0"/>
              <a:t>’</a:t>
            </a:r>
            <a:r>
              <a:rPr lang="ru-RU" altLang="ru-RU" sz="2400" dirty="0"/>
              <a:t>и</a:t>
            </a:r>
            <a:r>
              <a:rPr lang="ru-RU" sz="2400" dirty="0"/>
              <a:t>н</a:t>
            </a:r>
            <a:r>
              <a:rPr lang="en-US" sz="2400" dirty="0"/>
              <a:t>’</a:t>
            </a:r>
            <a:r>
              <a:rPr lang="ru-RU" sz="2400" dirty="0"/>
              <a:t>т</a:t>
            </a:r>
            <a:r>
              <a:rPr lang="en-US" sz="2400" dirty="0"/>
              <a:t>’</a:t>
            </a:r>
            <a:r>
              <a:rPr lang="ru-RU" sz="2400" dirty="0"/>
              <a:t>ик]</a:t>
            </a:r>
          </a:p>
          <a:p>
            <a:pPr marL="609600" indent="-609600">
              <a:buNone/>
              <a:defRPr/>
            </a:pPr>
            <a:r>
              <a:rPr lang="ru-RU" altLang="ru-RU" sz="2400" dirty="0"/>
              <a:t>бе</a:t>
            </a:r>
            <a:r>
              <a:rPr lang="ru-RU" altLang="ru-RU" sz="2400" u="sng" dirty="0"/>
              <a:t>сс</a:t>
            </a:r>
            <a:r>
              <a:rPr lang="ru-RU" altLang="ru-RU" sz="2400" dirty="0"/>
              <a:t>ердечный [б</a:t>
            </a:r>
            <a:r>
              <a:rPr lang="en-US" altLang="ru-RU" sz="2400" dirty="0"/>
              <a:t>’</a:t>
            </a:r>
            <a:r>
              <a:rPr lang="ru-RU" altLang="ru-RU" sz="2400" dirty="0"/>
              <a:t>ьс</a:t>
            </a:r>
            <a:r>
              <a:rPr lang="en-US" altLang="ru-RU" sz="2400" dirty="0"/>
              <a:t>’:</a:t>
            </a:r>
            <a:r>
              <a:rPr lang="ru-RU" altLang="ru-RU" sz="2400" dirty="0"/>
              <a:t>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р`д</a:t>
            </a:r>
            <a:r>
              <a:rPr lang="en-US" altLang="ru-RU" sz="2400" dirty="0"/>
              <a:t>’</a:t>
            </a:r>
            <a:r>
              <a:rPr lang="ru-RU" sz="2400" dirty="0"/>
              <a:t>е</a:t>
            </a:r>
            <a:r>
              <a:rPr lang="ru-RU" altLang="ru-RU" sz="2400" dirty="0"/>
              <a:t>ч</a:t>
            </a:r>
            <a:r>
              <a:rPr lang="en-US" altLang="ru-RU" sz="2400" dirty="0"/>
              <a:t>’</a:t>
            </a:r>
            <a:r>
              <a:rPr lang="ru-RU" altLang="ru-RU" sz="2400" dirty="0"/>
              <a:t>ны</a:t>
            </a:r>
            <a:r>
              <a:rPr lang="en-US" altLang="ru-RU" sz="2400" dirty="0"/>
              <a:t>j</a:t>
            </a:r>
            <a:r>
              <a:rPr lang="ru-RU" altLang="ru-RU" sz="2400" dirty="0"/>
              <a:t>], </a:t>
            </a:r>
          </a:p>
          <a:p>
            <a:pPr marL="609600" indent="-609600">
              <a:buNone/>
              <a:defRPr/>
            </a:pPr>
            <a:r>
              <a:rPr lang="ru-RU" altLang="ru-RU" sz="2400" dirty="0"/>
              <a:t>в ва</a:t>
            </a:r>
            <a:r>
              <a:rPr lang="ru-RU" altLang="ru-RU" sz="2400" u="sng" dirty="0"/>
              <a:t>нн</a:t>
            </a:r>
            <a:r>
              <a:rPr lang="ru-RU" altLang="ru-RU" sz="2400" dirty="0"/>
              <a:t>е - [`вван</a:t>
            </a:r>
            <a:r>
              <a:rPr lang="en-US" altLang="ru-RU" sz="2400" dirty="0"/>
              <a:t>’:</a:t>
            </a:r>
            <a:r>
              <a:rPr lang="ru-RU" altLang="ru-RU" sz="2400" dirty="0"/>
              <a:t>ь]  </a:t>
            </a:r>
          </a:p>
          <a:p>
            <a:pPr marL="0" indent="0">
              <a:buFontTx/>
              <a:buNone/>
              <a:defRPr/>
            </a:pPr>
            <a:endParaRPr lang="ru-RU" sz="2400" dirty="0"/>
          </a:p>
          <a:p>
            <a:pPr marL="0" indent="0">
              <a:buFontTx/>
              <a:buNone/>
              <a:defRPr/>
            </a:pPr>
            <a:endParaRPr lang="en-US" sz="2400" dirty="0"/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40951703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Ассимиляция по мягкости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ru-RU" sz="2400" dirty="0"/>
              <a:t>Ассимилятивное смягчение характерно и для сочетаний губного согласного с мягким губным же: 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ввести - [в</a:t>
            </a:r>
            <a:r>
              <a:rPr lang="en-US" sz="2400" dirty="0"/>
              <a:t>’</a:t>
            </a:r>
            <a:r>
              <a:rPr lang="ru-RU" sz="2400" dirty="0"/>
              <a:t>в</a:t>
            </a:r>
            <a:r>
              <a:rPr lang="en-US" sz="2400" dirty="0"/>
              <a:t>’</a:t>
            </a:r>
            <a:r>
              <a:rPr lang="ru-RU" sz="2400" dirty="0"/>
              <a:t>ис</a:t>
            </a:r>
            <a:r>
              <a:rPr lang="en-US" sz="2400" dirty="0"/>
              <a:t>’</a:t>
            </a:r>
            <a:r>
              <a:rPr lang="ru-RU" altLang="ru-RU" sz="2400" dirty="0"/>
              <a:t> `</a:t>
            </a:r>
            <a:r>
              <a:rPr lang="ru-RU" sz="2400" dirty="0"/>
              <a:t>т</a:t>
            </a:r>
            <a:r>
              <a:rPr lang="en-US" sz="2400" dirty="0"/>
              <a:t>’</a:t>
            </a:r>
            <a:r>
              <a:rPr lang="ru-RU" sz="2400" dirty="0"/>
              <a:t>и]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оббить - [аб</a:t>
            </a:r>
            <a:r>
              <a:rPr lang="en-US" sz="2400" dirty="0"/>
              <a:t>’</a:t>
            </a:r>
            <a:r>
              <a:rPr lang="ru-RU" altLang="ru-RU" sz="2400" dirty="0"/>
              <a:t> `</a:t>
            </a:r>
            <a:r>
              <a:rPr lang="ru-RU" sz="2400" dirty="0"/>
              <a:t>б</a:t>
            </a:r>
            <a:r>
              <a:rPr lang="en-US" sz="2400" dirty="0"/>
              <a:t>’</a:t>
            </a:r>
            <a:r>
              <a:rPr lang="ru-RU" sz="2400" dirty="0"/>
              <a:t>ит</a:t>
            </a:r>
            <a:r>
              <a:rPr lang="en-US" sz="2400" dirty="0"/>
              <a:t>’</a:t>
            </a:r>
            <a:r>
              <a:rPr lang="ru-RU" sz="2400" dirty="0"/>
              <a:t>].</a:t>
            </a:r>
          </a:p>
          <a:p>
            <a:pPr marL="0" indent="0"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09115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Ассимиляция по мягкости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ru-RU" sz="2400" dirty="0"/>
              <a:t>Все согласные, парные по твердости-мягкости, смягчаются перед гласными переднего ряда [е] и [и]: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вес [</a:t>
            </a:r>
            <a:r>
              <a:rPr lang="ru-RU" altLang="ru-RU" sz="2400" dirty="0"/>
              <a:t>`</a:t>
            </a:r>
            <a:r>
              <a:rPr lang="ru-RU" sz="2400" dirty="0"/>
              <a:t>в</a:t>
            </a:r>
            <a:r>
              <a:rPr lang="en-US" sz="2400" dirty="0"/>
              <a:t>’</a:t>
            </a:r>
            <a:r>
              <a:rPr lang="ru-RU" sz="2400" dirty="0"/>
              <a:t>ес] 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сел [</a:t>
            </a:r>
            <a:r>
              <a:rPr lang="ru-RU" altLang="ru-RU" sz="2400" dirty="0"/>
              <a:t>`</a:t>
            </a:r>
            <a:r>
              <a:rPr lang="ru-RU" sz="2400" dirty="0"/>
              <a:t>с</a:t>
            </a:r>
            <a:r>
              <a:rPr lang="en-US" sz="2400" dirty="0"/>
              <a:t>’</a:t>
            </a:r>
            <a:r>
              <a:rPr lang="ru-RU" sz="2400" dirty="0"/>
              <a:t>ел] 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мил [</a:t>
            </a:r>
            <a:r>
              <a:rPr lang="ru-RU" altLang="ru-RU" sz="2400" dirty="0"/>
              <a:t>`</a:t>
            </a:r>
            <a:r>
              <a:rPr lang="ru-RU" sz="2400" dirty="0"/>
              <a:t>м</a:t>
            </a:r>
            <a:r>
              <a:rPr lang="en-US" sz="2400" dirty="0"/>
              <a:t>’</a:t>
            </a:r>
            <a:r>
              <a:rPr lang="ru-RU" sz="2400" dirty="0"/>
              <a:t>ил] 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пили [</a:t>
            </a:r>
            <a:r>
              <a:rPr lang="ru-RU" altLang="ru-RU" sz="2400" dirty="0"/>
              <a:t>`</a:t>
            </a:r>
            <a:r>
              <a:rPr lang="ru-RU" sz="2400" dirty="0"/>
              <a:t>п</a:t>
            </a:r>
            <a:r>
              <a:rPr lang="en-US" sz="2400" dirty="0"/>
              <a:t>’</a:t>
            </a:r>
            <a:r>
              <a:rPr lang="ru-RU" altLang="ru-RU" sz="2400" dirty="0"/>
              <a:t>и</a:t>
            </a:r>
            <a:r>
              <a:rPr lang="ru-RU" sz="2400" dirty="0"/>
              <a:t>л</a:t>
            </a:r>
            <a:r>
              <a:rPr lang="en-US" sz="2400" dirty="0"/>
              <a:t>’</a:t>
            </a:r>
            <a:r>
              <a:rPr lang="ru-RU" sz="2400" dirty="0"/>
              <a:t>и] </a:t>
            </a:r>
          </a:p>
        </p:txBody>
      </p:sp>
    </p:spTree>
    <p:extLst>
      <p:ext uri="{BB962C8B-B14F-4D97-AF65-F5344CB8AC3E}">
        <p14:creationId xmlns:p14="http://schemas.microsoft.com/office/powerpoint/2010/main" val="36053466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Ассимиляция по твёрдости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Осуществляется на стыке корня и суффикса, который начинается твёрдым согласным: </a:t>
            </a:r>
          </a:p>
          <a:p>
            <a:pPr>
              <a:buNone/>
            </a:pPr>
            <a:r>
              <a:rPr lang="ru-RU" altLang="ru-RU" sz="2400" dirty="0"/>
              <a:t>	слесарь - слесарный </a:t>
            </a:r>
          </a:p>
          <a:p>
            <a:pPr>
              <a:buNone/>
            </a:pPr>
            <a:r>
              <a:rPr lang="ru-RU" altLang="ru-RU" sz="2400" dirty="0"/>
              <a:t>	секретарь – секретарский. </a:t>
            </a:r>
          </a:p>
          <a:p>
            <a:pPr marL="0" indent="0">
              <a:buFontTx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626145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Ассимиляция по месту и способу образования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altLang="ru-RU" sz="2400" dirty="0"/>
              <a:t>	[с] + [ш] = [ш:]   сшить  [`ш:ыт</a:t>
            </a:r>
            <a:r>
              <a:rPr lang="en-US" altLang="ru-RU" sz="2400" dirty="0"/>
              <a:t>’</a:t>
            </a:r>
            <a:r>
              <a:rPr lang="ru-RU" altLang="ru-RU" sz="2400" dirty="0"/>
              <a:t>]</a:t>
            </a:r>
            <a:endParaRPr lang="ru-RU" altLang="ru-RU" dirty="0"/>
          </a:p>
          <a:p>
            <a:pPr>
              <a:lnSpc>
                <a:spcPct val="40000"/>
              </a:lnSpc>
              <a:buNone/>
            </a:pPr>
            <a:r>
              <a:rPr lang="ru-RU" altLang="ru-RU" sz="2400" dirty="0"/>
              <a:t>	[с] + [ш'] = [ш':] расщепить [ръш</a:t>
            </a:r>
            <a:r>
              <a:rPr lang="en-US" altLang="ru-RU" sz="2400" dirty="0"/>
              <a:t>’</a:t>
            </a:r>
            <a:r>
              <a:rPr lang="ru-RU" altLang="ru-RU" sz="2400" dirty="0"/>
              <a:t>:и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 `п</a:t>
            </a:r>
            <a:r>
              <a:rPr lang="en-US" altLang="ru-RU" sz="2400" dirty="0"/>
              <a:t>’</a:t>
            </a:r>
            <a:r>
              <a:rPr lang="ru-RU" altLang="ru-RU" sz="2400" dirty="0"/>
              <a:t>ит</a:t>
            </a:r>
            <a:r>
              <a:rPr lang="en-US" altLang="ru-RU" sz="2400" dirty="0"/>
              <a:t>’</a:t>
            </a:r>
            <a:r>
              <a:rPr lang="ru-RU" altLang="ru-RU" sz="2400" dirty="0"/>
              <a:t>]</a:t>
            </a:r>
          </a:p>
          <a:p>
            <a:pPr>
              <a:lnSpc>
                <a:spcPct val="80000"/>
              </a:lnSpc>
              <a:buNone/>
            </a:pPr>
            <a:r>
              <a:rPr lang="ru-RU" altLang="ru-RU" sz="2400" dirty="0"/>
              <a:t>	[с] + [ж] = [ж:]   сжать</a:t>
            </a:r>
            <a:r>
              <a:rPr lang="ru-RU" altLang="ru-RU" sz="2400" i="1" dirty="0"/>
              <a:t> </a:t>
            </a:r>
            <a:r>
              <a:rPr lang="ru-RU" altLang="ru-RU" sz="2400" dirty="0"/>
              <a:t>[`ж:ат</a:t>
            </a:r>
            <a:r>
              <a:rPr lang="en-US" altLang="ru-RU" sz="2400" dirty="0"/>
              <a:t>’</a:t>
            </a:r>
            <a:r>
              <a:rPr lang="ru-RU" altLang="ru-RU" sz="2400" dirty="0"/>
              <a:t>] </a:t>
            </a:r>
          </a:p>
          <a:p>
            <a:pPr>
              <a:lnSpc>
                <a:spcPct val="80000"/>
              </a:lnSpc>
              <a:buNone/>
            </a:pPr>
            <a:r>
              <a:rPr lang="ru-RU" altLang="ru-RU" sz="2400" dirty="0"/>
              <a:t>	[с] + [ч’] = [ш':]  счёт [`ш</a:t>
            </a:r>
            <a:r>
              <a:rPr lang="en-US" altLang="ru-RU" sz="2400" dirty="0"/>
              <a:t>’</a:t>
            </a:r>
            <a:r>
              <a:rPr lang="ru-RU" altLang="ru-RU" sz="2400" dirty="0"/>
              <a:t>:от] </a:t>
            </a:r>
          </a:p>
          <a:p>
            <a:pPr>
              <a:lnSpc>
                <a:spcPct val="80000"/>
              </a:lnSpc>
              <a:buNone/>
            </a:pPr>
            <a:r>
              <a:rPr lang="ru-RU" altLang="ru-RU" sz="2400" dirty="0"/>
              <a:t>		    или [ш'ч'] с чем-то [`ш</a:t>
            </a:r>
            <a:r>
              <a:rPr lang="en-US" altLang="ru-RU" sz="2400" dirty="0"/>
              <a:t>’</a:t>
            </a:r>
            <a:r>
              <a:rPr lang="ru-RU" altLang="ru-RU" sz="2400" dirty="0"/>
              <a:t>ч</a:t>
            </a:r>
            <a:r>
              <a:rPr lang="en-US" altLang="ru-RU" sz="2400" dirty="0"/>
              <a:t>’</a:t>
            </a:r>
            <a:r>
              <a:rPr lang="ru-RU" altLang="ru-RU" sz="2400" dirty="0"/>
              <a:t>емтъ] </a:t>
            </a:r>
          </a:p>
          <a:p>
            <a:pPr marL="0" indent="0">
              <a:buFontTx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6477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Гласные звуки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Фонетика русского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16954684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Ассимиляция по месту и способу образования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	[з] + [ч'] = [ш':] извозчик  [из`вош</a:t>
            </a:r>
            <a:r>
              <a:rPr lang="en-US" altLang="ru-RU" sz="2400" dirty="0"/>
              <a:t>’</a:t>
            </a:r>
            <a:r>
              <a:rPr lang="ru-RU" altLang="ru-RU" sz="2400" dirty="0"/>
              <a:t>:ик]</a:t>
            </a:r>
          </a:p>
          <a:p>
            <a:pPr>
              <a:buNone/>
            </a:pPr>
            <a:r>
              <a:rPr lang="ru-RU" altLang="ru-RU" sz="2400" dirty="0"/>
              <a:t>	[з] + [ж] = [ж:]  позже  [`пож:ъ] и  [`пож</a:t>
            </a:r>
            <a:r>
              <a:rPr lang="en-US" altLang="ru-RU" sz="2400" dirty="0"/>
              <a:t>’</a:t>
            </a:r>
            <a:r>
              <a:rPr lang="ru-RU" altLang="ru-RU" sz="2400" dirty="0"/>
              <a:t>:ь] </a:t>
            </a:r>
          </a:p>
          <a:p>
            <a:pPr>
              <a:buNone/>
            </a:pPr>
            <a:r>
              <a:rPr lang="ru-RU" altLang="ru-RU" sz="2400" dirty="0"/>
              <a:t> 	[т] + [с] = [ц]   детский [`д</a:t>
            </a:r>
            <a:r>
              <a:rPr lang="en-US" altLang="ru-RU" sz="2400" dirty="0"/>
              <a:t>’</a:t>
            </a:r>
            <a:r>
              <a:rPr lang="ru-RU" altLang="ru-RU" sz="2400" dirty="0"/>
              <a:t>ецк</a:t>
            </a:r>
            <a:r>
              <a:rPr lang="en-US" altLang="ru-RU" sz="2400" dirty="0"/>
              <a:t>’</a:t>
            </a:r>
            <a:r>
              <a:rPr lang="ru-RU" altLang="ru-RU" sz="2400" dirty="0"/>
              <a:t>иj] </a:t>
            </a:r>
          </a:p>
          <a:p>
            <a:pPr>
              <a:buNone/>
            </a:pPr>
            <a:r>
              <a:rPr lang="ru-RU" altLang="ru-RU" sz="2400" dirty="0"/>
              <a:t>		  или  [цс] отсыпать [ац`сыпът’] </a:t>
            </a:r>
          </a:p>
          <a:p>
            <a:pPr>
              <a:buNone/>
            </a:pPr>
            <a:r>
              <a:rPr lang="ru-RU" altLang="ru-RU" sz="2400" dirty="0"/>
              <a:t>	[д] + [с] = [ц]  городской [г ърац`ко</a:t>
            </a:r>
            <a:r>
              <a:rPr lang="en-US" altLang="ru-RU" sz="2400" dirty="0"/>
              <a:t>j</a:t>
            </a:r>
            <a:r>
              <a:rPr lang="ru-RU" altLang="ru-RU" sz="2400" dirty="0"/>
              <a:t>]</a:t>
            </a:r>
          </a:p>
          <a:p>
            <a:pPr marL="0" indent="0">
              <a:buFontTx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840376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Ассимиляция по месту и способу образования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[т] + [ц] = [ц:]  отца [а`ц:а] </a:t>
            </a:r>
          </a:p>
          <a:p>
            <a:pPr>
              <a:buNone/>
            </a:pPr>
            <a:r>
              <a:rPr lang="ru-RU" altLang="ru-RU" sz="2400" dirty="0"/>
              <a:t>[д] + [ц] = [ц:] двадцать [`двац:ът</a:t>
            </a:r>
            <a:r>
              <a:rPr lang="en-US" altLang="ru-RU" sz="2400" dirty="0"/>
              <a:t>’</a:t>
            </a:r>
            <a:r>
              <a:rPr lang="ru-RU" altLang="ru-RU" sz="2400" dirty="0"/>
              <a:t>] </a:t>
            </a:r>
          </a:p>
          <a:p>
            <a:pPr>
              <a:buNone/>
            </a:pPr>
            <a:r>
              <a:rPr lang="ru-RU" altLang="ru-RU" sz="2400" dirty="0"/>
              <a:t>[т] + [ч'] = [ч':] отчёт [ач</a:t>
            </a:r>
            <a:r>
              <a:rPr lang="en-US" altLang="ru-RU" sz="2400" dirty="0"/>
              <a:t>’</a:t>
            </a:r>
            <a:r>
              <a:rPr lang="ru-RU" altLang="ru-RU" sz="2400" dirty="0"/>
              <a:t>:`от]</a:t>
            </a:r>
          </a:p>
          <a:p>
            <a:pPr>
              <a:buNone/>
            </a:pPr>
            <a:r>
              <a:rPr lang="ru-RU" altLang="ru-RU" sz="2400" dirty="0"/>
              <a:t>[д] + [ч'] = [ч':] молодчик [ма`лоч</a:t>
            </a:r>
            <a:r>
              <a:rPr lang="en-US" altLang="ru-RU" sz="2400" dirty="0"/>
              <a:t>’</a:t>
            </a:r>
            <a:r>
              <a:rPr lang="ru-RU" altLang="ru-RU" sz="2400" dirty="0"/>
              <a:t>:ик] </a:t>
            </a:r>
          </a:p>
          <a:p>
            <a:pPr>
              <a:lnSpc>
                <a:spcPct val="40000"/>
              </a:lnSpc>
              <a:buNone/>
            </a:pPr>
            <a:r>
              <a:rPr lang="ru-RU" altLang="ru-RU" sz="2400" dirty="0"/>
              <a:t>                                                      </a:t>
            </a:r>
            <a:endParaRPr lang="ru-RU" altLang="ru-RU" dirty="0"/>
          </a:p>
          <a:p>
            <a:pPr>
              <a:lnSpc>
                <a:spcPct val="40000"/>
              </a:lnSpc>
              <a:buNone/>
            </a:pPr>
            <a:r>
              <a:rPr lang="ru-RU" altLang="ru-RU" sz="2400" dirty="0"/>
              <a:t>[т] + [ш’] = [ч'ш'] отщепить [ач</a:t>
            </a:r>
            <a:r>
              <a:rPr lang="en-US" altLang="ru-RU" sz="2400" dirty="0"/>
              <a:t>’</a:t>
            </a:r>
            <a:r>
              <a:rPr lang="ru-RU" altLang="ru-RU" sz="2400" dirty="0"/>
              <a:t>ш</a:t>
            </a:r>
            <a:r>
              <a:rPr lang="en-US" altLang="ru-RU" sz="2400" dirty="0"/>
              <a:t>’</a:t>
            </a:r>
            <a:r>
              <a:rPr lang="ru-RU" altLang="ru-RU" sz="2400" dirty="0"/>
              <a:t>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п</a:t>
            </a:r>
            <a:r>
              <a:rPr lang="en-US" altLang="ru-RU" sz="2400" dirty="0"/>
              <a:t>’</a:t>
            </a:r>
            <a:r>
              <a:rPr lang="ru-RU" altLang="ru-RU" sz="2400" dirty="0"/>
              <a:t> `ит</a:t>
            </a:r>
            <a:r>
              <a:rPr lang="en-US" altLang="ru-RU" sz="2400" dirty="0"/>
              <a:t>’</a:t>
            </a:r>
            <a:r>
              <a:rPr lang="ru-RU" altLang="ru-RU" sz="2400" dirty="0"/>
              <a:t>]</a:t>
            </a:r>
          </a:p>
          <a:p>
            <a:pPr marL="0" indent="0">
              <a:buFontTx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314114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диссимиляция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altLang="ru-RU" sz="2400" dirty="0"/>
              <a:t>Диссимиляция (расподобление) - это процесс, обратный уподоблению. В словах </a:t>
            </a:r>
            <a:r>
              <a:rPr lang="ru-RU" altLang="ru-RU" sz="2400" i="1" dirty="0"/>
              <a:t>лёгкий</a:t>
            </a:r>
            <a:r>
              <a:rPr lang="ru-RU" altLang="ru-RU" sz="2400" dirty="0"/>
              <a:t> [`л’охк’ий], </a:t>
            </a:r>
            <a:r>
              <a:rPr lang="ru-RU" altLang="ru-RU" sz="2400" i="1" dirty="0"/>
              <a:t>мягкий</a:t>
            </a:r>
            <a:r>
              <a:rPr lang="ru-RU" altLang="ru-RU" sz="2400" dirty="0"/>
              <a:t> [`м’ахк’ий]</a:t>
            </a:r>
            <a:r>
              <a:rPr lang="cs-CZ" altLang="ru-RU" sz="2400" dirty="0"/>
              <a:t> </a:t>
            </a:r>
            <a:r>
              <a:rPr lang="ru-RU" altLang="ru-RU" sz="2400" dirty="0"/>
              <a:t>происходит диссимиляция двух смычных звуков: [г] и [к] . В результате смычный [г] меняется в щелевой [х]. Диссимиляция по способу образования здесь также совмещается с ассимиляцией по глухости: [хк’]</a:t>
            </a:r>
            <a:r>
              <a:rPr lang="cs-CZ" altLang="ru-RU" sz="2400" dirty="0"/>
              <a:t> </a:t>
            </a:r>
            <a:endParaRPr lang="ru-RU" altLang="ru-RU" sz="2400" dirty="0"/>
          </a:p>
          <a:p>
            <a:pPr marL="0" indent="0">
              <a:buFontTx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77050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Диереза (выкидка)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altLang="ru-RU" sz="2400" dirty="0"/>
              <a:t>В некоторых сочетаниях трёх согласных средний согласный не произносится. Это явление называется упрощением групп согласных (иноязычный термин - </a:t>
            </a:r>
            <a:r>
              <a:rPr lang="ru-RU" altLang="ru-RU" sz="2400" b="1" dirty="0"/>
              <a:t>диереза</a:t>
            </a:r>
            <a:r>
              <a:rPr lang="ru-RU" altLang="ru-RU" sz="2400" dirty="0"/>
              <a:t>). </a:t>
            </a:r>
          </a:p>
          <a:p>
            <a:pPr marL="0" indent="0">
              <a:buFontTx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143972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Диереза (выкидка)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None/>
            </a:pPr>
            <a:r>
              <a:rPr lang="ru-RU" altLang="ru-RU" sz="2400" dirty="0"/>
              <a:t>с</a:t>
            </a:r>
            <a:r>
              <a:rPr lang="ru-RU" altLang="ru-RU" sz="2400" u="sng" dirty="0"/>
              <a:t>т</a:t>
            </a:r>
            <a:r>
              <a:rPr lang="ru-RU" altLang="ru-RU" sz="2400" dirty="0"/>
              <a:t>л – [сл]: счастливый - сча[сл’]ивый </a:t>
            </a:r>
          </a:p>
          <a:p>
            <a:pPr>
              <a:lnSpc>
                <a:spcPct val="130000"/>
              </a:lnSpc>
              <a:buNone/>
            </a:pPr>
            <a:r>
              <a:rPr lang="ru-RU" altLang="ru-RU" sz="2400" dirty="0"/>
              <a:t>с</a:t>
            </a:r>
            <a:r>
              <a:rPr lang="ru-RU" altLang="ru-RU" sz="2400" u="sng" dirty="0"/>
              <a:t>т</a:t>
            </a:r>
            <a:r>
              <a:rPr lang="ru-RU" altLang="ru-RU" sz="2400" dirty="0"/>
              <a:t>н – [сн]: местный - ме[сн]ый </a:t>
            </a:r>
          </a:p>
          <a:p>
            <a:pPr>
              <a:lnSpc>
                <a:spcPct val="130000"/>
              </a:lnSpc>
              <a:buNone/>
            </a:pPr>
            <a:r>
              <a:rPr lang="ru-RU" altLang="ru-RU" sz="2400" dirty="0"/>
              <a:t>з</a:t>
            </a:r>
            <a:r>
              <a:rPr lang="ru-RU" altLang="ru-RU" sz="2400" u="sng" dirty="0"/>
              <a:t>д</a:t>
            </a:r>
            <a:r>
              <a:rPr lang="ru-RU" altLang="ru-RU" sz="2400" dirty="0"/>
              <a:t>н – [зн]: поздний - по[з’н’]ий </a:t>
            </a:r>
          </a:p>
          <a:p>
            <a:pPr>
              <a:lnSpc>
                <a:spcPct val="130000"/>
              </a:lnSpc>
              <a:buNone/>
            </a:pPr>
            <a:r>
              <a:rPr lang="ru-RU" altLang="ru-RU" sz="2400" dirty="0"/>
              <a:t>з</a:t>
            </a:r>
            <a:r>
              <a:rPr lang="ru-RU" altLang="ru-RU" sz="2400" u="sng" dirty="0"/>
              <a:t>д</a:t>
            </a:r>
            <a:r>
              <a:rPr lang="ru-RU" altLang="ru-RU" sz="2400" dirty="0"/>
              <a:t>ц – [сц]: под уздцы - под у[сц]ы </a:t>
            </a:r>
          </a:p>
          <a:p>
            <a:pPr marL="0" indent="0">
              <a:buFontTx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287387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Диереза (выкидка)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None/>
            </a:pPr>
            <a:r>
              <a:rPr lang="ru-RU" altLang="ru-RU" sz="2400" dirty="0"/>
              <a:t>н</a:t>
            </a:r>
            <a:r>
              <a:rPr lang="ru-RU" altLang="ru-RU" sz="2400" u="sng" dirty="0"/>
              <a:t>д</a:t>
            </a:r>
            <a:r>
              <a:rPr lang="ru-RU" altLang="ru-RU" sz="2400" dirty="0"/>
              <a:t>ш – [нш]: ландшафт - ла[нш]афт</a:t>
            </a:r>
          </a:p>
          <a:p>
            <a:pPr>
              <a:lnSpc>
                <a:spcPct val="130000"/>
              </a:lnSpc>
              <a:buNone/>
            </a:pPr>
            <a:r>
              <a:rPr lang="ru-RU" altLang="ru-RU" sz="2400" dirty="0"/>
              <a:t>н</a:t>
            </a:r>
            <a:r>
              <a:rPr lang="ru-RU" altLang="ru-RU" sz="2400" u="sng" dirty="0"/>
              <a:t>т</a:t>
            </a:r>
            <a:r>
              <a:rPr lang="ru-RU" altLang="ru-RU" sz="2400" dirty="0"/>
              <a:t>г – [нг]: рентген - ре[нг’]ен </a:t>
            </a:r>
          </a:p>
          <a:p>
            <a:pPr>
              <a:lnSpc>
                <a:spcPct val="130000"/>
              </a:lnSpc>
              <a:buNone/>
            </a:pPr>
            <a:r>
              <a:rPr lang="ru-RU" altLang="ru-RU" sz="2400" dirty="0"/>
              <a:t>н</a:t>
            </a:r>
            <a:r>
              <a:rPr lang="ru-RU" altLang="ru-RU" sz="2400" u="sng" dirty="0"/>
              <a:t>д</a:t>
            </a:r>
            <a:r>
              <a:rPr lang="ru-RU" altLang="ru-RU" sz="2400" dirty="0"/>
              <a:t>ц – [нц]: голландцы - голла[нц]ы</a:t>
            </a:r>
          </a:p>
          <a:p>
            <a:pPr>
              <a:lnSpc>
                <a:spcPct val="130000"/>
              </a:lnSpc>
              <a:buNone/>
            </a:pPr>
            <a:r>
              <a:rPr lang="ru-RU" altLang="ru-RU" sz="2400" dirty="0"/>
              <a:t>р</a:t>
            </a:r>
            <a:r>
              <a:rPr lang="ru-RU" altLang="ru-RU" sz="2400" u="sng" dirty="0"/>
              <a:t>д</a:t>
            </a:r>
            <a:r>
              <a:rPr lang="ru-RU" altLang="ru-RU" sz="2400" dirty="0"/>
              <a:t>ц – [рц]: сердце - се[рц]е </a:t>
            </a:r>
          </a:p>
          <a:p>
            <a:pPr marL="0" indent="0">
              <a:buFontTx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390265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Диереза (выкидка)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135000"/>
              </a:lnSpc>
              <a:buNone/>
            </a:pPr>
            <a:r>
              <a:rPr lang="ru-RU" altLang="ru-RU" sz="2400" dirty="0"/>
              <a:t>р</a:t>
            </a:r>
            <a:r>
              <a:rPr lang="ru-RU" altLang="ru-RU" sz="2400" u="sng" dirty="0"/>
              <a:t>д</a:t>
            </a:r>
            <a:r>
              <a:rPr lang="ru-RU" altLang="ru-RU" sz="2400" dirty="0"/>
              <a:t>ч – [рч’]: сердчишко - се[рч’]ишко </a:t>
            </a:r>
            <a:endParaRPr lang="ru-RU" altLang="ru-RU" sz="2400" u="sng" dirty="0"/>
          </a:p>
          <a:p>
            <a:pPr>
              <a:lnSpc>
                <a:spcPct val="135000"/>
              </a:lnSpc>
              <a:buNone/>
            </a:pPr>
            <a:r>
              <a:rPr lang="ru-RU" altLang="ru-RU" sz="2400" u="sng" dirty="0"/>
              <a:t>л</a:t>
            </a:r>
            <a:r>
              <a:rPr lang="ru-RU" altLang="ru-RU" sz="2400" dirty="0"/>
              <a:t>нц – [нц]: солнце - со[нц]е </a:t>
            </a:r>
          </a:p>
          <a:p>
            <a:pPr>
              <a:lnSpc>
                <a:spcPct val="135000"/>
              </a:lnSpc>
              <a:buNone/>
            </a:pPr>
            <a:r>
              <a:rPr lang="ru-RU" altLang="ru-RU" sz="2400" dirty="0"/>
              <a:t>нтск, ндск - [нск] или [нцск]:</a:t>
            </a:r>
          </a:p>
          <a:p>
            <a:pPr>
              <a:lnSpc>
                <a:spcPct val="135000"/>
              </a:lnSpc>
              <a:buNone/>
            </a:pPr>
            <a:r>
              <a:rPr lang="ru-RU" altLang="ru-RU" sz="2400" dirty="0"/>
              <a:t>  гигантский - [г</a:t>
            </a:r>
            <a:r>
              <a:rPr lang="en-US" altLang="ru-RU" sz="2400" dirty="0"/>
              <a:t>’</a:t>
            </a:r>
            <a:r>
              <a:rPr lang="ru-RU" altLang="ru-RU" sz="2400" dirty="0"/>
              <a:t>ига́нск’иj] или [г</a:t>
            </a:r>
            <a:r>
              <a:rPr lang="en-US" altLang="ru-RU" sz="2400" dirty="0"/>
              <a:t>’</a:t>
            </a:r>
            <a:r>
              <a:rPr lang="ru-RU" altLang="ru-RU" sz="2400" dirty="0"/>
              <a:t>ига́нцск’иj] </a:t>
            </a:r>
          </a:p>
          <a:p>
            <a:pPr marL="0" indent="0">
              <a:buFontTx/>
              <a:buNone/>
              <a:defRPr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886550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Аккомодация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ru-RU" sz="2400" dirty="0"/>
              <a:t>приспособление артикуляции </a:t>
            </a:r>
            <a:r>
              <a:rPr lang="ru-RU" sz="2400" b="1" dirty="0">
                <a:solidFill>
                  <a:srgbClr val="FF0000"/>
                </a:solidFill>
              </a:rPr>
              <a:t>согласных под влиянием гласных</a:t>
            </a:r>
            <a:r>
              <a:rPr lang="ru-RU" sz="2400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и гласных под влиянием согласных.</a:t>
            </a:r>
            <a:r>
              <a:rPr lang="ru-RU" sz="2400" dirty="0"/>
              <a:t> Есть два вида аккомодации - прогрессивная и регрессивная.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Например: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с Иваном [сыв’анъм]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в игре [выг’р</a:t>
            </a:r>
            <a:r>
              <a:rPr lang="ru-RU" altLang="ru-RU" sz="2400" dirty="0"/>
              <a:t>ʼ</a:t>
            </a:r>
            <a:r>
              <a:rPr lang="ru-RU" sz="2400" dirty="0"/>
              <a:t>э]</a:t>
            </a:r>
          </a:p>
        </p:txBody>
      </p:sp>
    </p:spTree>
    <p:extLst>
      <p:ext uri="{BB962C8B-B14F-4D97-AF65-F5344CB8AC3E}">
        <p14:creationId xmlns:p14="http://schemas.microsoft.com/office/powerpoint/2010/main" val="14007342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Другие процессы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Эпентеза (вставка)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Фонетическое явление, добавление одного или более звуков в слово.</a:t>
            </a:r>
          </a:p>
          <a:p>
            <a:pPr marL="0" indent="0">
              <a:buFontTx/>
              <a:buNone/>
              <a:defRPr/>
            </a:pPr>
            <a:endParaRPr lang="ru-RU" sz="2400" dirty="0"/>
          </a:p>
          <a:p>
            <a:pPr marL="0" indent="0">
              <a:buFontTx/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Протеза 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Присоединение неэтимологического опорного или переходного звука для удобства произношения в начале слова.</a:t>
            </a:r>
          </a:p>
        </p:txBody>
      </p:sp>
    </p:spTree>
    <p:extLst>
      <p:ext uri="{BB962C8B-B14F-4D97-AF65-F5344CB8AC3E}">
        <p14:creationId xmlns:p14="http://schemas.microsoft.com/office/powerpoint/2010/main" val="1092444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Другие процессы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Метатеза</a:t>
            </a:r>
          </a:p>
          <a:p>
            <a:pPr marL="0" indent="0">
              <a:buFontTx/>
              <a:buNone/>
              <a:defRPr/>
            </a:pPr>
            <a:r>
              <a:rPr lang="ru-RU" sz="2400" dirty="0"/>
              <a:t>Взаимная перестановка звуков или слогов в пределах слова.</a:t>
            </a:r>
          </a:p>
        </p:txBody>
      </p:sp>
    </p:spTree>
    <p:extLst>
      <p:ext uri="{BB962C8B-B14F-4D97-AF65-F5344CB8AC3E}">
        <p14:creationId xmlns:p14="http://schemas.microsoft.com/office/powerpoint/2010/main" val="2885044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Модификация гласных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/>
              <a:t>В потоке речи гласные звуки могут менять качество своего звучания, подвергаться </a:t>
            </a:r>
            <a:r>
              <a:rPr lang="ru-RU" altLang="ru-RU" sz="2400" b="1" dirty="0"/>
              <a:t>количественной</a:t>
            </a:r>
            <a:r>
              <a:rPr lang="ru-RU" altLang="ru-RU" sz="2400" dirty="0"/>
              <a:t> и </a:t>
            </a:r>
            <a:r>
              <a:rPr lang="ru-RU" altLang="ru-RU" sz="2400" b="1" dirty="0"/>
              <a:t>качественной</a:t>
            </a:r>
            <a:r>
              <a:rPr lang="ru-RU" altLang="ru-RU" sz="2400" dirty="0"/>
              <a:t> редукции.</a:t>
            </a:r>
          </a:p>
        </p:txBody>
      </p:sp>
    </p:spTree>
    <p:extLst>
      <p:ext uri="{BB962C8B-B14F-4D97-AF65-F5344CB8AC3E}">
        <p14:creationId xmlns:p14="http://schemas.microsoft.com/office/powerpoint/2010/main" val="268790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Модификация гласных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Самым длительным слогом является </a:t>
            </a:r>
            <a:r>
              <a:rPr lang="ru-RU" altLang="ru-RU" sz="2400" b="1" dirty="0"/>
              <a:t>ударный слог</a:t>
            </a:r>
            <a:r>
              <a:rPr lang="ru-RU" altLang="ru-RU" sz="2400" dirty="0"/>
              <a:t> (ударный гласный) в слове. Он произносится с дополнительной тембровой окраской, вытекающей из характера русского ударения (количественно-качественного).</a:t>
            </a:r>
          </a:p>
          <a:p>
            <a:pPr>
              <a:buNone/>
            </a:pPr>
            <a:r>
              <a:rPr lang="ru-RU" altLang="ru-RU" sz="2400" dirty="0"/>
              <a:t>В </a:t>
            </a:r>
            <a:r>
              <a:rPr lang="ru-RU" altLang="ru-RU" sz="2400" b="1" dirty="0"/>
              <a:t>безударных</a:t>
            </a:r>
            <a:r>
              <a:rPr lang="ru-RU" altLang="ru-RU" sz="2400" dirty="0"/>
              <a:t> </a:t>
            </a:r>
            <a:r>
              <a:rPr lang="ru-RU" altLang="ru-RU" sz="2400" b="1" dirty="0"/>
              <a:t>слогах</a:t>
            </a:r>
            <a:r>
              <a:rPr lang="ru-RU" altLang="ru-RU" sz="2400" dirty="0"/>
              <a:t> энергия произнесения гласных меньше, поэтому </a:t>
            </a:r>
            <a:r>
              <a:rPr lang="ru-RU" altLang="ru-RU" sz="2400" b="1" dirty="0"/>
              <a:t>гласные меняют качество</a:t>
            </a:r>
            <a:r>
              <a:rPr lang="ru-RU" altLang="ru-RU" sz="2400" dirty="0"/>
              <a:t> </a:t>
            </a:r>
            <a:r>
              <a:rPr lang="ru-RU" altLang="ru-RU" sz="2400" b="1" dirty="0"/>
              <a:t>звучания</a:t>
            </a:r>
            <a:r>
              <a:rPr lang="ru-RU" altLang="ru-RU" sz="2400" dirty="0"/>
              <a:t>.</a:t>
            </a:r>
          </a:p>
          <a:p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9739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Модификация гласных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sz="2400" dirty="0"/>
              <a:t>Гласные </a:t>
            </a:r>
            <a:r>
              <a:rPr lang="ru-RU" sz="2400" dirty="0">
                <a:solidFill>
                  <a:srgbClr val="C00000"/>
                </a:solidFill>
              </a:rPr>
              <a:t>[и], [ы], [у] </a:t>
            </a:r>
            <a:r>
              <a:rPr lang="ru-RU" sz="2400" dirty="0"/>
              <a:t> как под ударением, так и в безударных позициях произносятся в соответствии с написанием. </a:t>
            </a:r>
          </a:p>
          <a:p>
            <a:pPr marL="0" indent="0">
              <a:buNone/>
              <a:defRPr/>
            </a:pPr>
            <a:r>
              <a:rPr lang="ru-RU" sz="2400" dirty="0"/>
              <a:t>Они обозначаются на письме буквами </a:t>
            </a:r>
            <a:r>
              <a:rPr lang="ru-RU" sz="2400" dirty="0">
                <a:solidFill>
                  <a:srgbClr val="C00000"/>
                </a:solidFill>
              </a:rPr>
              <a:t>и, ы, у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18420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качественная редукция 1-ой степени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В </a:t>
            </a:r>
            <a:r>
              <a:rPr lang="ru-RU" altLang="ru-RU" sz="2400" dirty="0">
                <a:solidFill>
                  <a:srgbClr val="CC0000"/>
                </a:solidFill>
              </a:rPr>
              <a:t>1-м предударном слоге </a:t>
            </a:r>
            <a:r>
              <a:rPr lang="ru-RU" altLang="ru-RU" sz="2400" b="1" dirty="0">
                <a:solidFill>
                  <a:srgbClr val="CC0000"/>
                </a:solidFill>
              </a:rPr>
              <a:t>после твёрдых согласных</a:t>
            </a:r>
            <a:r>
              <a:rPr lang="ru-RU" altLang="ru-RU" sz="2400" dirty="0"/>
              <a:t> на месте букв </a:t>
            </a:r>
            <a:r>
              <a:rPr lang="ru-RU" altLang="ru-RU" sz="2400" b="1" dirty="0">
                <a:solidFill>
                  <a:srgbClr val="CC0000"/>
                </a:solidFill>
              </a:rPr>
              <a:t>а</a:t>
            </a:r>
            <a:r>
              <a:rPr lang="ru-RU" altLang="ru-RU" sz="2400" dirty="0"/>
              <a:t> и </a:t>
            </a:r>
            <a:r>
              <a:rPr lang="ru-RU" altLang="ru-RU" sz="2400" b="1" dirty="0">
                <a:solidFill>
                  <a:srgbClr val="CC0000"/>
                </a:solidFill>
              </a:rPr>
              <a:t>о</a:t>
            </a:r>
            <a:r>
              <a:rPr lang="ru-RU" altLang="ru-RU" sz="2400" dirty="0"/>
              <a:t> произносится звук </a:t>
            </a:r>
            <a:r>
              <a:rPr lang="ru-RU" altLang="ru-RU" sz="2400" dirty="0">
                <a:solidFill>
                  <a:srgbClr val="CC0000"/>
                </a:solidFill>
              </a:rPr>
              <a:t>[</a:t>
            </a:r>
            <a:r>
              <a:rPr lang="ru-RU" altLang="ru-RU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>
                <a:solidFill>
                  <a:srgbClr val="CC0000"/>
                </a:solidFill>
              </a:rPr>
              <a:t>]</a:t>
            </a:r>
            <a:r>
              <a:rPr lang="ru-RU" altLang="ru-RU" sz="2400" dirty="0"/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	трава [тр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в`а] </a:t>
            </a:r>
          </a:p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	вода  [в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д`а] </a:t>
            </a:r>
          </a:p>
          <a:p>
            <a:pPr>
              <a:lnSpc>
                <a:spcPct val="120000"/>
              </a:lnSpc>
              <a:buNone/>
            </a:pPr>
            <a:r>
              <a:rPr lang="ru-RU" altLang="ru-RU" sz="2400" dirty="0"/>
              <a:t>	нога [н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г`а]</a:t>
            </a:r>
          </a:p>
        </p:txBody>
      </p:sp>
    </p:spTree>
    <p:extLst>
      <p:ext uri="{BB962C8B-B14F-4D97-AF65-F5344CB8AC3E}">
        <p14:creationId xmlns:p14="http://schemas.microsoft.com/office/powerpoint/2010/main" val="3663690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качественная редукция 1-ой степени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>
                <a:solidFill>
                  <a:srgbClr val="CC0000"/>
                </a:solidFill>
              </a:rPr>
              <a:t>В 1-м предударном слоге </a:t>
            </a:r>
            <a:r>
              <a:rPr lang="ru-RU" altLang="ru-RU" sz="2400" b="1" dirty="0">
                <a:solidFill>
                  <a:srgbClr val="CC0000"/>
                </a:solidFill>
              </a:rPr>
              <a:t>после мягких согласных</a:t>
            </a:r>
            <a:r>
              <a:rPr lang="ru-RU" altLang="ru-RU" sz="2400" dirty="0"/>
              <a:t> на месте букв </a:t>
            </a:r>
            <a:r>
              <a:rPr lang="ru-RU" altLang="ru-RU" sz="2400" b="1" dirty="0">
                <a:solidFill>
                  <a:srgbClr val="CC0000"/>
                </a:solidFill>
              </a:rPr>
              <a:t>е</a:t>
            </a:r>
            <a:r>
              <a:rPr lang="ru-RU" altLang="ru-RU" sz="2400" dirty="0"/>
              <a:t> и </a:t>
            </a:r>
            <a:r>
              <a:rPr lang="ru-RU" altLang="ru-RU" sz="2400" b="1" dirty="0">
                <a:solidFill>
                  <a:srgbClr val="CC0000"/>
                </a:solidFill>
              </a:rPr>
              <a:t>я </a:t>
            </a:r>
            <a:r>
              <a:rPr lang="ru-RU" altLang="ru-RU" sz="2400" dirty="0"/>
              <a:t>произносится гласный, средний между [и] и [е]. В транскрипции он обозначается </a:t>
            </a:r>
            <a:r>
              <a:rPr lang="ru-RU" altLang="ru-RU" sz="2400" dirty="0">
                <a:solidFill>
                  <a:srgbClr val="CC0000"/>
                </a:solidFill>
              </a:rPr>
              <a:t>[и</a:t>
            </a:r>
            <a:r>
              <a:rPr lang="ru-RU" altLang="ru-RU" sz="2400" baseline="30000" dirty="0">
                <a:solidFill>
                  <a:srgbClr val="CC0000"/>
                </a:solidFill>
              </a:rPr>
              <a:t>э</a:t>
            </a:r>
            <a:r>
              <a:rPr lang="ru-RU" altLang="ru-RU" sz="2400" dirty="0">
                <a:solidFill>
                  <a:srgbClr val="CC0000"/>
                </a:solidFill>
              </a:rPr>
              <a:t>]</a:t>
            </a:r>
            <a:r>
              <a:rPr lang="ru-RU" altLang="ru-RU" sz="2400" dirty="0"/>
              <a:t>. </a:t>
            </a:r>
            <a:r>
              <a:rPr lang="ru-RU" altLang="cs-CZ" sz="2400" dirty="0"/>
              <a:t>Гласный </a:t>
            </a:r>
            <a:r>
              <a:rPr lang="ru-RU" altLang="cs-CZ" sz="2400" dirty="0">
                <a:solidFill>
                  <a:srgbClr val="CC0000"/>
                </a:solidFill>
              </a:rPr>
              <a:t>[и</a:t>
            </a:r>
            <a:r>
              <a:rPr lang="ru-RU" altLang="cs-CZ" sz="2400" baseline="30000" dirty="0">
                <a:solidFill>
                  <a:srgbClr val="CC0000"/>
                </a:solidFill>
              </a:rPr>
              <a:t>э</a:t>
            </a:r>
            <a:r>
              <a:rPr lang="ru-RU" altLang="cs-CZ" sz="2400" dirty="0">
                <a:solidFill>
                  <a:srgbClr val="CC0000"/>
                </a:solidFill>
              </a:rPr>
              <a:t>]</a:t>
            </a:r>
            <a:r>
              <a:rPr lang="ru-RU" altLang="cs-CZ" sz="2400" dirty="0"/>
              <a:t> по своему качеству ближе к [и], чем к [е]. </a:t>
            </a:r>
          </a:p>
          <a:p>
            <a:pPr>
              <a:buNone/>
            </a:pPr>
            <a:r>
              <a:rPr lang="ru-RU" altLang="cs-CZ" sz="2400" dirty="0"/>
              <a:t>Тот же звук </a:t>
            </a:r>
            <a:r>
              <a:rPr lang="ru-RU" altLang="cs-CZ" sz="2400" dirty="0">
                <a:solidFill>
                  <a:srgbClr val="CC0000"/>
                </a:solidFill>
              </a:rPr>
              <a:t>[и</a:t>
            </a:r>
            <a:r>
              <a:rPr lang="ru-RU" altLang="cs-CZ" sz="2400" baseline="30000" dirty="0">
                <a:solidFill>
                  <a:srgbClr val="CC0000"/>
                </a:solidFill>
              </a:rPr>
              <a:t>э</a:t>
            </a:r>
            <a:r>
              <a:rPr lang="ru-RU" altLang="cs-CZ" sz="2400" dirty="0">
                <a:solidFill>
                  <a:srgbClr val="CC0000"/>
                </a:solidFill>
              </a:rPr>
              <a:t>] </a:t>
            </a:r>
            <a:r>
              <a:rPr lang="ru-RU" altLang="cs-CZ" sz="2400" dirty="0"/>
              <a:t>произносится на месте буквы </a:t>
            </a:r>
            <a:r>
              <a:rPr lang="ru-RU" altLang="cs-CZ" sz="2400" b="1" dirty="0">
                <a:solidFill>
                  <a:srgbClr val="CC0000"/>
                </a:solidFill>
              </a:rPr>
              <a:t>а</a:t>
            </a:r>
            <a:r>
              <a:rPr lang="ru-RU" altLang="cs-CZ" sz="2400" dirty="0">
                <a:solidFill>
                  <a:srgbClr val="CC0000"/>
                </a:solidFill>
              </a:rPr>
              <a:t> </a:t>
            </a:r>
            <a:r>
              <a:rPr lang="ru-RU" altLang="cs-CZ" sz="2400" dirty="0"/>
              <a:t>после мягких шипящих [ч] и [щ].  </a:t>
            </a:r>
            <a:r>
              <a:rPr lang="ru-RU" altLang="ru-RU" sz="2400" dirty="0"/>
              <a:t>	</a:t>
            </a:r>
          </a:p>
          <a:p>
            <a:pPr>
              <a:buNone/>
            </a:pPr>
            <a:r>
              <a:rPr lang="ru-RU" altLang="ru-RU" sz="2400" dirty="0"/>
              <a:t>	</a:t>
            </a:r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373971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качественная редукция 1-ой степени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Например:</a:t>
            </a:r>
          </a:p>
          <a:p>
            <a:pPr>
              <a:buNone/>
            </a:pPr>
            <a:r>
              <a:rPr lang="ru-RU" altLang="ru-RU" sz="2400" dirty="0"/>
              <a:t>	нести [нʼи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сʼт`и]</a:t>
            </a:r>
          </a:p>
          <a:p>
            <a:pPr>
              <a:buNone/>
            </a:pPr>
            <a:r>
              <a:rPr lang="ru-RU" altLang="ru-RU" sz="2400" dirty="0"/>
              <a:t>	лесник [лʼи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сʼнʼ`ик]</a:t>
            </a:r>
          </a:p>
          <a:p>
            <a:pPr>
              <a:buNone/>
            </a:pPr>
            <a:r>
              <a:rPr lang="ru-RU" altLang="ru-RU" sz="2400" dirty="0"/>
              <a:t>	вязать [вʼи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з`атʼ]</a:t>
            </a:r>
          </a:p>
          <a:p>
            <a:pPr>
              <a:buNone/>
            </a:pPr>
            <a:r>
              <a:rPr lang="ru-RU" altLang="ru-RU" sz="2400" dirty="0"/>
              <a:t>	часы </a:t>
            </a:r>
            <a:r>
              <a:rPr lang="ru-RU" altLang="cs-CZ" sz="2400" dirty="0"/>
              <a:t>[чи</a:t>
            </a:r>
            <a:r>
              <a:rPr lang="ru-RU" altLang="cs-CZ" sz="2400" baseline="30000" dirty="0"/>
              <a:t>э</a:t>
            </a:r>
            <a:r>
              <a:rPr lang="ru-RU" altLang="cs-CZ" sz="2400" dirty="0"/>
              <a:t>с</a:t>
            </a:r>
            <a:r>
              <a:rPr lang="ru-RU" altLang="ru-RU" sz="2400" dirty="0"/>
              <a:t>`</a:t>
            </a:r>
            <a:r>
              <a:rPr lang="ru-RU" altLang="cs-CZ" sz="2400" dirty="0"/>
              <a:t>ы</a:t>
            </a:r>
            <a:r>
              <a:rPr lang="ru-RU" altLang="ru-RU" sz="2400" dirty="0"/>
              <a:t>]</a:t>
            </a:r>
          </a:p>
          <a:p>
            <a:pPr>
              <a:buNone/>
            </a:pPr>
            <a:r>
              <a:rPr lang="ru-RU" altLang="ru-RU" sz="2400" dirty="0"/>
              <a:t>	щавель </a:t>
            </a:r>
            <a:r>
              <a:rPr lang="ru-RU" altLang="cs-CZ" sz="2400" dirty="0"/>
              <a:t>[щи</a:t>
            </a:r>
            <a:r>
              <a:rPr lang="ru-RU" altLang="cs-CZ" sz="2400" baseline="30000" dirty="0"/>
              <a:t>э</a:t>
            </a:r>
            <a:r>
              <a:rPr lang="ru-RU" altLang="cs-CZ" sz="2400" dirty="0"/>
              <a:t>в</a:t>
            </a:r>
            <a:r>
              <a:rPr lang="ru-RU" altLang="ru-RU" sz="2400" dirty="0"/>
              <a:t>ʼ`е</a:t>
            </a:r>
            <a:r>
              <a:rPr lang="ru-RU" altLang="cs-CZ" sz="2400" dirty="0"/>
              <a:t>л</a:t>
            </a:r>
            <a:r>
              <a:rPr lang="ru-RU" altLang="ru-RU" sz="2400" dirty="0"/>
              <a:t>ʼ</a:t>
            </a:r>
            <a:r>
              <a:rPr lang="ru-RU" altLang="cs-CZ" sz="2400" dirty="0"/>
              <a:t>]</a:t>
            </a:r>
            <a:endParaRPr lang="ru-RU" altLang="ru-RU" sz="2400" dirty="0"/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132907795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270</TotalTime>
  <Words>1272</Words>
  <Application>Microsoft Office PowerPoint</Application>
  <PresentationFormat>Širokoúhlá obrazovka</PresentationFormat>
  <Paragraphs>186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Corbel</vt:lpstr>
      <vt:lpstr>Gill Sans MT</vt:lpstr>
      <vt:lpstr>Times New Roman</vt:lpstr>
      <vt:lpstr>Balík</vt:lpstr>
      <vt:lpstr>Позиционные изменения звуков речи</vt:lpstr>
      <vt:lpstr>Классификация изменений</vt:lpstr>
      <vt:lpstr>Гласные звуки</vt:lpstr>
      <vt:lpstr>Модификация гласных</vt:lpstr>
      <vt:lpstr>Модификация гласных</vt:lpstr>
      <vt:lpstr>Модификация гласных</vt:lpstr>
      <vt:lpstr>качественная редукция 1-ой степени</vt:lpstr>
      <vt:lpstr>качественная редукция 1-ой степени</vt:lpstr>
      <vt:lpstr>качественная редукция 1-ой степени</vt:lpstr>
      <vt:lpstr>качественная редукция 1-ой степени</vt:lpstr>
      <vt:lpstr>качественная редукция 1-ой степени</vt:lpstr>
      <vt:lpstr>качественная редукция 2-ой степени</vt:lpstr>
      <vt:lpstr>качественная редукция 2-ой степени</vt:lpstr>
      <vt:lpstr>качественная редукция 2-ой степени</vt:lpstr>
      <vt:lpstr>качественная редукция 2-ой степени</vt:lpstr>
      <vt:lpstr>качественная редукция 2-ой степени</vt:lpstr>
      <vt:lpstr>качественная редукция 2-ой степени</vt:lpstr>
      <vt:lpstr>качественная редукция 2-ой степени</vt:lpstr>
      <vt:lpstr>Абсолютное начало и конец слова</vt:lpstr>
      <vt:lpstr>соГласные звуки</vt:lpstr>
      <vt:lpstr>Фонетический закон конца слова – нейтрализация</vt:lpstr>
      <vt:lpstr>ассимиляция</vt:lpstr>
      <vt:lpstr>Ассимиляция по звонкости/глухости</vt:lpstr>
      <vt:lpstr>Ассимиляция по мягкости</vt:lpstr>
      <vt:lpstr>Ассимиляция по мягкости</vt:lpstr>
      <vt:lpstr>Ассимиляция по мягкости</vt:lpstr>
      <vt:lpstr>Ассимиляция по мягкости</vt:lpstr>
      <vt:lpstr>Ассимиляция по твёрдости</vt:lpstr>
      <vt:lpstr>Ассимиляция по месту и способу образования</vt:lpstr>
      <vt:lpstr>Ассимиляция по месту и способу образования</vt:lpstr>
      <vt:lpstr>Ассимиляция по месту и способу образования</vt:lpstr>
      <vt:lpstr>диссимиляция</vt:lpstr>
      <vt:lpstr>Диереза (выкидка)</vt:lpstr>
      <vt:lpstr>Диереза (выкидка)</vt:lpstr>
      <vt:lpstr>Диереза (выкидка)</vt:lpstr>
      <vt:lpstr>Диереза (выкидка)</vt:lpstr>
      <vt:lpstr>Аккомодация</vt:lpstr>
      <vt:lpstr>Другие процессы</vt:lpstr>
      <vt:lpstr>Другие процессы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Фонетика. Акустическая характеристика звуков.</dc:title>
  <dc:creator>Jakub Konečný</dc:creator>
  <cp:lastModifiedBy>Jakub Konečný</cp:lastModifiedBy>
  <cp:revision>59</cp:revision>
  <dcterms:created xsi:type="dcterms:W3CDTF">2016-10-10T18:00:22Z</dcterms:created>
  <dcterms:modified xsi:type="dcterms:W3CDTF">2019-09-14T20:28:29Z</dcterms:modified>
</cp:coreProperties>
</file>