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8"/>
  </p:notesMasterIdLst>
  <p:sldIdLst>
    <p:sldId id="256" r:id="rId2"/>
    <p:sldId id="339" r:id="rId3"/>
    <p:sldId id="340" r:id="rId4"/>
    <p:sldId id="341" r:id="rId5"/>
    <p:sldId id="342" r:id="rId6"/>
    <p:sldId id="343" r:id="rId7"/>
    <p:sldId id="345" r:id="rId8"/>
    <p:sldId id="346" r:id="rId9"/>
    <p:sldId id="347" r:id="rId10"/>
    <p:sldId id="348" r:id="rId11"/>
    <p:sldId id="349" r:id="rId12"/>
    <p:sldId id="350" r:id="rId13"/>
    <p:sldId id="313" r:id="rId14"/>
    <p:sldId id="314" r:id="rId15"/>
    <p:sldId id="315" r:id="rId16"/>
    <p:sldId id="351" r:id="rId17"/>
    <p:sldId id="352" r:id="rId18"/>
    <p:sldId id="353" r:id="rId19"/>
    <p:sldId id="354" r:id="rId20"/>
    <p:sldId id="357" r:id="rId21"/>
    <p:sldId id="358" r:id="rId22"/>
    <p:sldId id="359" r:id="rId23"/>
    <p:sldId id="360" r:id="rId24"/>
    <p:sldId id="361" r:id="rId25"/>
    <p:sldId id="257" r:id="rId26"/>
    <p:sldId id="311" r:id="rId27"/>
    <p:sldId id="312" r:id="rId28"/>
    <p:sldId id="261" r:id="rId29"/>
    <p:sldId id="362" r:id="rId30"/>
    <p:sldId id="363" r:id="rId31"/>
    <p:sldId id="262" r:id="rId32"/>
    <p:sldId id="263" r:id="rId33"/>
    <p:sldId id="364" r:id="rId34"/>
    <p:sldId id="316" r:id="rId35"/>
    <p:sldId id="264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331" r:id="rId51"/>
    <p:sldId id="332" r:id="rId52"/>
    <p:sldId id="333" r:id="rId53"/>
    <p:sldId id="334" r:id="rId54"/>
    <p:sldId id="335" r:id="rId55"/>
    <p:sldId id="336" r:id="rId56"/>
    <p:sldId id="338" r:id="rId5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3"/>
  </p:normalViewPr>
  <p:slideViewPr>
    <p:cSldViewPr>
      <p:cViewPr varScale="1">
        <p:scale>
          <a:sx n="112" d="100"/>
          <a:sy n="112" d="100"/>
        </p:scale>
        <p:origin x="164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D4866A2E-2D90-5541-AE96-A996DFAB4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F15C75CD-0B51-0B42-904E-9933C13C5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3F89DC0-DB94-4D44-A3CE-EBC066F2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2A28A3C-C3B1-CB40-93A0-3EA393817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8291DE9A-DFCF-004D-9B4F-292B18708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79F5716B-5FF5-0845-BD2D-99E0D7267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88315EF-4729-7541-8417-1DC4FF28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Rectangle 8">
            <a:extLst>
              <a:ext uri="{FF2B5EF4-FFF2-40B4-BE49-F238E27FC236}">
                <a16:creationId xmlns:a16="http://schemas.microsoft.com/office/drawing/2014/main" id="{A751939C-C039-7648-8A2B-C608735F994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05B8898-52C9-1E46-ADBD-306E2D058F3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A58E9D-BE1E-DF4F-A764-972898CA8F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85EEF5-E0C3-7E4A-BA44-5D92427D45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91C25-3F29-F94C-A08E-58E5D8BB18B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010D8-78DD-454E-BB43-5CFF592D42D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9596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D55169-7BFB-D245-B8B7-0806241C65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F5224-755F-AF44-AC4C-224ED45679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8D950D-F3A3-6449-8ACC-64D767F91FD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778F3-D9E7-8A48-A92C-ED1DA387499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0536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128588"/>
            <a:ext cx="2054225" cy="598487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0275" cy="598487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E257AD-1383-5A4D-863C-F1647F761D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FC8ACF-AF22-6C4C-9950-AC28E5FE1CC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B2B8A6-8E0B-4340-9235-4E4A0CFDDD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47CC6-4C69-0344-851B-653ACA23E9A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16802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690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8DBBA2-287B-8E42-80EB-88F0114C73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D0BF1D-0F6D-F746-B0E5-33D216B121B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5A0406-F8F6-D140-9F70-5788CF951B0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80EF5-3D98-C34D-B58B-9B6B2E00359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3840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2557F5-5F8C-2C49-B695-0F43347891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957809-F6B4-4549-96E0-EC9A5DB866D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B6ED4F-F5E4-C842-AD3C-36190A4AF0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A901-D9AA-9444-95A0-D5D82F22345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091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A34F3C-AFDC-D846-80B1-4883060C8D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F09421-62DA-234C-AA19-2476057301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05DD54-AB2F-514A-94E4-5D4A44B6A0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C518-ECDC-DC41-8262-BA8B685EE92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348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8DEFDD-55BB-1646-B7A2-3202AE7BCA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CB2744F-8B40-BE4B-94FB-15872FE5EE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E39B3D9-687B-AD46-885A-F6FA40EF89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60255-C314-BE42-83E2-538B7D6F508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0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F957DE-529C-A746-9729-21BA5F0C9CC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478626D-51A4-334E-80E7-7FE52F29C6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6F678CA-FF87-D24C-8BFC-E482D2507D5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8F049-4D7C-1C4C-B896-D80E379C563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1426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FE51F99-E150-CC46-B7A6-C620FE7FD2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CD6A5-AD54-904D-9F1D-F127F7706C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9E94ED-B96C-6F48-94B3-471359134B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359C7-60E8-B241-AD13-3ED04DA2A4F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6647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E5BE1D7-9FDA-AF49-B893-F2CFFC6BEF2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20F26C-5226-F74F-B5F4-6B902E75DB0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4C87A9-E795-BC45-BA30-9DC760BAC94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D4302-5005-6A4B-BAFD-CC16009ED9D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8917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9AF258-CADA-0D47-A664-247880A629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81D2E9-832A-BB4A-8963-E06D81B46A9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2E4E28B-F8AF-4B41-8E90-D88FA9971A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E6CD4-70BC-A54F-8C01-53A81E99E30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1333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07C1FEB-0BC0-4849-9D79-16E6BFDE103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21ECD5-8C38-154E-85BD-12A46DF194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F2A4A2-EFA8-5247-9AEC-3A617389FF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E58E9-1E72-ED43-97B3-D272CFBDD68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9622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FBDFC310-BB74-EF44-81D0-6E550DE8D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69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9A8B759-8434-9E46-9D67-5EE3E5A3E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DCD97D5-2297-E046-8F42-28D88723A4A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FC42E6-3474-7440-8D05-B8FCAEFB25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2E4ADF-90EA-0043-9AB6-BD05A4DD252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4A9BD96-53B4-254C-A6BB-7A1D4577B10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>
            <a:extLst>
              <a:ext uri="{FF2B5EF4-FFF2-40B4-BE49-F238E27FC236}">
                <a16:creationId xmlns:a16="http://schemas.microsoft.com/office/drawing/2014/main" id="{89A8AE99-DCCB-5F45-B693-24937314A8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de-CZ">
                <a:latin typeface="Times New Roman" panose="02020603050405020304" pitchFamily="18" charset="0"/>
              </a:rPr>
              <a:t>Современный русский язык</a:t>
            </a:r>
            <a:endParaRPr lang="de-CZ" altLang="de-CZ">
              <a:latin typeface="Times New Roman" panose="02020603050405020304" pitchFamily="18" charset="0"/>
            </a:endParaRPr>
          </a:p>
        </p:txBody>
      </p:sp>
      <p:sp>
        <p:nvSpPr>
          <p:cNvPr id="92162" name="Untertitel 2">
            <a:extLst>
              <a:ext uri="{FF2B5EF4-FFF2-40B4-BE49-F238E27FC236}">
                <a16:creationId xmlns:a16="http://schemas.microsoft.com/office/drawing/2014/main" id="{2E70A669-97A4-3D4B-9B4C-78A86800F7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de-CZ">
                <a:latin typeface="Times New Roman" panose="02020603050405020304" pitchFamily="18" charset="0"/>
              </a:rPr>
              <a:t>Markus Giger</a:t>
            </a:r>
            <a:endParaRPr lang="de-CZ" altLang="de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36411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напр.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фразему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Разрешите/позвольте познакомить вас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неделю тому назад): предложение связано с определенной ситуацией, кроме того говорящий на самом деле не требует разрешения, и в конце концов тем, что произносит предложение, уже совершает действие, о разрешение которого якобы просит – знакомит адресата с кем-либо или чем-либо. 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2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851601" cy="636411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речевых актов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констатация: произношением предложений можно совершать действия, ср.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Austin,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to do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1955.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ЛЭС: «По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выполнить Р. а. значит: произнести членораздельные звуки, принадлежащие обще-понятному языковому коду; построить высказывание из слов данного языка по правилам его грамматики; снабдить высказывание смыслом и референцией, т. е. соотнести с действи­тель­но­стью, осуществив речение (англ. </a:t>
            </a:r>
            <a:r>
              <a:rPr lang="de-DE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придать речению целе­на­прав­лен­ность, превра­ща­ю­щую его в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иллокутивный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(англ. 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illocutionary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 е. ‘выражение коммуникативной цели в ходе произнесения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66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851601" cy="636411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некоторого высказывания’; термин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вызвать искомые последствия (англ. </a:t>
            </a:r>
            <a:r>
              <a:rPr lang="de-DE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perlocution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 е. воздействовать на сознание или поведе­ние адресата, создать новую ситуацию (например, объявление войны).»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пример хорошо иллюстрирует основную мысль теории: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объявить войну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не «только слова», это изменяет внеязыковой мир. Ср. разные другие социальные отношения как объявление брака или развода, присяга, крещение, разрешение или запрет чего-либо, но и в личной жизни, обещание чего-л., совет, но и обвинение, похвала, упрекать кого-л., угрожать ему, это все речевые акты (некоторые из них влекут за собой уголовную ответственность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8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речевого акта, его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очень часто не выходит прямо из предложения, см. ЛЭС: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«Характеристика Р. а. обычно даётся через их сопоставление с пропозицией.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Р. а. не сводится к значению входящего в него пропозиционального содержания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 и та же пропозиция способна входить в разные Р. а.: «Я приеду завтра» может быть обещанием, угрозой, сообщением. Понимание Р. а., обеспечивающее адекватную реакцию, предполагает правильную интерпретацию его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иллокутивной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силы. Последняя опреде­лён­ным образом взаимо­дей­ству­ет с пропозицией, например побуждения и обязательства могут включать только пропозиции, относящиеся к плану будущего.»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подчеркивания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66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чтобы речевой акт был успешным, должны быть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 некоторые условия: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«Пропозиции характеризуются условиями истинно­сти, Р. а. — условиями успешности (англ. </a:t>
            </a:r>
            <a:r>
              <a:rPr lang="de-DE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felicity</a:t>
            </a:r>
            <a:r>
              <a:rPr lang="de-DE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которых ведёт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иллокутивным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неудачам. В одних случаях для эффективности Р. а. необходима опреде­лён­ная социальная ситуация (приказ, приговор и т. п. имеют силу только в устах людей, наделенных соответ­ству­ю­щи­ми полномочиями и опираются на социальные инсти­ту­ты).</a:t>
            </a:r>
          </a:p>
        </p:txBody>
      </p:sp>
    </p:spTree>
    <p:extLst>
      <p:ext uri="{BB962C8B-B14F-4D97-AF65-F5344CB8AC3E}">
        <p14:creationId xmlns:p14="http://schemas.microsoft.com/office/powerpoint/2010/main" val="938891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других случаях успешность Р. а. зависит от личностных факторов. Аналогом требова­ния истинности, предъявляемого к суждению (пропозиции), является требование искренности, удовлетво­ре­ние которого входит в условия успеш­но­сти Р. а. Например, обещание действи­тель­но тогда, когда говорящий искренне намерен его выполнить и уверен, что в состоянии это сделать.» (ЛЭС)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с помощью эксплицитного глагола в 1 л. ед. числа: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прошу, обещаю, поздравляю, рекомендую, запрещаю, клянусь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перформативный глагол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2662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 что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выражают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иллокуцию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не суждение о внеязыковом мире, их нельзя оценивать на истинность, в отличие от глаголов выражающих констатацию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констативов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они не могут быть признаны истинными или ложными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объявляю нашу встречу открытой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нельзя ответить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это не верно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сказать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не имеешь права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делать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т. е. можно поставить под сомнение условия успешности, но не истинность сказанного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 же глагол в другой форме не будет перформативным, 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благодарю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(произношением предложения говорящий благодарит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417143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благодарил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констатация, другой речевой акт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 бы быть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утверждаю, что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NB2: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речевые акты можно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выразить эксплицитным перформативным глаголом, ср. </a:t>
            </a:r>
            <a:r>
              <a:rPr lang="de-CH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?Настоящим я вам угрожаю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??Настоящим я клевещу на г-на 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Одним из условий успешности речевого акта клеветы является неискренность…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существуют другие маркеры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напр. частицы или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фраземы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«Каждому перформативному глаголу соответствует речевой акт. Но обратное неверно: не всем речевым актам соответствует перформативный глагол.</a:t>
            </a:r>
          </a:p>
        </p:txBody>
      </p:sp>
    </p:spTree>
    <p:extLst>
      <p:ext uri="{BB962C8B-B14F-4D97-AF65-F5344CB8AC3E}">
        <p14:creationId xmlns:p14="http://schemas.microsoft.com/office/powerpoint/2010/main" val="4081776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может быть выражена в форме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угрожаю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она выражается массой других способов, в том числе – идиоматичных, например: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Ну, погоди! Ну, берегись! Ты меня попомнишь! Ты у меня попляшешь! Ты за это поплатишься!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» (Падучева, 2016, Модальность, РКГ)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 речевого акта «предупреждение» с другой частицей возникшей из императива: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опоздай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тревожно говорила мама.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Добрушина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Императив, РКГ)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92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перлокуцией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говорят часто о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перлокутивных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эффектах», потому что не все результаты речевого акта желательны.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«Зачастую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перлокутивный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 сообщения вызывает у рецептора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иную реакцию нежели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иллокуция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говорящего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происходит по разным причинам: в силу недостаточно четкого выражения мысли или в силу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-культурных различий участников коммуникативного акта»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myfilology.ru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7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Прагматика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Постструктуралистское направление в языкознании, в центре стоят отношения между языковыми знаками и их пользователями, </a:t>
            </a:r>
            <a:r>
              <a:rPr lang="cs-CZ" sz="2800" i="1" dirty="0">
                <a:latin typeface="Symbol" pitchFamily="2" charset="2"/>
              </a:rPr>
              <a:t>to </a:t>
            </a:r>
            <a:r>
              <a:rPr lang="cs-CZ" sz="2800" i="1" dirty="0" err="1">
                <a:latin typeface="Symbol" pitchFamily="2" charset="2"/>
              </a:rPr>
              <a:t>pragma</a:t>
            </a:r>
            <a:r>
              <a:rPr lang="cs-CZ" sz="2800" dirty="0">
                <a:latin typeface="Symbol" pitchFamily="2" charset="2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«действие, поведение»</a:t>
            </a: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много косвенных речевых актов,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иллокутивная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которых присутствует только имплицитно, см. ЛЭС: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«Принцип вежливости, принятый в речевом общении, требует смягчения побуждений, которые часто бывают косвенными. Например, модали­зо­ван­ный вопрос о способ­но­сти адресата осуществить незатрудни­тель­ное действие косвенно выражает просьбу: «Ты можешь налить мне чаю?».</a:t>
            </a:r>
          </a:p>
        </p:txBody>
      </p:sp>
    </p:spTree>
    <p:extLst>
      <p:ext uri="{BB962C8B-B14F-4D97-AF65-F5344CB8AC3E}">
        <p14:creationId xmlns:p14="http://schemas.microsoft.com/office/powerpoint/2010/main" val="1387469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 значение получа­ют выражения желаний: «Я бы хотел побыть один» может означать «Оставь меня одного». Косвенные Р. а. подвержены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конвенционализации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модализованный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 почти всегда эквивалентен просьбе.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Конвенционализация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проверяется рядом тестов, из которых главным является тест на совместимость с отрицанием имплицитной цели. Выска­зы­ва­ние «Ты можешь налить мне чаю? Но я тебя об этом не прошу (Но не делай этого)» отражало бы непосле­до­ва­тель­ность речевого поведения.»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Иными словами, принципы вежливости конкретного языка ведут нас напр. к тому употреблять вопрос, хотя мы на самом деле не спрашиваем, имеет ли другой человек способность налить чай…</a:t>
            </a:r>
          </a:p>
        </p:txBody>
      </p:sp>
    </p:spTree>
    <p:extLst>
      <p:ext uri="{BB962C8B-B14F-4D97-AF65-F5344CB8AC3E}">
        <p14:creationId xmlns:p14="http://schemas.microsoft.com/office/powerpoint/2010/main" val="1867054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Грайса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разговора, подчинённые так называемому принципу сотрудничества, рекомен­ду­ю­ще­му строить речевое общение в соответствии с принятой целью и направлением разговора, например адекватно нормировать сообщаемую информацию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 количества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сообщать только истинную информацию и обоснованные оценки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 качества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делать сообщение релевантным относительно темы разговора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 отношения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делать речь ясной, недвусмысленной и последовательной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максимы манеры речи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эти правила, сформулированные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Грайсом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получили название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конверса­ци­он­ных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 или максим ведения разговора; (…)» (ЛЭС)</a:t>
            </a:r>
          </a:p>
        </p:txBody>
      </p:sp>
    </p:spTree>
    <p:extLst>
      <p:ext uri="{BB962C8B-B14F-4D97-AF65-F5344CB8AC3E}">
        <p14:creationId xmlns:p14="http://schemas.microsoft.com/office/powerpoint/2010/main" val="628936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850491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иметь в виду: все это не значит, что мы всегда это соблюдаем, всегда так поступаем. Но мы имплицитно ожидаем, что другой, собеседник, так поступает, и он это ожидает от нас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нам кажется,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собеседник говорит не по теме, мы пытаемся найти релевантность того, что он сказал, для нашего дискурса.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делаем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конверсационную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импликатуру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867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850491" cy="664069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примеры: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илиционер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фильме «Берегись автомобиля» задаёт вопрос шофёру «Вы сами по утрам умываетесь?». Через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импликатуру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милиционер сообщает водителю, что машина у него грязная. Аналогично, в высказывании «Душно!»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импликатурой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просьба открыть окно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«Скрытый смысл высказывания может сильно отличаться от явного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даже противоречить ему (например, в случае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иронии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Так, высказывание «Ты — настоящий друг» может иметь совершенно противоположный смысл, если адресат, например, ранее выдал какой-то общий секрет»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76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 в языке и проблематика обращения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Языковые средства вежливости входят в прагматику. Мы это видели на двух местах, с одной стороны при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тем прагматики, с другой в связи с косвенными речевыми актами (ср. слайд № 9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5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 мы видели примеры разных косвенных речевых актов, употребление которых мотивируется факторами вежливости.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это конечно отнюдь не все: мы имеем в языках разные формы обращения,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Вы, девушка, молодой человек, Саш!, Владимир Александрович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«(…) обозначения разнообразных средств языкового выражения социальных отношений между говорящим, слушающим и людьми, о которых идет речь. (…) В самом общем виде они могут быть разделены на два типа, которые Патриция Браун и Стивен Левинсон, (…), назвали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вежливостью. </a:t>
            </a:r>
          </a:p>
        </p:txBody>
      </p:sp>
    </p:spTree>
    <p:extLst>
      <p:ext uri="{BB962C8B-B14F-4D97-AF65-F5344CB8AC3E}">
        <p14:creationId xmlns:p14="http://schemas.microsoft.com/office/powerpoint/2010/main" val="3933264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связана с языковым выражением солидарности, включением собеседника и других лиц в одну группу с говорящим, тогда как отрицательная – с самоограничениями говорящих, стремлением избежать конфликтов, она сильно зависит от структуры иерархических отношений в обществе и социальной дистанции между говорящим и другими людьми.»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MG;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Brown, P., Levinson, St. C. 1987. 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Politeness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universals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173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«Способы выражения вежливости в разных языках сильно зависят от структуры тех обществ, в которых эти языки функционируют, и от принятых в них моделей социального поведения. Имеются и структурные различия: в одних языках (например, японском, корейском и др.) имеются специальные грамматические категории вежливости, тогда как в других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отсутствуют,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имеются и достаточно общие закономерности выражения вежливости,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1623130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в особых способах речи со «своими» и о «своих», отличными от речи с «чужими» и о «чужих». Нередко включение собеседника в единую группу с говорящим достигается с помощью употребления особого языка или особой разновидности языка. Это могут быть особые арго или жаргон, непонятные «чужим».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может быть диалект или местная разновидность языка; на нем говорят со «своими», а при общении с «чужими» используется литературный язык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(…)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7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ЛЭС: «область исследований в семиотике и языко­зна­нии, в которой изучается функционирование языковых знаков в речи. Термин «прагматика» введён в конце 30‑х гг. 20 в. Ч. У. Моррисом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[Morris]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название одного из разделов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семиотики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которую он разделил на семантику, изучающую отношение знаков к объектам, синтактику — раздел о межзнаковых отноше­ни­ях,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прагматику, исследующую отношение к знакам говорящих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и формирование прагма­ти­ки в качестве области лингви­сти­че­ских исследований, стимулированное идеями Ч. С. Пирса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773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другим обычным способам выражения положительной вежливости относятся использование специальных форм обозначения, именования и особенно обращения, например, употребление терминов родства (например,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отношении лиц, не являющихся родственниками; уменьшительно-ласкательная лексика; специальные частицы; особые интонационные контуры и др.</a:t>
            </a:r>
          </a:p>
        </p:txBody>
      </p:sp>
    </p:spTree>
    <p:extLst>
      <p:ext uri="{BB962C8B-B14F-4D97-AF65-F5344CB8AC3E}">
        <p14:creationId xmlns:p14="http://schemas.microsoft.com/office/powerpoint/2010/main" val="1915868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49" y="298450"/>
            <a:ext cx="8543925" cy="63531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Сюда можно отнести и обращение «на ты» в ряде западноевропейских языков (французский, немецкий и др.) и отчасти в русском, указывающее на включение собеседника в единую группу с говорящим, а также конструкции, включающие себя и собеседника в единую деятельность вроде русского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506995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«Выражение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 вежливости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во многих языках связано с теми или иными способами оказания внимания собеседнику или третьим лицам, нередко с одновременным этикетным «принижением» говорящего. Как правило, отрицательная вежливость бывает более формализованной, чем положительная: существует определенный набор стандартных этикетных формул, позволяющих говорящему не задеть чувства собеседника и проявить свое умение пользоваться принятыми в обществе правилами вежливости.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582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универсальными являются особые формы и конструкции, используемые при прямом обращении к собеседнику: приказе, просьбе, совете и т.д. Очень часто правила этикета не допускают использования повелительных форм, исключая случаи очень малой социальной дистанции, обращения высшего к низшему и экстремальных ситуаций. Предпочитаются косвенные способы обращения: в самых разных языках применяются отрицание, вопрос, сослагательное наклонение, пассив и т.д.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00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рус.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Откройте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могли бы Вы открыть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(в последнем примере, наряду с использованием особой формы обращения «на вы», в письменном языке представлена еще и «орфографическая вежливость», проявляющаяся в написании этого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 большой буквы, ср. также аналогичную орфографию нем. 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вежливого обращения). Нередко в самых разных языках для большей вежливости используются разные лексические, а иногда и грамматические средства, снижающие категоричность высказывания.» (там же,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2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вежливости конечно подвергаются изменениям. См. интересное замечание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том, что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своим способом маркером вежливости в определенных разновидностях русского языка: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как бы работаю, – говорит кто‑то, действительно работающий в этот момент, а не имитирующий деятельность. Есть люди, у которых это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встречается в речи чуть ли не перед каждым словом: «Я как бы здесь работаю как бы продавщицей».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относится не к какому‑то конкретному слову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характеризует речь человека в целом, его психологическое состояние и, возможно, даже социальный статус.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639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37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ни парадоксально прозвучит,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слово стало очень своеобразным инструментом вежливости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(или «как бы вежливости»).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 означает, что говорящий отказывается делать резкие и окончательные высказывания о мире, а каждый раз заявляет о своей неуверенности, об отсутствии у него права делать такие утверждения, и в том числе о его не высоком статусе, в частности по отношению к собеседнику. Это как если бы человек говорил одну фразу и сразу добавлял: «Ну, впрочем, это мое частное и не очень важное мнение, возможно, не соответствующее действительному положению дел». Так разговаривает подчиненный с начальником, заинтересованное лицо с влиятельным и т. 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19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Скажем, хороший студент на экзамене не должен решительно заявлять: «Волга впадает в Каспийское море». Это слишком безапелляционное и отчасти нахальное заявление, за него можно и тройку схлопотать. Правильнее сказать: «Волга как бы впадает в (как бы) Каспийское море». Этот ответ демонстрирует уважение к экзаменатору, неуверенность и скромность (второе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факультативно и, возможно, уже избыточно и даже льстиво). И уже без всякого юмора должен сказать, что это действительно одно из частых слов, встречающихся в ответах на экзамене.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на гране нервного срыва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2007)»</a:t>
            </a:r>
          </a:p>
        </p:txBody>
      </p:sp>
    </p:spTree>
    <p:extLst>
      <p:ext uri="{BB962C8B-B14F-4D97-AF65-F5344CB8AC3E}">
        <p14:creationId xmlns:p14="http://schemas.microsoft.com/office/powerpoint/2010/main" val="4125158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понимаем, что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здесь описывает относительно новое средство отрицательной вежливости («принижение говорящего»).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интересны в связи с вежливостью формы обращения. В русском языке они даже интереснее, чем в некоторых других языках, потому что в русском языке отсутствует стандартное нейтральное обращение к незнакомому лицу типа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onsieur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Madame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ч.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pane, paní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речевому этикету относятся и слова‑обращения, с помощью которых можно привлечь чье‑то внимание, определить социальный статус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участ-ников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беседы, выразить эмоциональное отношение, порой даже манипулировать собеседником.</a:t>
            </a:r>
          </a:p>
        </p:txBody>
      </p:sp>
    </p:spTree>
    <p:extLst>
      <p:ext uri="{BB962C8B-B14F-4D97-AF65-F5344CB8AC3E}">
        <p14:creationId xmlns:p14="http://schemas.microsoft.com/office/powerpoint/2010/main" val="37459740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используются и в публичном, и в интимном общении, и с незнакомыми или малознакомыми людьми, и с друзьями.»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России же именно обращения оказались в центре двух социально‑лингвистических переворотов – «революционного» и «перестроечного». (…) После революции принципиальные изменения коснулись самых важных обращений: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сударь/сударыня, господин/госпожа, товарищ, гражданин/гражданка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некоторых других, 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 превосходительство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1628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нача­лось в 60‑х — начале 70‑х гг. под влиянием логико-философских теорий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речевых актов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Дж.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[Austin]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Дж. Р.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Сёрла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Вендлера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Vendler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других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прагматических теорий значения П.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Грайса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прагма­ти­че­ских теорий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Л.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Сёрла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Стросона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Лингвистическая прагматика не имеет чётких контуров, в неё включается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вопросов, связанных с говорящим субъектом, адресатом, их взаимодействием в коммуникации, ситуацией общения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подчеркивания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15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«Можно сказать, что на смену обращениям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господин/госпожа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пришло более демократичное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Дореволюционные обращения различали пол адресата, подразумевали определенный и достаточно высокий социальный статус и обычно использовались вместе с фамилией, профессией, званием и т. д. Новая власть ввела новое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претензией на устранение всех отмеченных противопоставлений. Именно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стал первым феминистическим вкладом в развитие языка, поскольку называет лицо независимо от его пола. Кроме того,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употребляться как в сочетании с фамилией (профессией или званием), так и без нее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Иванова; товарищ майор; Товарищ, подождите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1656370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 идеологической точки зрения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имело очевидные преимущества: его использование подразумевало равенство говорящего и адресата и, кроме того, для него была характерна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адресата по сравнению со старыми обращениями (возможное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невозможном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«Препятствием для широкого распространения обращения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его идеологические ассоциации. Поначалу существовало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противо-поставление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 классов – «господ» и «товарищей», т. е. людей, употребляющих соответствующие обращения.</a:t>
            </a:r>
          </a:p>
        </p:txBody>
      </p:sp>
    </p:spTree>
    <p:extLst>
      <p:ext uri="{BB962C8B-B14F-4D97-AF65-F5344CB8AC3E}">
        <p14:creationId xmlns:p14="http://schemas.microsoft.com/office/powerpoint/2010/main" val="31827495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части носителей языка было оскорбительным, для другой же части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свидетельствовало о принадлежности собеседника к идеологически враждебному классу.» (там же)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«Именно в этот период в русском языке появились новые значения слов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соответствующие двум общественным группам. Весьма красноречивым было иногда встречавшееся обращение к новым чиновникам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товарищ. 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выполняет свою привычную функцию вежливого официального обращения,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обозначает принадлежность к классу»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885120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же перемены ни в коем случае не являются возвращением к дореволюционной системе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отметить многочисленные различия между сегодняшним и «старым» использованием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возможны сниженные обращения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дворник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недопустимые ранее. Очень часто приходится слышать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разнополой аудитории. Происходит это по аналогии с неизменяемым по роду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хотя в соответствии с дореволюционным этикетом нужно говорить: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 и господа.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40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33350"/>
            <a:ext cx="8784976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встречаются совсем уж странные ошибки, когда в официальных письмах это обращение сочетается с личным именем или именем отчеством: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Андрей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Иван Иванович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 главное даже не это. Новое обращение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исполь-зуется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в письменной речи, в основном в официальной переписке, а также в прессе.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устной речи его употребление вызывает эффект отчуждения и может иметь даже негативный оттенок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Скажем, во время предвыборных кампаний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расположенные к кандидату журналисты обращаются к нему по имени отчеству, а нерасположенные с помощью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Употребление этого слова больше похоже на употребление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советский период.»</a:t>
            </a:r>
          </a:p>
        </p:txBody>
      </p:sp>
    </p:spTree>
    <p:extLst>
      <p:ext uri="{BB962C8B-B14F-4D97-AF65-F5344CB8AC3E}">
        <p14:creationId xmlns:p14="http://schemas.microsoft.com/office/powerpoint/2010/main" val="14222024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«Таким образом, можно сказать, что возвращение в «доброе старое время» не состоялось. В нашу речь вернулся не дореволюционный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переодетый в него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мы, в свою очередь, перестав быть товарищами, так и не стали господами.» (там же,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ли на самом деле? Если устное употребление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вызвать «эффект отчуждения и может иметь даже негативный оттенок»,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является ли это последствием советского узуса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(идеологически противоположенная сторона), а не последствием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9536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1828" y="133350"/>
            <a:ext cx="8722660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Ввиду того, что в русском языке обычно фамилия для обращения не употребляется (или употребляется главным образом к иностранцам), большую роль играет имя: «В русской культуре особую роль играют личные имена»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коснтатирует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то, что мы уже сказали, нет вполне нейтрального обращения к незнакомому человеку: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«Большинство русских обращений эмоционально окрашены и не могут использоваться в нейтральной ситуации. Увы, действительно нейтрального обращения в русском языке нет. И на улице приходится начинать общение с вежливых формул: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Извините!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а в менее церемонных ситуациях и с возгласа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Эй!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627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знакомо, надо пользовать имя,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«Можно даже сформулировать основное правило русского речевого этикета: «Если ты знаешь имя собеседника, используй его». В течение беседы мы повторяем имена друг друга несколько раз, как бы поддерживая ее, делая нашу речь более адресной и контактной»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вариантность имени (разные уменьшительные и ласкательные формы) и на его комбинации с отчеством, включая очень специализированные комбинации:</a:t>
            </a:r>
          </a:p>
        </p:txBody>
      </p:sp>
    </p:spTree>
    <p:extLst>
      <p:ext uri="{BB962C8B-B14F-4D97-AF65-F5344CB8AC3E}">
        <p14:creationId xmlns:p14="http://schemas.microsoft.com/office/powerpoint/2010/main" val="29374212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из нас огромное количество имен, если сложить все сочетания имени, отчества и фамилии, а также всевозможные уменьшительные и ласкательные имена. Такого обилия вариантов нет в других языках, и мало кто из иностранцев способен понять несочетаемую в теории комбинацию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Людочка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распространенную в медицинских учреждениях и школах, где отчество выражает уважение, а уменьшительное имя – эмоциональную теплоту.»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эта система изменяется, и она изменяется даже в области раньше самых нейтральных форм обращения, как констатирует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938067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 последние два десятка лет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заметно сузилась сфера использования имен отчеств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Отчество практически исчезло из тех сфер общения, которые наиболее подвержены иностранному влиянию, то есть из бизнеса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политике мы имеем причудливую смесь нового бизнес‑этикета и старого советского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Новый речевой этикет во многих деловых коллективах подразумевает обращение только по имени, в том числе и к начальнику, и к деловому партнеру, то есть в тех ситуациях, где ранее нейтральным было обращение по имени‑отчеству»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3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49" y="298450"/>
            <a:ext cx="8543925" cy="635317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 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субъектом речи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изучаются: 1) явные и скрытые цели высказывания («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иллокутивные силы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по Остину), например сообщение некоторой информации или мнения, вопрос, приказ, просьба, совет, обещание, извинение, приветствие, жалоба и т. п.; 2) речевая тактика и типы речевого поведе­ния; 3) правила разговора, подчинённые так называемому принципу сотрудничества, рекомен­ду­ю­ще­му строить речевое общение в соответствии с принятой целью и направлением разговора,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092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то, что эта замена привела с собой другие изменения, можно сказать даже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реструктурализацию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целой системы: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«Такая, казалось бы, точечная замена приводит к значительной перестройке системы личных имен. В русском языке личные имена можно разделить на два класса. Первый класс составляют имена, для которых при самостоятельном употреблении (то есть без отчества и без фамилии) наиболее нейтральным вариантом является полное имя.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Андрей, Антон, Максим, Никита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Вера, Лариса, Марина, Нина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</a:t>
            </a:r>
          </a:p>
        </p:txBody>
      </p:sp>
    </p:spTree>
    <p:extLst>
      <p:ext uri="{BB962C8B-B14F-4D97-AF65-F5344CB8AC3E}">
        <p14:creationId xmlns:p14="http://schemas.microsoft.com/office/powerpoint/2010/main" val="39590942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некоторым огрублением можно сказать, что у них вообще отсутствуют уменьшительные имена, а есть только прагматически маркированные варианты (ласкательные и др.). Так, меня обычно называют просто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и только в особых ситуациях (чаще всего в детстве) я слышал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Максимка,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Максимушка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второму классу относятся личные имена, чьи полные варианты раньше самостоятельно не употреблялись, по крайней мере в функции обращения. При самостоятельном употреблении используются соответствующие краткие имена.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(соответствующие краткие 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возможно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562247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Михаил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устар.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Маруся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пятнадцать лет назад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(~начало 90 гг.,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было вообразить себе ситуацию, что человека без всякой иронии в разговоре назовут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Александром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сам он будет так представляться при знакомстве. Это было бы претенциозно, чопорно и даже жеманно. Подобные имена использовались только вместе с отчествами (или уж совсем в особых случаях типа «строгого родительского»: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Владимир, ты до сих пор не сделал уроки!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026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«Однако все изменилось. И сегодня старый этикет фактически разрушен.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тех ситуациях, где раньше было принято называть собеседника по имени отчеству, а теперь только по имени, такие краткие имена, как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воспринимаются все‑таки как чрезмерно контактные (интимные, фамильярные и т. п.), и вместо них используются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раньше было недопустимо. Именно так все чаще представляются и незнакомым людям.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и превратилась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 Михайловна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просто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206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«Интересное смешение двух систем имеет место в ряде телевизионных программ. Когда приглашенный в студию гость имеет высокий социальный статус, ведущий обращается к нему по имени отчеству. Однако для представления и называния его в речи, обращенной к зрителям, используется имя без отчества, правда вместе с фамилией. По старой традиции, гостя следовало все же представлять, используя отчество.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складывается новый публичный этикет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Замечаем, что новый этикет, где уменьшается роль отчества и употребляется стандартная (официальная) форма имени, часто и без фамилии, более похожа на систему в англоязычных странах. </a:t>
            </a:r>
          </a:p>
        </p:txBody>
      </p:sp>
    </p:spTree>
    <p:extLst>
      <p:ext uri="{BB962C8B-B14F-4D97-AF65-F5344CB8AC3E}">
        <p14:creationId xmlns:p14="http://schemas.microsoft.com/office/powerpoint/2010/main" val="31357908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228" y="266700"/>
            <a:ext cx="8755416" cy="65913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наблюдения над узусом при обращении к другому человеку, это отнюдь не все: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разные типы приветствия и прощания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(доброй ночи)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изменения в коммуникации в магазинах (советский этикет, новый этикет сегодня):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«Представить же себе, что в 80‑е годы москвич, войдя в гастроном, сказал бы: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Здравствуйте. Взвесьте мне, пожалуйста, 200 граммов колбасы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 – совершенно невозможно.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грамм “Любительской”, пожалуйста!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вот абсолютно вежливая фраза, соответствующая тогдашнему речевому этикету. Приветствие же сразу выдавало иностранца. </a:t>
            </a:r>
          </a:p>
        </p:txBody>
      </p:sp>
    </p:spTree>
    <p:extLst>
      <p:ext uri="{BB962C8B-B14F-4D97-AF65-F5344CB8AC3E}">
        <p14:creationId xmlns:p14="http://schemas.microsoft.com/office/powerpoint/2010/main" val="16070854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моя знакомая, вернувшись в середине 80‑х годов после длительного пребывания заграницей в Москву, решила, как она говорила, научить своих соотечественников вежливости. То есть начала здороваться в магазинах. Это вызывало бурную и довольно неприязненную реакцию. Ее приветствия воспринимались либо как странность, либо как простое издевательство. И в лучшем случае она слышала в ответ: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Девушка, не задерживайте очередь!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можно констатировать, что в области прагматики очень много очень интересных развитий, которые можно и надо исследовать подробнее.</a:t>
            </a:r>
          </a:p>
        </p:txBody>
      </p:sp>
    </p:spTree>
    <p:extLst>
      <p:ext uri="{BB962C8B-B14F-4D97-AF65-F5344CB8AC3E}">
        <p14:creationId xmlns:p14="http://schemas.microsoft.com/office/powerpoint/2010/main" val="222017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правила, сформулированные Грайсом, получили название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конверсационных максим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максим ведения разговора; […]; 6) прагматические 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пресуппозиции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оценка говоря­щим общего фонда знаний, конкретной информи­ро­ван­но­сти, интересов, мнений и взглядов, психо­ло­ги­че­ско­го состояния, особен­но­стей характера и способ­но­сти понимания адресата; 7) отношение говоря­ще­го к тому, что он сообщает: а) оценка содержания высказывания (его истинность или ложность,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ирония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многозначительность, несерьёзность и пр.) 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702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3199" y="330200"/>
            <a:ext cx="8670926" cy="62420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 связи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 адресатом речи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изучаются: 1)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т. ч. правила вывода косвенных и скрытых смыслов из прямого значения высказывания; в этих правилах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контекст, прагматическая ситуация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пресупозиции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цели, с которыми говорящий может сознательно отступать от принятых максим общения (например, нарушать принцип релевантности, сообщать очевидные адресату вещи и т. п.); 2) воздействие высказы­ва­ния на адресата (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перлокутивный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расширение информи­ро­ван­но­сти адресата; изменения в эмоциональном состоянии, взглядах и оценках адресата; влияние на совершаемые им действия;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6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3199" y="330200"/>
            <a:ext cx="8670926" cy="624205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эстетический эффект и т. п.; 3) типы речевого реагирования на полученный стимул (прямые и косвенные реакции, например способы уклонения от прямого ответа на вопрос)»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 связи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 отношениями между участниками коммуникации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изучаются: 1) формы речевого общения (информативный диалог, дружеская беседа, спор, ссора и т. п.); 2) социально-этикетная сторона речи (формы обращения, стиль общения); 3) соотношение между участниками коммуни­ка­ции в тех или иных речевых актах (ср. просьбу и приказ)»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01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2887" y="217310"/>
            <a:ext cx="8760179" cy="636411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 связи с ситуацией общения изучаются: 1) интерпретация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дейктических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знаков («здесь», «сейчас», «этот» и т. п.), а также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индексальных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компонентов в значении слов (ср. указание на простран­ствен­ную ориентацию в глаголах типа «приходить», «подходить» и т. п.); 2) влияние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речевой ситуации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тематику и формы коммуникации (ср. типичные темы и формы разговоров в гостях, на банкетах, в больницах, в приёмных врачей и адвокатов и т. п.)»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элементам речевой ситуации можно добавить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прагмафраземы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существует ряд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фразем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употребление которых связано с определенной ситуацией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5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5178</Words>
  <Application>Microsoft Macintosh PowerPoint</Application>
  <PresentationFormat>Bildschirmpräsentation (4:3)</PresentationFormat>
  <Paragraphs>104</Paragraphs>
  <Slides>56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56</vt:i4>
      </vt:variant>
    </vt:vector>
  </HeadingPairs>
  <TitlesOfParts>
    <vt:vector size="60" baseType="lpstr">
      <vt:lpstr>Arial</vt:lpstr>
      <vt:lpstr>Symbol</vt:lpstr>
      <vt:lpstr>Times New Roman</vt:lpstr>
      <vt:lpstr>Office-Design</vt:lpstr>
      <vt:lpstr>Современный русский язык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3335</cp:revision>
  <cp:lastPrinted>1601-01-01T00:00:00Z</cp:lastPrinted>
  <dcterms:created xsi:type="dcterms:W3CDTF">2010-03-17T05:32:37Z</dcterms:created>
  <dcterms:modified xsi:type="dcterms:W3CDTF">2024-11-30T11:38:30Z</dcterms:modified>
</cp:coreProperties>
</file>