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3" r:id="rId3"/>
    <p:sldId id="257" r:id="rId4"/>
    <p:sldId id="259" r:id="rId5"/>
    <p:sldId id="261" r:id="rId6"/>
    <p:sldId id="260" r:id="rId7"/>
    <p:sldId id="258" r:id="rId8"/>
    <p:sldId id="262" r:id="rId9"/>
    <p:sldId id="263" r:id="rId10"/>
    <p:sldId id="264" r:id="rId11"/>
    <p:sldId id="265" r:id="rId12"/>
    <p:sldId id="266" r:id="rId13"/>
    <p:sldId id="398" r:id="rId14"/>
    <p:sldId id="399" r:id="rId15"/>
    <p:sldId id="400" r:id="rId16"/>
    <p:sldId id="401" r:id="rId17"/>
    <p:sldId id="402" r:id="rId18"/>
    <p:sldId id="270" r:id="rId19"/>
    <p:sldId id="271" r:id="rId20"/>
    <p:sldId id="272" r:id="rId21"/>
    <p:sldId id="273" r:id="rId22"/>
    <p:sldId id="274" r:id="rId23"/>
    <p:sldId id="275" r:id="rId24"/>
    <p:sldId id="276" r:id="rId25"/>
    <p:sldId id="277" r:id="rId26"/>
    <p:sldId id="280" r:id="rId27"/>
    <p:sldId id="278" r:id="rId28"/>
    <p:sldId id="397" r:id="rId29"/>
    <p:sldId id="279" r:id="rId30"/>
    <p:sldId id="312" r:id="rId31"/>
    <p:sldId id="281" r:id="rId32"/>
    <p:sldId id="284" r:id="rId33"/>
    <p:sldId id="285" r:id="rId34"/>
    <p:sldId id="286" r:id="rId35"/>
    <p:sldId id="287" r:id="rId36"/>
    <p:sldId id="288" r:id="rId37"/>
    <p:sldId id="314" r:id="rId38"/>
    <p:sldId id="282" r:id="rId39"/>
    <p:sldId id="283" r:id="rId40"/>
    <p:sldId id="291" r:id="rId41"/>
    <p:sldId id="290" r:id="rId42"/>
    <p:sldId id="289" r:id="rId43"/>
    <p:sldId id="292" r:id="rId44"/>
    <p:sldId id="293" r:id="rId45"/>
    <p:sldId id="294" r:id="rId46"/>
    <p:sldId id="403" r:id="rId47"/>
    <p:sldId id="404" r:id="rId48"/>
    <p:sldId id="315" r:id="rId49"/>
    <p:sldId id="295" r:id="rId50"/>
    <p:sldId id="296" r:id="rId51"/>
    <p:sldId id="297" r:id="rId52"/>
    <p:sldId id="298" r:id="rId53"/>
    <p:sldId id="299" r:id="rId54"/>
    <p:sldId id="300" r:id="rId55"/>
    <p:sldId id="301" r:id="rId56"/>
    <p:sldId id="302" r:id="rId57"/>
    <p:sldId id="316" r:id="rId58"/>
    <p:sldId id="311" r:id="rId59"/>
    <p:sldId id="319" r:id="rId60"/>
    <p:sldId id="320" r:id="rId61"/>
    <p:sldId id="329" r:id="rId62"/>
    <p:sldId id="304" r:id="rId63"/>
    <p:sldId id="303" r:id="rId64"/>
    <p:sldId id="308" r:id="rId65"/>
    <p:sldId id="309" r:id="rId66"/>
    <p:sldId id="321" r:id="rId67"/>
    <p:sldId id="322" r:id="rId68"/>
    <p:sldId id="325" r:id="rId69"/>
    <p:sldId id="368" r:id="rId70"/>
    <p:sldId id="369" r:id="rId71"/>
    <p:sldId id="370" r:id="rId72"/>
    <p:sldId id="371" r:id="rId73"/>
    <p:sldId id="372" r:id="rId74"/>
    <p:sldId id="373" r:id="rId75"/>
    <p:sldId id="374" r:id="rId76"/>
    <p:sldId id="375" r:id="rId77"/>
    <p:sldId id="377" r:id="rId78"/>
    <p:sldId id="390" r:id="rId79"/>
    <p:sldId id="391" r:id="rId80"/>
    <p:sldId id="378" r:id="rId81"/>
    <p:sldId id="392" r:id="rId82"/>
    <p:sldId id="379" r:id="rId83"/>
    <p:sldId id="380" r:id="rId84"/>
    <p:sldId id="381" r:id="rId85"/>
    <p:sldId id="382" r:id="rId86"/>
    <p:sldId id="383" r:id="rId87"/>
    <p:sldId id="384" r:id="rId88"/>
    <p:sldId id="385" r:id="rId89"/>
    <p:sldId id="386" r:id="rId90"/>
    <p:sldId id="387" r:id="rId91"/>
    <p:sldId id="388" r:id="rId92"/>
    <p:sldId id="376" r:id="rId93"/>
    <p:sldId id="310" r:id="rId94"/>
    <p:sldId id="323" r:id="rId95"/>
    <p:sldId id="324"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05" r:id="rId118"/>
    <p:sldId id="306" r:id="rId119"/>
    <p:sldId id="317" r:id="rId120"/>
    <p:sldId id="326" r:id="rId121"/>
    <p:sldId id="337" r:id="rId122"/>
    <p:sldId id="338" r:id="rId123"/>
    <p:sldId id="339" r:id="rId124"/>
    <p:sldId id="340" r:id="rId125"/>
    <p:sldId id="341" r:id="rId126"/>
    <p:sldId id="342" r:id="rId127"/>
    <p:sldId id="343" r:id="rId128"/>
    <p:sldId id="344" r:id="rId129"/>
    <p:sldId id="345" r:id="rId130"/>
    <p:sldId id="318" r:id="rId131"/>
    <p:sldId id="327" r:id="rId132"/>
    <p:sldId id="328" r:id="rId133"/>
    <p:sldId id="330" r:id="rId134"/>
    <p:sldId id="331" r:id="rId135"/>
    <p:sldId id="332" r:id="rId136"/>
    <p:sldId id="333" r:id="rId137"/>
    <p:sldId id="334" r:id="rId138"/>
    <p:sldId id="335" r:id="rId139"/>
    <p:sldId id="336" r:id="rId140"/>
    <p:sldId id="393" r:id="rId141"/>
    <p:sldId id="394" r:id="rId142"/>
    <p:sldId id="395" r:id="rId143"/>
    <p:sldId id="396" r:id="rId144"/>
    <p:sldId id="405" r:id="rId145"/>
    <p:sldId id="407" r:id="rId146"/>
    <p:sldId id="408" r:id="rId147"/>
    <p:sldId id="414" r:id="rId148"/>
    <p:sldId id="415" r:id="rId149"/>
    <p:sldId id="416" r:id="rId150"/>
    <p:sldId id="417" r:id="rId151"/>
    <p:sldId id="418" r:id="rId152"/>
    <p:sldId id="419" r:id="rId153"/>
    <p:sldId id="420" r:id="rId154"/>
    <p:sldId id="421" r:id="rId155"/>
    <p:sldId id="422" r:id="rId156"/>
    <p:sldId id="423" r:id="rId157"/>
    <p:sldId id="424" r:id="rId158"/>
    <p:sldId id="425" r:id="rId159"/>
    <p:sldId id="426" r:id="rId160"/>
    <p:sldId id="427" r:id="rId161"/>
    <p:sldId id="428" r:id="rId162"/>
    <p:sldId id="429" r:id="rId1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8" d="100"/>
          <a:sy n="78" d="100"/>
        </p:scale>
        <p:origin x="86" y="2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Content Placeholder 3"/>
          <p:cNvSpPr>
            <a:spLocks noGrp="1"/>
          </p:cNvSpPr>
          <p:nvPr>
            <p:ph sz="quarter" idx="13"/>
          </p:nvPr>
        </p:nvSpPr>
        <p:spPr>
          <a:xfrm>
            <a:off x="913774" y="3051012"/>
            <a:ext cx="5106027"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3" name="Content Placeholder 5"/>
          <p:cNvSpPr>
            <a:spLocks noGrp="1"/>
          </p:cNvSpPr>
          <p:nvPr>
            <p:ph sz="quarter" idx="14"/>
          </p:nvPr>
        </p:nvSpPr>
        <p:spPr>
          <a:xfrm>
            <a:off x="6172200" y="3051012"/>
            <a:ext cx="5105401" cy="2740187"/>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1/13/2021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16.tif"/><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18.emf"/><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image" Target="../media/image119.emf"/><Relationship Id="rId1" Type="http://schemas.openxmlformats.org/officeDocument/2006/relationships/slideLayout" Target="../slideLayouts/slideLayout7.xml"/><Relationship Id="rId4" Type="http://schemas.openxmlformats.org/officeDocument/2006/relationships/image" Target="../media/image121.emf"/></Relationships>
</file>

<file path=ppt/slides/_rels/slide123.xml.rels><?xml version="1.0" encoding="UTF-8" standalone="yes"?>
<Relationships xmlns="http://schemas.openxmlformats.org/package/2006/relationships"><Relationship Id="rId2" Type="http://schemas.openxmlformats.org/officeDocument/2006/relationships/image" Target="../media/image122.emf"/><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23.emf"/><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24.emf"/><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image" Target="../media/image125.emf"/><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28.tif"/><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30.tif"/><Relationship Id="rId2" Type="http://schemas.openxmlformats.org/officeDocument/2006/relationships/image" Target="../media/image129.tif"/><Relationship Id="rId1" Type="http://schemas.openxmlformats.org/officeDocument/2006/relationships/slideLayout" Target="../slideLayouts/slideLayout7.xml"/><Relationship Id="rId4" Type="http://schemas.openxmlformats.org/officeDocument/2006/relationships/image" Target="../media/image131.t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image" Target="../media/image132.emf"/><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135.emf"/><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36.emf"/><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37.emf"/><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image" Target="../media/image138.em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41.tif"/><Relationship Id="rId2" Type="http://schemas.openxmlformats.org/officeDocument/2006/relationships/image" Target="../media/image140.tif"/><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42.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44.emf"/><Relationship Id="rId2" Type="http://schemas.openxmlformats.org/officeDocument/2006/relationships/image" Target="../media/image143.emf"/><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45.emf"/><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46.emf"/><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147.emf"/><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48.jp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49.jp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50.jp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image" Target="../media/image151.jp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15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155.emf"/><Relationship Id="rId2" Type="http://schemas.openxmlformats.org/officeDocument/2006/relationships/image" Target="../media/image154.emf"/><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156.emf"/><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157.emf"/><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159.jp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160.jp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161.jp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162.jp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163.jp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6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 Id="rId4" Type="http://schemas.openxmlformats.org/officeDocument/2006/relationships/image" Target="../media/image21.emf"/></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t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9.ti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66.tif"/><Relationship Id="rId2" Type="http://schemas.openxmlformats.org/officeDocument/2006/relationships/image" Target="../media/image65.ti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7.t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70.tif"/><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23A9A4-F8B7-4798-BE11-D1BA2E1B4417}"/>
              </a:ext>
            </a:extLst>
          </p:cNvPr>
          <p:cNvSpPr>
            <a:spLocks noGrp="1"/>
          </p:cNvSpPr>
          <p:nvPr>
            <p:ph type="ctrTitle"/>
          </p:nvPr>
        </p:nvSpPr>
        <p:spPr/>
        <p:txBody>
          <a:bodyPr/>
          <a:lstStyle/>
          <a:p>
            <a:r>
              <a:rPr lang="ru-RU" dirty="0">
                <a:solidFill>
                  <a:schemeClr val="accent3">
                    <a:lumMod val="50000"/>
                  </a:schemeClr>
                </a:solidFill>
              </a:rPr>
              <a:t>грамматика</a:t>
            </a:r>
            <a:endParaRPr lang="cs-CZ" dirty="0">
              <a:solidFill>
                <a:schemeClr val="accent3">
                  <a:lumMod val="50000"/>
                </a:schemeClr>
              </a:solidFill>
            </a:endParaRPr>
          </a:p>
        </p:txBody>
      </p:sp>
      <p:sp>
        <p:nvSpPr>
          <p:cNvPr id="3" name="Podnadpis 2">
            <a:extLst>
              <a:ext uri="{FF2B5EF4-FFF2-40B4-BE49-F238E27FC236}">
                <a16:creationId xmlns:a16="http://schemas.microsoft.com/office/drawing/2014/main" id="{8CBD622D-8C8D-485F-83CB-F82C2216A10D}"/>
              </a:ext>
            </a:extLst>
          </p:cNvPr>
          <p:cNvSpPr>
            <a:spLocks noGrp="1"/>
          </p:cNvSpPr>
          <p:nvPr>
            <p:ph type="subTitle" idx="1"/>
          </p:nvPr>
        </p:nvSpPr>
        <p:spPr/>
        <p:txBody>
          <a:bodyPr/>
          <a:lstStyle/>
          <a:p>
            <a:r>
              <a:rPr lang="cs-CZ" dirty="0">
                <a:solidFill>
                  <a:srgbClr val="FF0000"/>
                </a:solidFill>
              </a:rPr>
              <a:t>Jazyková cvičení I</a:t>
            </a:r>
          </a:p>
        </p:txBody>
      </p:sp>
    </p:spTree>
    <p:extLst>
      <p:ext uri="{BB962C8B-B14F-4D97-AF65-F5344CB8AC3E}">
        <p14:creationId xmlns:p14="http://schemas.microsoft.com/office/powerpoint/2010/main" val="2469606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1F513DA-DBC6-414D-AA27-AD1427087A08}"/>
              </a:ext>
            </a:extLst>
          </p:cNvPr>
          <p:cNvPicPr>
            <a:picLocks noChangeAspect="1"/>
          </p:cNvPicPr>
          <p:nvPr/>
        </p:nvPicPr>
        <p:blipFill>
          <a:blip r:embed="rId2"/>
          <a:stretch>
            <a:fillRect/>
          </a:stretch>
        </p:blipFill>
        <p:spPr>
          <a:xfrm>
            <a:off x="285135" y="1046108"/>
            <a:ext cx="11621729" cy="4392158"/>
          </a:xfrm>
          <a:prstGeom prst="rect">
            <a:avLst/>
          </a:prstGeom>
        </p:spPr>
      </p:pic>
    </p:spTree>
    <p:extLst>
      <p:ext uri="{BB962C8B-B14F-4D97-AF65-F5344CB8AC3E}">
        <p14:creationId xmlns:p14="http://schemas.microsoft.com/office/powerpoint/2010/main" val="22399556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00419D9-6B82-434D-860C-296D3E7E506D}"/>
              </a:ext>
            </a:extLst>
          </p:cNvPr>
          <p:cNvPicPr>
            <a:picLocks noChangeAspect="1"/>
          </p:cNvPicPr>
          <p:nvPr/>
        </p:nvPicPr>
        <p:blipFill>
          <a:blip r:embed="rId2"/>
          <a:stretch>
            <a:fillRect/>
          </a:stretch>
        </p:blipFill>
        <p:spPr>
          <a:xfrm>
            <a:off x="1313895" y="651585"/>
            <a:ext cx="9669617" cy="5616050"/>
          </a:xfrm>
          <a:prstGeom prst="rect">
            <a:avLst/>
          </a:prstGeom>
        </p:spPr>
      </p:pic>
    </p:spTree>
    <p:extLst>
      <p:ext uri="{BB962C8B-B14F-4D97-AF65-F5344CB8AC3E}">
        <p14:creationId xmlns:p14="http://schemas.microsoft.com/office/powerpoint/2010/main" val="26362439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26D6A5B-EDE2-4606-A1E6-8458EB97AD22}"/>
              </a:ext>
            </a:extLst>
          </p:cNvPr>
          <p:cNvPicPr>
            <a:picLocks noChangeAspect="1"/>
          </p:cNvPicPr>
          <p:nvPr/>
        </p:nvPicPr>
        <p:blipFill>
          <a:blip r:embed="rId2"/>
          <a:stretch>
            <a:fillRect/>
          </a:stretch>
        </p:blipFill>
        <p:spPr>
          <a:xfrm>
            <a:off x="1420427" y="631674"/>
            <a:ext cx="9108583" cy="5449529"/>
          </a:xfrm>
          <a:prstGeom prst="rect">
            <a:avLst/>
          </a:prstGeom>
        </p:spPr>
      </p:pic>
    </p:spTree>
    <p:extLst>
      <p:ext uri="{BB962C8B-B14F-4D97-AF65-F5344CB8AC3E}">
        <p14:creationId xmlns:p14="http://schemas.microsoft.com/office/powerpoint/2010/main" val="8421088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5A0085E-CC43-4427-9057-C822A040563B}"/>
              </a:ext>
            </a:extLst>
          </p:cNvPr>
          <p:cNvPicPr>
            <a:picLocks noChangeAspect="1"/>
          </p:cNvPicPr>
          <p:nvPr/>
        </p:nvPicPr>
        <p:blipFill>
          <a:blip r:embed="rId2"/>
          <a:stretch>
            <a:fillRect/>
          </a:stretch>
        </p:blipFill>
        <p:spPr>
          <a:xfrm>
            <a:off x="2858361" y="169318"/>
            <a:ext cx="6409926" cy="2156612"/>
          </a:xfrm>
          <a:prstGeom prst="rect">
            <a:avLst/>
          </a:prstGeom>
        </p:spPr>
      </p:pic>
      <p:pic>
        <p:nvPicPr>
          <p:cNvPr id="3" name="Obrázek 2">
            <a:extLst>
              <a:ext uri="{FF2B5EF4-FFF2-40B4-BE49-F238E27FC236}">
                <a16:creationId xmlns:a16="http://schemas.microsoft.com/office/drawing/2014/main" id="{F4687B43-815B-4E43-B72A-7FE588B00288}"/>
              </a:ext>
            </a:extLst>
          </p:cNvPr>
          <p:cNvPicPr>
            <a:picLocks noChangeAspect="1"/>
          </p:cNvPicPr>
          <p:nvPr/>
        </p:nvPicPr>
        <p:blipFill>
          <a:blip r:embed="rId3"/>
          <a:stretch>
            <a:fillRect/>
          </a:stretch>
        </p:blipFill>
        <p:spPr>
          <a:xfrm>
            <a:off x="2858361" y="2547872"/>
            <a:ext cx="9224109" cy="3293636"/>
          </a:xfrm>
          <a:prstGeom prst="rect">
            <a:avLst/>
          </a:prstGeom>
        </p:spPr>
      </p:pic>
    </p:spTree>
    <p:extLst>
      <p:ext uri="{BB962C8B-B14F-4D97-AF65-F5344CB8AC3E}">
        <p14:creationId xmlns:p14="http://schemas.microsoft.com/office/powerpoint/2010/main" val="32227731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2F418F4-13FC-497A-A258-99A7094E53F6}"/>
              </a:ext>
            </a:extLst>
          </p:cNvPr>
          <p:cNvPicPr>
            <a:picLocks noChangeAspect="1"/>
          </p:cNvPicPr>
          <p:nvPr/>
        </p:nvPicPr>
        <p:blipFill>
          <a:blip r:embed="rId2"/>
          <a:stretch>
            <a:fillRect/>
          </a:stretch>
        </p:blipFill>
        <p:spPr>
          <a:xfrm>
            <a:off x="1713390" y="679064"/>
            <a:ext cx="8750949" cy="5490917"/>
          </a:xfrm>
          <a:prstGeom prst="rect">
            <a:avLst/>
          </a:prstGeom>
        </p:spPr>
      </p:pic>
    </p:spTree>
    <p:extLst>
      <p:ext uri="{BB962C8B-B14F-4D97-AF65-F5344CB8AC3E}">
        <p14:creationId xmlns:p14="http://schemas.microsoft.com/office/powerpoint/2010/main" val="24553218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B418B4A-F8CB-4F80-87C1-AE7228B0D838}"/>
              </a:ext>
            </a:extLst>
          </p:cNvPr>
          <p:cNvPicPr>
            <a:picLocks noChangeAspect="1"/>
          </p:cNvPicPr>
          <p:nvPr/>
        </p:nvPicPr>
        <p:blipFill>
          <a:blip r:embed="rId2"/>
          <a:stretch>
            <a:fillRect/>
          </a:stretch>
        </p:blipFill>
        <p:spPr>
          <a:xfrm>
            <a:off x="2743499" y="83000"/>
            <a:ext cx="5850085" cy="1126859"/>
          </a:xfrm>
          <a:prstGeom prst="rect">
            <a:avLst/>
          </a:prstGeom>
        </p:spPr>
      </p:pic>
      <p:pic>
        <p:nvPicPr>
          <p:cNvPr id="3" name="Obrázek 2">
            <a:extLst>
              <a:ext uri="{FF2B5EF4-FFF2-40B4-BE49-F238E27FC236}">
                <a16:creationId xmlns:a16="http://schemas.microsoft.com/office/drawing/2014/main" id="{B0557AEA-D1C7-4736-9AE7-E42DF3ABB625}"/>
              </a:ext>
            </a:extLst>
          </p:cNvPr>
          <p:cNvPicPr>
            <a:picLocks noChangeAspect="1"/>
          </p:cNvPicPr>
          <p:nvPr/>
        </p:nvPicPr>
        <p:blipFill>
          <a:blip r:embed="rId3"/>
          <a:stretch>
            <a:fillRect/>
          </a:stretch>
        </p:blipFill>
        <p:spPr>
          <a:xfrm>
            <a:off x="2743498" y="985421"/>
            <a:ext cx="7464123" cy="5789579"/>
          </a:xfrm>
          <a:prstGeom prst="rect">
            <a:avLst/>
          </a:prstGeom>
        </p:spPr>
      </p:pic>
    </p:spTree>
    <p:extLst>
      <p:ext uri="{BB962C8B-B14F-4D97-AF65-F5344CB8AC3E}">
        <p14:creationId xmlns:p14="http://schemas.microsoft.com/office/powerpoint/2010/main" val="41252146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2FD82AB-A843-492A-82B6-4CA14EE8DB1E}"/>
              </a:ext>
            </a:extLst>
          </p:cNvPr>
          <p:cNvPicPr>
            <a:picLocks noChangeAspect="1"/>
          </p:cNvPicPr>
          <p:nvPr/>
        </p:nvPicPr>
        <p:blipFill>
          <a:blip r:embed="rId2"/>
          <a:stretch>
            <a:fillRect/>
          </a:stretch>
        </p:blipFill>
        <p:spPr>
          <a:xfrm>
            <a:off x="2552187" y="0"/>
            <a:ext cx="7087625" cy="6858000"/>
          </a:xfrm>
          <a:prstGeom prst="rect">
            <a:avLst/>
          </a:prstGeom>
        </p:spPr>
      </p:pic>
    </p:spTree>
    <p:extLst>
      <p:ext uri="{BB962C8B-B14F-4D97-AF65-F5344CB8AC3E}">
        <p14:creationId xmlns:p14="http://schemas.microsoft.com/office/powerpoint/2010/main" val="24764116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CC44F2F-F9BA-4ADB-9756-500B01C8F790}"/>
              </a:ext>
            </a:extLst>
          </p:cNvPr>
          <p:cNvPicPr>
            <a:picLocks noChangeAspect="1"/>
          </p:cNvPicPr>
          <p:nvPr/>
        </p:nvPicPr>
        <p:blipFill>
          <a:blip r:embed="rId2"/>
          <a:stretch>
            <a:fillRect/>
          </a:stretch>
        </p:blipFill>
        <p:spPr>
          <a:xfrm>
            <a:off x="730759" y="1020932"/>
            <a:ext cx="10730481" cy="4971495"/>
          </a:xfrm>
          <a:prstGeom prst="rect">
            <a:avLst/>
          </a:prstGeom>
        </p:spPr>
      </p:pic>
    </p:spTree>
    <p:extLst>
      <p:ext uri="{BB962C8B-B14F-4D97-AF65-F5344CB8AC3E}">
        <p14:creationId xmlns:p14="http://schemas.microsoft.com/office/powerpoint/2010/main" val="19872793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D92B7EE-1D32-47BC-9B31-5BBEB55CD5FB}"/>
              </a:ext>
            </a:extLst>
          </p:cNvPr>
          <p:cNvPicPr>
            <a:picLocks noChangeAspect="1"/>
          </p:cNvPicPr>
          <p:nvPr/>
        </p:nvPicPr>
        <p:blipFill>
          <a:blip r:embed="rId2"/>
          <a:stretch>
            <a:fillRect/>
          </a:stretch>
        </p:blipFill>
        <p:spPr>
          <a:xfrm>
            <a:off x="3729707" y="0"/>
            <a:ext cx="4732584" cy="6858000"/>
          </a:xfrm>
          <a:prstGeom prst="rect">
            <a:avLst/>
          </a:prstGeom>
        </p:spPr>
      </p:pic>
    </p:spTree>
    <p:extLst>
      <p:ext uri="{BB962C8B-B14F-4D97-AF65-F5344CB8AC3E}">
        <p14:creationId xmlns:p14="http://schemas.microsoft.com/office/powerpoint/2010/main" val="20930503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4E9E1D8-90E6-48CF-A324-7B5183207E66}"/>
              </a:ext>
            </a:extLst>
          </p:cNvPr>
          <p:cNvPicPr>
            <a:picLocks noChangeAspect="1"/>
          </p:cNvPicPr>
          <p:nvPr/>
        </p:nvPicPr>
        <p:blipFill>
          <a:blip r:embed="rId2"/>
          <a:stretch>
            <a:fillRect/>
          </a:stretch>
        </p:blipFill>
        <p:spPr>
          <a:xfrm>
            <a:off x="3227376" y="0"/>
            <a:ext cx="5737248" cy="6858000"/>
          </a:xfrm>
          <a:prstGeom prst="rect">
            <a:avLst/>
          </a:prstGeom>
        </p:spPr>
      </p:pic>
    </p:spTree>
    <p:extLst>
      <p:ext uri="{BB962C8B-B14F-4D97-AF65-F5344CB8AC3E}">
        <p14:creationId xmlns:p14="http://schemas.microsoft.com/office/powerpoint/2010/main" val="7903292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AB86F23-F02D-49FA-AA0E-2FD11BABEB74}"/>
              </a:ext>
            </a:extLst>
          </p:cNvPr>
          <p:cNvPicPr>
            <a:picLocks noChangeAspect="1"/>
          </p:cNvPicPr>
          <p:nvPr/>
        </p:nvPicPr>
        <p:blipFill>
          <a:blip r:embed="rId2"/>
          <a:stretch>
            <a:fillRect/>
          </a:stretch>
        </p:blipFill>
        <p:spPr>
          <a:xfrm>
            <a:off x="1713384" y="0"/>
            <a:ext cx="8657777" cy="3160450"/>
          </a:xfrm>
          <a:prstGeom prst="rect">
            <a:avLst/>
          </a:prstGeom>
        </p:spPr>
      </p:pic>
      <p:pic>
        <p:nvPicPr>
          <p:cNvPr id="3" name="Obrázek 2">
            <a:extLst>
              <a:ext uri="{FF2B5EF4-FFF2-40B4-BE49-F238E27FC236}">
                <a16:creationId xmlns:a16="http://schemas.microsoft.com/office/drawing/2014/main" id="{13075DDA-6C13-4FAE-8791-638631BE2D9B}"/>
              </a:ext>
            </a:extLst>
          </p:cNvPr>
          <p:cNvPicPr>
            <a:picLocks noChangeAspect="1"/>
          </p:cNvPicPr>
          <p:nvPr/>
        </p:nvPicPr>
        <p:blipFill>
          <a:blip r:embed="rId3"/>
          <a:stretch>
            <a:fillRect/>
          </a:stretch>
        </p:blipFill>
        <p:spPr>
          <a:xfrm>
            <a:off x="1713384" y="3080478"/>
            <a:ext cx="8501497" cy="3777485"/>
          </a:xfrm>
          <a:prstGeom prst="rect">
            <a:avLst/>
          </a:prstGeom>
        </p:spPr>
      </p:pic>
    </p:spTree>
    <p:extLst>
      <p:ext uri="{BB962C8B-B14F-4D97-AF65-F5344CB8AC3E}">
        <p14:creationId xmlns:p14="http://schemas.microsoft.com/office/powerpoint/2010/main" val="1005196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41F49A1-25D4-4D1E-A3DC-DF824A9C0C4B}"/>
              </a:ext>
            </a:extLst>
          </p:cNvPr>
          <p:cNvPicPr>
            <a:picLocks noChangeAspect="1"/>
          </p:cNvPicPr>
          <p:nvPr/>
        </p:nvPicPr>
        <p:blipFill>
          <a:blip r:embed="rId2"/>
          <a:stretch>
            <a:fillRect/>
          </a:stretch>
        </p:blipFill>
        <p:spPr>
          <a:xfrm>
            <a:off x="176981" y="857411"/>
            <a:ext cx="12015019" cy="5672860"/>
          </a:xfrm>
          <a:prstGeom prst="rect">
            <a:avLst/>
          </a:prstGeom>
        </p:spPr>
      </p:pic>
    </p:spTree>
    <p:extLst>
      <p:ext uri="{BB962C8B-B14F-4D97-AF65-F5344CB8AC3E}">
        <p14:creationId xmlns:p14="http://schemas.microsoft.com/office/powerpoint/2010/main" val="202662557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95416CE-89B0-44DC-B51A-4984A3B7CE13}"/>
              </a:ext>
            </a:extLst>
          </p:cNvPr>
          <p:cNvPicPr>
            <a:picLocks noChangeAspect="1"/>
          </p:cNvPicPr>
          <p:nvPr/>
        </p:nvPicPr>
        <p:blipFill>
          <a:blip r:embed="rId2"/>
          <a:stretch>
            <a:fillRect/>
          </a:stretch>
        </p:blipFill>
        <p:spPr>
          <a:xfrm>
            <a:off x="2194086" y="0"/>
            <a:ext cx="7803827" cy="6858000"/>
          </a:xfrm>
          <a:prstGeom prst="rect">
            <a:avLst/>
          </a:prstGeom>
        </p:spPr>
      </p:pic>
    </p:spTree>
    <p:extLst>
      <p:ext uri="{BB962C8B-B14F-4D97-AF65-F5344CB8AC3E}">
        <p14:creationId xmlns:p14="http://schemas.microsoft.com/office/powerpoint/2010/main" val="395864829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0C2785D-E70F-4B5F-8137-0474E91EFE44}"/>
              </a:ext>
            </a:extLst>
          </p:cNvPr>
          <p:cNvPicPr>
            <a:picLocks noChangeAspect="1"/>
          </p:cNvPicPr>
          <p:nvPr/>
        </p:nvPicPr>
        <p:blipFill>
          <a:blip r:embed="rId2"/>
          <a:stretch>
            <a:fillRect/>
          </a:stretch>
        </p:blipFill>
        <p:spPr>
          <a:xfrm>
            <a:off x="2927716" y="0"/>
            <a:ext cx="5799849" cy="2045866"/>
          </a:xfrm>
          <a:prstGeom prst="rect">
            <a:avLst/>
          </a:prstGeom>
        </p:spPr>
      </p:pic>
      <p:pic>
        <p:nvPicPr>
          <p:cNvPr id="3" name="Obrázek 2">
            <a:extLst>
              <a:ext uri="{FF2B5EF4-FFF2-40B4-BE49-F238E27FC236}">
                <a16:creationId xmlns:a16="http://schemas.microsoft.com/office/drawing/2014/main" id="{2B580680-3659-4263-9E61-2D223E19C49A}"/>
              </a:ext>
            </a:extLst>
          </p:cNvPr>
          <p:cNvPicPr>
            <a:picLocks noChangeAspect="1"/>
          </p:cNvPicPr>
          <p:nvPr/>
        </p:nvPicPr>
        <p:blipFill>
          <a:blip r:embed="rId3"/>
          <a:stretch>
            <a:fillRect/>
          </a:stretch>
        </p:blipFill>
        <p:spPr>
          <a:xfrm>
            <a:off x="2927716" y="1899821"/>
            <a:ext cx="6247009" cy="4958179"/>
          </a:xfrm>
          <a:prstGeom prst="rect">
            <a:avLst/>
          </a:prstGeom>
        </p:spPr>
      </p:pic>
    </p:spTree>
    <p:extLst>
      <p:ext uri="{BB962C8B-B14F-4D97-AF65-F5344CB8AC3E}">
        <p14:creationId xmlns:p14="http://schemas.microsoft.com/office/powerpoint/2010/main" val="109637942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B8CA543-EC5E-455A-BB39-E14FEB1DBE8F}"/>
              </a:ext>
            </a:extLst>
          </p:cNvPr>
          <p:cNvPicPr>
            <a:picLocks noChangeAspect="1"/>
          </p:cNvPicPr>
          <p:nvPr/>
        </p:nvPicPr>
        <p:blipFill>
          <a:blip r:embed="rId2"/>
          <a:stretch>
            <a:fillRect/>
          </a:stretch>
        </p:blipFill>
        <p:spPr>
          <a:xfrm>
            <a:off x="2957967" y="238251"/>
            <a:ext cx="6722677" cy="3709318"/>
          </a:xfrm>
          <a:prstGeom prst="rect">
            <a:avLst/>
          </a:prstGeom>
        </p:spPr>
      </p:pic>
      <p:pic>
        <p:nvPicPr>
          <p:cNvPr id="3" name="Obrázek 2">
            <a:extLst>
              <a:ext uri="{FF2B5EF4-FFF2-40B4-BE49-F238E27FC236}">
                <a16:creationId xmlns:a16="http://schemas.microsoft.com/office/drawing/2014/main" id="{F2A16BF9-C8B7-4DEF-AAED-680B9DEF160B}"/>
              </a:ext>
            </a:extLst>
          </p:cNvPr>
          <p:cNvPicPr>
            <a:picLocks noChangeAspect="1"/>
          </p:cNvPicPr>
          <p:nvPr/>
        </p:nvPicPr>
        <p:blipFill>
          <a:blip r:embed="rId3"/>
          <a:stretch>
            <a:fillRect/>
          </a:stretch>
        </p:blipFill>
        <p:spPr>
          <a:xfrm>
            <a:off x="2957967" y="3947569"/>
            <a:ext cx="6752831" cy="2169145"/>
          </a:xfrm>
          <a:prstGeom prst="rect">
            <a:avLst/>
          </a:prstGeom>
        </p:spPr>
      </p:pic>
    </p:spTree>
    <p:extLst>
      <p:ext uri="{BB962C8B-B14F-4D97-AF65-F5344CB8AC3E}">
        <p14:creationId xmlns:p14="http://schemas.microsoft.com/office/powerpoint/2010/main" val="318174990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B1B6F2C-1F6E-4052-A686-1D273DC4999F}"/>
              </a:ext>
            </a:extLst>
          </p:cNvPr>
          <p:cNvPicPr>
            <a:picLocks noChangeAspect="1"/>
          </p:cNvPicPr>
          <p:nvPr/>
        </p:nvPicPr>
        <p:blipFill>
          <a:blip r:embed="rId2"/>
          <a:stretch>
            <a:fillRect/>
          </a:stretch>
        </p:blipFill>
        <p:spPr>
          <a:xfrm>
            <a:off x="2034165" y="1376039"/>
            <a:ext cx="9485743" cy="3284738"/>
          </a:xfrm>
          <a:prstGeom prst="rect">
            <a:avLst/>
          </a:prstGeom>
        </p:spPr>
      </p:pic>
    </p:spTree>
    <p:extLst>
      <p:ext uri="{BB962C8B-B14F-4D97-AF65-F5344CB8AC3E}">
        <p14:creationId xmlns:p14="http://schemas.microsoft.com/office/powerpoint/2010/main" val="22802267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8AF379A-D5E4-4FF4-84B5-F27BDC1A331B}"/>
              </a:ext>
            </a:extLst>
          </p:cNvPr>
          <p:cNvPicPr>
            <a:picLocks noChangeAspect="1"/>
          </p:cNvPicPr>
          <p:nvPr/>
        </p:nvPicPr>
        <p:blipFill>
          <a:blip r:embed="rId2"/>
          <a:stretch>
            <a:fillRect/>
          </a:stretch>
        </p:blipFill>
        <p:spPr>
          <a:xfrm>
            <a:off x="2379217" y="243902"/>
            <a:ext cx="7474732" cy="6405473"/>
          </a:xfrm>
          <a:prstGeom prst="rect">
            <a:avLst/>
          </a:prstGeom>
        </p:spPr>
      </p:pic>
    </p:spTree>
    <p:extLst>
      <p:ext uri="{BB962C8B-B14F-4D97-AF65-F5344CB8AC3E}">
        <p14:creationId xmlns:p14="http://schemas.microsoft.com/office/powerpoint/2010/main" val="4942178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CC624AA-393A-43C6-BA4A-6A37F26F8A63}"/>
              </a:ext>
            </a:extLst>
          </p:cNvPr>
          <p:cNvPicPr>
            <a:picLocks noChangeAspect="1"/>
          </p:cNvPicPr>
          <p:nvPr/>
        </p:nvPicPr>
        <p:blipFill>
          <a:blip r:embed="rId2"/>
          <a:stretch>
            <a:fillRect/>
          </a:stretch>
        </p:blipFill>
        <p:spPr>
          <a:xfrm>
            <a:off x="2374321" y="-1"/>
            <a:ext cx="7399994" cy="6818045"/>
          </a:xfrm>
          <a:prstGeom prst="rect">
            <a:avLst/>
          </a:prstGeom>
        </p:spPr>
      </p:pic>
    </p:spTree>
    <p:extLst>
      <p:ext uri="{BB962C8B-B14F-4D97-AF65-F5344CB8AC3E}">
        <p14:creationId xmlns:p14="http://schemas.microsoft.com/office/powerpoint/2010/main" val="27830391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3E9A84E-416E-48B4-87E6-6B68B7EFD398}"/>
              </a:ext>
            </a:extLst>
          </p:cNvPr>
          <p:cNvPicPr>
            <a:picLocks noChangeAspect="1"/>
          </p:cNvPicPr>
          <p:nvPr/>
        </p:nvPicPr>
        <p:blipFill>
          <a:blip r:embed="rId2"/>
          <a:stretch>
            <a:fillRect/>
          </a:stretch>
        </p:blipFill>
        <p:spPr>
          <a:xfrm>
            <a:off x="1051271" y="-1"/>
            <a:ext cx="9541517" cy="2974020"/>
          </a:xfrm>
          <a:prstGeom prst="rect">
            <a:avLst/>
          </a:prstGeom>
        </p:spPr>
      </p:pic>
      <p:pic>
        <p:nvPicPr>
          <p:cNvPr id="3" name="Obrázek 2">
            <a:extLst>
              <a:ext uri="{FF2B5EF4-FFF2-40B4-BE49-F238E27FC236}">
                <a16:creationId xmlns:a16="http://schemas.microsoft.com/office/drawing/2014/main" id="{58BD4881-E372-4826-809F-A06FACE8E357}"/>
              </a:ext>
            </a:extLst>
          </p:cNvPr>
          <p:cNvPicPr>
            <a:picLocks noChangeAspect="1"/>
          </p:cNvPicPr>
          <p:nvPr/>
        </p:nvPicPr>
        <p:blipFill>
          <a:blip r:embed="rId3"/>
          <a:stretch>
            <a:fillRect/>
          </a:stretch>
        </p:blipFill>
        <p:spPr>
          <a:xfrm>
            <a:off x="1051271" y="2974019"/>
            <a:ext cx="9541517" cy="3883981"/>
          </a:xfrm>
          <a:prstGeom prst="rect">
            <a:avLst/>
          </a:prstGeom>
        </p:spPr>
      </p:pic>
    </p:spTree>
    <p:extLst>
      <p:ext uri="{BB962C8B-B14F-4D97-AF65-F5344CB8AC3E}">
        <p14:creationId xmlns:p14="http://schemas.microsoft.com/office/powerpoint/2010/main" val="29670998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580A605-E135-417A-85CE-D3811E4580D3}"/>
              </a:ext>
            </a:extLst>
          </p:cNvPr>
          <p:cNvPicPr>
            <a:picLocks noChangeAspect="1"/>
          </p:cNvPicPr>
          <p:nvPr/>
        </p:nvPicPr>
        <p:blipFill>
          <a:blip r:embed="rId2"/>
          <a:stretch>
            <a:fillRect/>
          </a:stretch>
        </p:blipFill>
        <p:spPr>
          <a:xfrm>
            <a:off x="923278" y="918827"/>
            <a:ext cx="10308829" cy="5002579"/>
          </a:xfrm>
          <a:prstGeom prst="rect">
            <a:avLst/>
          </a:prstGeom>
        </p:spPr>
      </p:pic>
      <p:sp>
        <p:nvSpPr>
          <p:cNvPr id="4" name="TextovéPole 3">
            <a:extLst>
              <a:ext uri="{FF2B5EF4-FFF2-40B4-BE49-F238E27FC236}">
                <a16:creationId xmlns:a16="http://schemas.microsoft.com/office/drawing/2014/main" id="{11911F4E-9B0C-4938-B4F0-D2780AEF0A73}"/>
              </a:ext>
            </a:extLst>
          </p:cNvPr>
          <p:cNvSpPr txBox="1"/>
          <p:nvPr/>
        </p:nvSpPr>
        <p:spPr>
          <a:xfrm>
            <a:off x="4030462" y="330674"/>
            <a:ext cx="6143348" cy="461665"/>
          </a:xfrm>
          <a:prstGeom prst="rect">
            <a:avLst/>
          </a:prstGeom>
          <a:noFill/>
        </p:spPr>
        <p:txBody>
          <a:bodyPr wrap="square" rtlCol="0">
            <a:spAutoFit/>
          </a:bodyPr>
          <a:lstStyle/>
          <a:p>
            <a:r>
              <a:rPr lang="ru-RU" sz="2400" dirty="0">
                <a:solidFill>
                  <a:srgbClr val="FF0000"/>
                </a:solidFill>
              </a:rPr>
              <a:t>ПЕРВОЕ И ТРЕТЬЕ СКЛОНЕНИЕ</a:t>
            </a:r>
            <a:endParaRPr lang="cs-CZ" sz="2400" dirty="0">
              <a:solidFill>
                <a:srgbClr val="FF0000"/>
              </a:solidFill>
            </a:endParaRPr>
          </a:p>
        </p:txBody>
      </p:sp>
    </p:spTree>
    <p:extLst>
      <p:ext uri="{BB962C8B-B14F-4D97-AF65-F5344CB8AC3E}">
        <p14:creationId xmlns:p14="http://schemas.microsoft.com/office/powerpoint/2010/main" val="9321815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ovéPole 9">
            <a:extLst>
              <a:ext uri="{FF2B5EF4-FFF2-40B4-BE49-F238E27FC236}">
                <a16:creationId xmlns:a16="http://schemas.microsoft.com/office/drawing/2014/main" id="{F4FC8458-9BD6-4F7E-9052-EB8F28101B88}"/>
              </a:ext>
            </a:extLst>
          </p:cNvPr>
          <p:cNvSpPr txBox="1"/>
          <p:nvPr/>
        </p:nvSpPr>
        <p:spPr>
          <a:xfrm>
            <a:off x="3977148" y="324834"/>
            <a:ext cx="4237704" cy="461665"/>
          </a:xfrm>
          <a:prstGeom prst="rect">
            <a:avLst/>
          </a:prstGeom>
          <a:noFill/>
        </p:spPr>
        <p:txBody>
          <a:bodyPr wrap="square" rtlCol="0">
            <a:spAutoFit/>
          </a:bodyPr>
          <a:lstStyle/>
          <a:p>
            <a:r>
              <a:rPr lang="ru-RU" sz="2400" dirty="0">
                <a:solidFill>
                  <a:srgbClr val="FF0000"/>
                </a:solidFill>
                <a:latin typeface="Arial" panose="020B0604020202020204" pitchFamily="34" charset="0"/>
                <a:cs typeface="Arial" panose="020B0604020202020204" pitchFamily="34" charset="0"/>
              </a:rPr>
              <a:t>ЖЕНСКИЙ РОД НА ВОКАЛ</a:t>
            </a:r>
            <a:endParaRPr lang="cs-CZ" sz="2400" dirty="0">
              <a:solidFill>
                <a:srgbClr val="FF0000"/>
              </a:solidFill>
              <a:latin typeface="Arial" panose="020B0604020202020204" pitchFamily="34" charset="0"/>
              <a:cs typeface="Arial" panose="020B0604020202020204" pitchFamily="34" charset="0"/>
            </a:endParaRPr>
          </a:p>
        </p:txBody>
      </p:sp>
      <p:graphicFrame>
        <p:nvGraphicFramePr>
          <p:cNvPr id="11" name="Tabulka 10">
            <a:extLst>
              <a:ext uri="{FF2B5EF4-FFF2-40B4-BE49-F238E27FC236}">
                <a16:creationId xmlns:a16="http://schemas.microsoft.com/office/drawing/2014/main" id="{6A496389-82D7-4B81-823E-C1EDF4796D14}"/>
              </a:ext>
            </a:extLst>
          </p:cNvPr>
          <p:cNvGraphicFramePr>
            <a:graphicFrameLocks noGrp="1"/>
          </p:cNvGraphicFramePr>
          <p:nvPr>
            <p:extLst>
              <p:ext uri="{D42A27DB-BD31-4B8C-83A1-F6EECF244321}">
                <p14:modId xmlns:p14="http://schemas.microsoft.com/office/powerpoint/2010/main" val="1276050906"/>
              </p:ext>
            </p:extLst>
          </p:nvPr>
        </p:nvGraphicFramePr>
        <p:xfrm>
          <a:off x="-1" y="1017334"/>
          <a:ext cx="5820697" cy="4331411"/>
        </p:xfrm>
        <a:graphic>
          <a:graphicData uri="http://schemas.openxmlformats.org/drawingml/2006/table">
            <a:tbl>
              <a:tblPr firstRow="1" firstCol="1" bandRow="1">
                <a:tableStyleId>{5C22544A-7EE6-4342-B048-85BDC9FD1C3A}</a:tableStyleId>
              </a:tblPr>
              <a:tblGrid>
                <a:gridCol w="334402">
                  <a:extLst>
                    <a:ext uri="{9D8B030D-6E8A-4147-A177-3AD203B41FA5}">
                      <a16:colId xmlns:a16="http://schemas.microsoft.com/office/drawing/2014/main" val="1659566301"/>
                    </a:ext>
                  </a:extLst>
                </a:gridCol>
                <a:gridCol w="1335164">
                  <a:extLst>
                    <a:ext uri="{9D8B030D-6E8A-4147-A177-3AD203B41FA5}">
                      <a16:colId xmlns:a16="http://schemas.microsoft.com/office/drawing/2014/main" val="4215481177"/>
                    </a:ext>
                  </a:extLst>
                </a:gridCol>
                <a:gridCol w="1462089">
                  <a:extLst>
                    <a:ext uri="{9D8B030D-6E8A-4147-A177-3AD203B41FA5}">
                      <a16:colId xmlns:a16="http://schemas.microsoft.com/office/drawing/2014/main" val="827691264"/>
                    </a:ext>
                  </a:extLst>
                </a:gridCol>
                <a:gridCol w="1344114">
                  <a:extLst>
                    <a:ext uri="{9D8B030D-6E8A-4147-A177-3AD203B41FA5}">
                      <a16:colId xmlns:a16="http://schemas.microsoft.com/office/drawing/2014/main" val="2184692607"/>
                    </a:ext>
                  </a:extLst>
                </a:gridCol>
                <a:gridCol w="1344928">
                  <a:extLst>
                    <a:ext uri="{9D8B030D-6E8A-4147-A177-3AD203B41FA5}">
                      <a16:colId xmlns:a16="http://schemas.microsoft.com/office/drawing/2014/main" val="1741889245"/>
                    </a:ext>
                  </a:extLst>
                </a:gridCol>
              </a:tblGrid>
              <a:tr h="483106">
                <a:tc gridSpan="5">
                  <a:txBody>
                    <a:bodyPr/>
                    <a:lstStyle/>
                    <a:p>
                      <a:pPr algn="ctr">
                        <a:lnSpc>
                          <a:spcPct val="107000"/>
                        </a:lnSpc>
                        <a:spcBef>
                          <a:spcPts val="1200"/>
                        </a:spcBef>
                        <a:spcAft>
                          <a:spcPts val="1200"/>
                        </a:spcAft>
                      </a:pPr>
                      <a:r>
                        <a:rPr lang="cs-CZ" sz="2400">
                          <a:effectLst/>
                        </a:rPr>
                        <a:t>Единственное число</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700028761"/>
                  </a:ext>
                </a:extLst>
              </a:tr>
              <a:tr h="483106">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стран-а</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сестр-а</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земл-я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84467875"/>
                  </a:ext>
                </a:extLst>
              </a:tr>
              <a:tr h="483106">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стран-ы</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сестр-ы</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земл</a:t>
                      </a:r>
                      <a:r>
                        <a:rPr lang="cs-CZ" sz="2400" dirty="0">
                          <a:effectLst/>
                        </a:rPr>
                        <a:t>-</a:t>
                      </a:r>
                      <a:r>
                        <a:rPr lang="ru-RU" sz="2400" dirty="0">
                          <a:effectLst/>
                        </a:rPr>
                        <a:t>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57108657"/>
                  </a:ext>
                </a:extLst>
              </a:tr>
              <a:tr h="483106">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стран-é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сестр-é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земл-é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47684585"/>
                  </a:ext>
                </a:extLst>
              </a:tr>
              <a:tr h="483106">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стран-у</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сестр-у</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зéмл-ю</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арми</a:t>
                      </a:r>
                      <a:r>
                        <a:rPr lang="cs-CZ" sz="2400" dirty="0">
                          <a:effectLst/>
                        </a:rPr>
                        <a:t>-ю</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77582559"/>
                  </a:ext>
                </a:extLst>
              </a:tr>
              <a:tr h="1117100">
                <a:tc>
                  <a:txBody>
                    <a:bodyPr/>
                    <a:lstStyle/>
                    <a:p>
                      <a:pPr>
                        <a:lnSpc>
                          <a:spcPct val="107000"/>
                        </a:lnSpc>
                        <a:spcBef>
                          <a:spcPts val="1200"/>
                        </a:spcBef>
                        <a:spcAft>
                          <a:spcPts val="1200"/>
                        </a:spcAft>
                      </a:pPr>
                      <a:r>
                        <a:rPr lang="cs-CZ" sz="2400">
                          <a:effectLst/>
                        </a:rPr>
                        <a:t>Т.</a:t>
                      </a:r>
                    </a:p>
                    <a:p>
                      <a:pPr>
                        <a:lnSpc>
                          <a:spcPct val="107000"/>
                        </a:lnSpc>
                        <a:spcBef>
                          <a:spcPts val="1200"/>
                        </a:spcBef>
                        <a:spcAft>
                          <a:spcPts val="1200"/>
                        </a:spcAft>
                      </a:pPr>
                      <a:r>
                        <a:rPr lang="cs-CZ" sz="2400">
                          <a:effectLst/>
                        </a:rPr>
                        <a:t> </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стран-ой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сестр-óй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земл-ёй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арми-ей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3899403"/>
                  </a:ext>
                </a:extLst>
              </a:tr>
              <a:tr h="798781">
                <a:tc>
                  <a:txBody>
                    <a:bodyPr/>
                    <a:lstStyle/>
                    <a:p>
                      <a:pPr>
                        <a:lnSpc>
                          <a:spcPct val="107000"/>
                        </a:lnSpc>
                        <a:spcBef>
                          <a:spcPts val="1200"/>
                        </a:spcBef>
                        <a:spcAft>
                          <a:spcPts val="1200"/>
                        </a:spcAft>
                      </a:pPr>
                      <a:r>
                        <a:rPr lang="cs-CZ" sz="2400">
                          <a:effectLst/>
                        </a:rPr>
                        <a:t>П.</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стран-é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сестр-é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земл-é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a:t>
                      </a:r>
                      <a:r>
                        <a:rPr lang="cs-CZ" sz="2400" dirty="0" err="1">
                          <a:effectLst/>
                        </a:rPr>
                        <a:t>об</a:t>
                      </a:r>
                      <a:r>
                        <a:rPr lang="cs-CZ" sz="2400" dirty="0">
                          <a:effectLst/>
                        </a:rPr>
                        <a:t>) </a:t>
                      </a:r>
                      <a:r>
                        <a:rPr lang="cs-CZ" sz="2400" dirty="0" err="1">
                          <a:effectLst/>
                        </a:rPr>
                        <a:t>арми</a:t>
                      </a:r>
                      <a:r>
                        <a:rPr lang="cs-CZ" sz="2400" dirty="0">
                          <a:effectLst/>
                        </a:rPr>
                        <a:t>-и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24771317"/>
                  </a:ext>
                </a:extLst>
              </a:tr>
            </a:tbl>
          </a:graphicData>
        </a:graphic>
      </p:graphicFrame>
      <p:graphicFrame>
        <p:nvGraphicFramePr>
          <p:cNvPr id="13" name="Tabulka 12">
            <a:extLst>
              <a:ext uri="{FF2B5EF4-FFF2-40B4-BE49-F238E27FC236}">
                <a16:creationId xmlns:a16="http://schemas.microsoft.com/office/drawing/2014/main" id="{FF24F31E-D7FA-48B5-8623-7C2083EDEA84}"/>
              </a:ext>
            </a:extLst>
          </p:cNvPr>
          <p:cNvGraphicFramePr>
            <a:graphicFrameLocks noGrp="1"/>
          </p:cNvGraphicFramePr>
          <p:nvPr>
            <p:extLst>
              <p:ext uri="{D42A27DB-BD31-4B8C-83A1-F6EECF244321}">
                <p14:modId xmlns:p14="http://schemas.microsoft.com/office/powerpoint/2010/main" val="2287136304"/>
              </p:ext>
            </p:extLst>
          </p:nvPr>
        </p:nvGraphicFramePr>
        <p:xfrm>
          <a:off x="5820697" y="1017332"/>
          <a:ext cx="6371307" cy="4331410"/>
        </p:xfrm>
        <a:graphic>
          <a:graphicData uri="http://schemas.openxmlformats.org/drawingml/2006/table">
            <a:tbl>
              <a:tblPr firstRow="1" firstCol="1" bandRow="1">
                <a:tableStyleId>{5C22544A-7EE6-4342-B048-85BDC9FD1C3A}</a:tableStyleId>
              </a:tblPr>
              <a:tblGrid>
                <a:gridCol w="363772">
                  <a:extLst>
                    <a:ext uri="{9D8B030D-6E8A-4147-A177-3AD203B41FA5}">
                      <a16:colId xmlns:a16="http://schemas.microsoft.com/office/drawing/2014/main" val="2187186808"/>
                    </a:ext>
                  </a:extLst>
                </a:gridCol>
                <a:gridCol w="1450673">
                  <a:extLst>
                    <a:ext uri="{9D8B030D-6E8A-4147-A177-3AD203B41FA5}">
                      <a16:colId xmlns:a16="http://schemas.microsoft.com/office/drawing/2014/main" val="3863982285"/>
                    </a:ext>
                  </a:extLst>
                </a:gridCol>
                <a:gridCol w="1588411">
                  <a:extLst>
                    <a:ext uri="{9D8B030D-6E8A-4147-A177-3AD203B41FA5}">
                      <a16:colId xmlns:a16="http://schemas.microsoft.com/office/drawing/2014/main" val="2420866973"/>
                    </a:ext>
                  </a:extLst>
                </a:gridCol>
                <a:gridCol w="1458620">
                  <a:extLst>
                    <a:ext uri="{9D8B030D-6E8A-4147-A177-3AD203B41FA5}">
                      <a16:colId xmlns:a16="http://schemas.microsoft.com/office/drawing/2014/main" val="3817961317"/>
                    </a:ext>
                  </a:extLst>
                </a:gridCol>
                <a:gridCol w="1509831">
                  <a:extLst>
                    <a:ext uri="{9D8B030D-6E8A-4147-A177-3AD203B41FA5}">
                      <a16:colId xmlns:a16="http://schemas.microsoft.com/office/drawing/2014/main" val="2402446857"/>
                    </a:ext>
                  </a:extLst>
                </a:gridCol>
              </a:tblGrid>
              <a:tr h="532726">
                <a:tc gridSpan="5">
                  <a:txBody>
                    <a:bodyPr/>
                    <a:lstStyle/>
                    <a:p>
                      <a:pPr algn="ctr">
                        <a:lnSpc>
                          <a:spcPct val="107000"/>
                        </a:lnSpc>
                        <a:spcBef>
                          <a:spcPts val="1200"/>
                        </a:spcBef>
                        <a:spcAft>
                          <a:spcPts val="1200"/>
                        </a:spcAft>
                      </a:pPr>
                      <a:r>
                        <a:rPr lang="cs-CZ" sz="2400">
                          <a:effectLst/>
                        </a:rPr>
                        <a:t>Множественное число</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262161842"/>
                  </a:ext>
                </a:extLst>
              </a:tr>
              <a:tr h="532726">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стрáн-ы</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сёстр-ы</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земл-и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74611164"/>
                  </a:ext>
                </a:extLst>
              </a:tr>
              <a:tr h="532726">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стран</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сестёр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земель</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57968775"/>
                  </a:ext>
                </a:extLst>
              </a:tr>
              <a:tr h="532726">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стрáн-ам</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сёстр-ам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зéмл-ям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9398157"/>
                  </a:ext>
                </a:extLst>
              </a:tr>
              <a:tr h="532726">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стрáн-ы</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сестёр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зéмл-и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21076469"/>
                  </a:ext>
                </a:extLst>
              </a:tr>
              <a:tr h="833890">
                <a:tc>
                  <a:txBody>
                    <a:bodyPr/>
                    <a:lstStyle/>
                    <a:p>
                      <a:pPr>
                        <a:lnSpc>
                          <a:spcPct val="107000"/>
                        </a:lnSpc>
                        <a:spcBef>
                          <a:spcPts val="1200"/>
                        </a:spcBef>
                        <a:spcAft>
                          <a:spcPts val="1200"/>
                        </a:spcAft>
                      </a:pPr>
                      <a:r>
                        <a:rPr lang="cs-CZ" sz="2400">
                          <a:effectLst/>
                        </a:rPr>
                        <a:t>Т.</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стрáн-ами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сёстр-ами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зéмл-ями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арми-ями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02480351"/>
                  </a:ext>
                </a:extLst>
              </a:tr>
              <a:tr h="833890">
                <a:tc>
                  <a:txBody>
                    <a:bodyPr/>
                    <a:lstStyle/>
                    <a:p>
                      <a:pPr>
                        <a:lnSpc>
                          <a:spcPct val="107000"/>
                        </a:lnSpc>
                        <a:spcBef>
                          <a:spcPts val="1200"/>
                        </a:spcBef>
                        <a:spcAft>
                          <a:spcPts val="1200"/>
                        </a:spcAft>
                      </a:pPr>
                      <a:r>
                        <a:rPr lang="cs-CZ" sz="2400">
                          <a:effectLst/>
                        </a:rPr>
                        <a:t>П.</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стрáн-ах</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сёстр-ах</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зéмл-ях</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a:t>
                      </a:r>
                      <a:r>
                        <a:rPr lang="cs-CZ" sz="2400" dirty="0" err="1">
                          <a:effectLst/>
                        </a:rPr>
                        <a:t>об</a:t>
                      </a:r>
                      <a:r>
                        <a:rPr lang="cs-CZ" sz="2400" dirty="0">
                          <a:effectLst/>
                        </a:rPr>
                        <a:t>) </a:t>
                      </a:r>
                      <a:r>
                        <a:rPr lang="cs-CZ" sz="2400" dirty="0" err="1">
                          <a:effectLst/>
                        </a:rPr>
                        <a:t>арми-ях</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66320323"/>
                  </a:ext>
                </a:extLst>
              </a:tr>
            </a:tbl>
          </a:graphicData>
        </a:graphic>
      </p:graphicFrame>
      <p:sp>
        <p:nvSpPr>
          <p:cNvPr id="14" name="Obdélník 13">
            <a:extLst>
              <a:ext uri="{FF2B5EF4-FFF2-40B4-BE49-F238E27FC236}">
                <a16:creationId xmlns:a16="http://schemas.microsoft.com/office/drawing/2014/main" id="{269346E6-C0FB-4BC6-B753-6CDDC38CED69}"/>
              </a:ext>
            </a:extLst>
          </p:cNvPr>
          <p:cNvSpPr/>
          <p:nvPr/>
        </p:nvSpPr>
        <p:spPr>
          <a:xfrm>
            <a:off x="274621" y="5685497"/>
            <a:ext cx="12759711" cy="707886"/>
          </a:xfrm>
          <a:prstGeom prst="rect">
            <a:avLst/>
          </a:prstGeom>
        </p:spPr>
        <p:txBody>
          <a:bodyPr wrap="none">
            <a:spAutoFit/>
          </a:bodyPr>
          <a:lstStyle/>
          <a:p>
            <a:r>
              <a:rPr lang="ru-RU" sz="2000" dirty="0">
                <a:solidFill>
                  <a:srgbClr val="FF0000"/>
                </a:solidFill>
                <a:latin typeface="Arial" panose="020B0604020202020204" pitchFamily="34" charset="0"/>
                <a:cs typeface="Arial" panose="020B0604020202020204" pitchFamily="34" charset="0"/>
              </a:rPr>
              <a:t>+ тип статья (судья, скамья, свинья, семья) </a:t>
            </a:r>
            <a:r>
              <a:rPr lang="ru-RU" sz="2000" dirty="0">
                <a:latin typeface="Arial" panose="020B0604020202020204" pitchFamily="34" charset="0"/>
                <a:cs typeface="Arial" panose="020B0604020202020204" pitchFamily="34" charset="0"/>
              </a:rPr>
              <a:t>во всех формах кроме родительного падежа множественного</a:t>
            </a:r>
          </a:p>
          <a:p>
            <a:r>
              <a:rPr lang="ru-RU" sz="2000" dirty="0">
                <a:latin typeface="Arial" panose="020B0604020202020204" pitchFamily="34" charset="0"/>
                <a:cs typeface="Arial" panose="020B0604020202020204" pitchFamily="34" charset="0"/>
              </a:rPr>
              <a:t> числа имеет –</a:t>
            </a:r>
            <a:r>
              <a:rPr lang="ru-RU" sz="2000" b="1" u="sng" dirty="0">
                <a:solidFill>
                  <a:srgbClr val="FF0000"/>
                </a:solidFill>
                <a:latin typeface="Arial" panose="020B0604020202020204" pitchFamily="34" charset="0"/>
                <a:cs typeface="Arial" panose="020B0604020202020204" pitchFamily="34" charset="0"/>
              </a:rPr>
              <a:t>Ь.</a:t>
            </a:r>
            <a:endParaRPr lang="cs-CZ" sz="20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502888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5E57EF2-A16B-4A0B-B846-1BF9C585BE6F}"/>
              </a:ext>
            </a:extLst>
          </p:cNvPr>
          <p:cNvSpPr/>
          <p:nvPr/>
        </p:nvSpPr>
        <p:spPr>
          <a:xfrm>
            <a:off x="1297858" y="921449"/>
            <a:ext cx="9596284" cy="4740785"/>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После </a:t>
            </a:r>
            <a:r>
              <a:rPr lang="ru-RU" sz="2000" dirty="0">
                <a:solidFill>
                  <a:srgbClr val="0070C0"/>
                </a:solidFill>
                <a:latin typeface="Arial" panose="020B0604020202020204" pitchFamily="34" charset="0"/>
                <a:ea typeface="Tahoma" panose="020B0604030504040204" pitchFamily="34" charset="0"/>
                <a:cs typeface="Arial" panose="020B0604020202020204" pitchFamily="34" charset="0"/>
              </a:rPr>
              <a:t>Г, К, Х </a:t>
            </a:r>
            <a:r>
              <a:rPr lang="ru-RU" sz="2000" dirty="0">
                <a:latin typeface="Arial" panose="020B0604020202020204" pitchFamily="34" charset="0"/>
                <a:ea typeface="Tahoma" panose="020B0604030504040204" pitchFamily="34" charset="0"/>
                <a:cs typeface="Arial" panose="020B0604020202020204" pitchFamily="34" charset="0"/>
              </a:rPr>
              <a:t>всегда пишем </a:t>
            </a:r>
            <a:r>
              <a:rPr lang="ru-RU" sz="2000" dirty="0">
                <a:solidFill>
                  <a:srgbClr val="0070C0"/>
                </a:solidFill>
                <a:latin typeface="Arial" panose="020B0604020202020204" pitchFamily="34" charset="0"/>
                <a:ea typeface="Tahoma" panose="020B0604030504040204" pitchFamily="34" charset="0"/>
                <a:cs typeface="Arial" panose="020B0604020202020204" pitchFamily="34" charset="0"/>
              </a:rPr>
              <a:t>И</a:t>
            </a:r>
            <a:r>
              <a:rPr lang="ru-RU" sz="2000" dirty="0">
                <a:latin typeface="Arial" panose="020B0604020202020204" pitchFamily="34" charset="0"/>
                <a:ea typeface="Tahoma" panose="020B0604030504040204" pitchFamily="34" charset="0"/>
                <a:cs typeface="Arial" panose="020B0604020202020204" pitchFamily="34" charset="0"/>
              </a:rPr>
              <a:t>: книги, кошки, мухи.</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У существительных на </a:t>
            </a:r>
            <a:r>
              <a:rPr lang="ru-RU" sz="2000" dirty="0" err="1">
                <a:highlight>
                  <a:srgbClr val="FFFF00"/>
                </a:highlight>
                <a:latin typeface="Arial" panose="020B0604020202020204" pitchFamily="34" charset="0"/>
                <a:ea typeface="Tahoma" panose="020B0604030504040204" pitchFamily="34" charset="0"/>
                <a:cs typeface="Arial" panose="020B0604020202020204" pitchFamily="34" charset="0"/>
              </a:rPr>
              <a:t>жа</a:t>
            </a: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 </a:t>
            </a:r>
            <a:r>
              <a:rPr lang="ru-RU" sz="2000" dirty="0" err="1">
                <a:highlight>
                  <a:srgbClr val="FFFF00"/>
                </a:highlight>
                <a:latin typeface="Arial" panose="020B0604020202020204" pitchFamily="34" charset="0"/>
                <a:ea typeface="Tahoma" panose="020B0604030504040204" pitchFamily="34" charset="0"/>
                <a:cs typeface="Arial" panose="020B0604020202020204" pitchFamily="34" charset="0"/>
              </a:rPr>
              <a:t>ша</a:t>
            </a: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 </a:t>
            </a:r>
            <a:r>
              <a:rPr lang="ru-RU" sz="2000" dirty="0" err="1">
                <a:highlight>
                  <a:srgbClr val="FFFF00"/>
                </a:highlight>
                <a:latin typeface="Arial" panose="020B0604020202020204" pitchFamily="34" charset="0"/>
                <a:ea typeface="Tahoma" panose="020B0604030504040204" pitchFamily="34" charset="0"/>
                <a:cs typeface="Arial" panose="020B0604020202020204" pitchFamily="34" charset="0"/>
              </a:rPr>
              <a:t>ча</a:t>
            </a: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 ща, </a:t>
            </a:r>
            <a:r>
              <a:rPr lang="ru-RU" sz="2000" dirty="0" err="1">
                <a:highlight>
                  <a:srgbClr val="FFFF00"/>
                </a:highlight>
                <a:latin typeface="Arial" panose="020B0604020202020204" pitchFamily="34" charset="0"/>
                <a:ea typeface="Tahoma" panose="020B0604030504040204" pitchFamily="34" charset="0"/>
                <a:cs typeface="Arial" panose="020B0604020202020204" pitchFamily="34" charset="0"/>
              </a:rPr>
              <a:t>ца</a:t>
            </a:r>
            <a:r>
              <a:rPr lang="ru-RU" sz="2000" dirty="0">
                <a:latin typeface="Arial" panose="020B0604020202020204" pitchFamily="34" charset="0"/>
                <a:ea typeface="Tahoma" panose="020B0604030504040204" pitchFamily="34" charset="0"/>
                <a:cs typeface="Arial" panose="020B0604020202020204" pitchFamily="34" charset="0"/>
              </a:rPr>
              <a:t> в творительном падеже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под ударением </a:t>
            </a:r>
            <a:r>
              <a:rPr lang="ru-RU" sz="2000" dirty="0">
                <a:latin typeface="Arial" panose="020B0604020202020204" pitchFamily="34" charset="0"/>
                <a:ea typeface="Tahoma" panose="020B0604030504040204" pitchFamily="34" charset="0"/>
                <a:cs typeface="Arial" panose="020B0604020202020204" pitchFamily="34" charset="0"/>
              </a:rPr>
              <a:t>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-ой</a:t>
            </a:r>
            <a:r>
              <a:rPr lang="ru-RU" sz="2000" dirty="0">
                <a:latin typeface="Arial" panose="020B0604020202020204" pitchFamily="34" charset="0"/>
                <a:ea typeface="Tahoma" panose="020B0604030504040204" pitchFamily="34" charset="0"/>
                <a:cs typeface="Arial" panose="020B0604020202020204" pitchFamily="34" charset="0"/>
              </a:rPr>
              <a:t> (меж</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ой</a:t>
            </a:r>
            <a:r>
              <a:rPr lang="ru-RU" sz="2000" dirty="0">
                <a:latin typeface="Arial" panose="020B0604020202020204" pitchFamily="34" charset="0"/>
                <a:ea typeface="Tahoma" panose="020B0604030504040204" pitchFamily="34" charset="0"/>
                <a:cs typeface="Arial" panose="020B0604020202020204" pitchFamily="34" charset="0"/>
              </a:rPr>
              <a:t>, душ</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ой</a:t>
            </a:r>
            <a:r>
              <a:rPr lang="ru-RU" sz="2000" dirty="0">
                <a:latin typeface="Arial" panose="020B0604020202020204" pitchFamily="34" charset="0"/>
                <a:ea typeface="Tahoma" panose="020B0604030504040204" pitchFamily="34" charset="0"/>
                <a:cs typeface="Arial" panose="020B0604020202020204" pitchFamily="34" charset="0"/>
              </a:rPr>
              <a:t>, свеч</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ой</a:t>
            </a:r>
            <a:r>
              <a:rPr lang="ru-RU" sz="2000" dirty="0">
                <a:latin typeface="Arial" panose="020B0604020202020204" pitchFamily="34" charset="0"/>
                <a:ea typeface="Tahoma" panose="020B0604030504040204" pitchFamily="34" charset="0"/>
                <a:cs typeface="Arial" panose="020B0604020202020204" pitchFamily="34" charset="0"/>
              </a:rPr>
              <a:t>, овц</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ой</a:t>
            </a:r>
            <a:r>
              <a:rPr lang="ru-RU" sz="2000" dirty="0">
                <a:latin typeface="Arial" panose="020B0604020202020204" pitchFamily="34" charset="0"/>
                <a:ea typeface="Tahoma" panose="020B0604030504040204" pitchFamily="34" charset="0"/>
                <a:cs typeface="Arial" panose="020B0604020202020204" pitchFamily="34" charset="0"/>
              </a:rPr>
              <a:t>), без ударения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 </a:t>
            </a:r>
            <a:r>
              <a:rPr lang="ru-RU" sz="2000" dirty="0">
                <a:latin typeface="Arial" panose="020B0604020202020204" pitchFamily="34" charset="0"/>
                <a:ea typeface="Tahoma" panose="020B0604030504040204" pitchFamily="34" charset="0"/>
                <a:cs typeface="Arial" panose="020B0604020202020204" pitchFamily="34" charset="0"/>
              </a:rPr>
              <a:t>(кож</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юнош</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крыш</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улиц</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В основах некоторых существительных женского рода в родительном падеже множественного числа появляются гласные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 о</a:t>
            </a:r>
            <a:r>
              <a:rPr lang="ru-RU" sz="2000" dirty="0">
                <a:latin typeface="Arial" panose="020B0604020202020204" pitchFamily="34" charset="0"/>
                <a:ea typeface="Tahoma" panose="020B0604030504040204" pitchFamily="34" charset="0"/>
                <a:cs typeface="Arial" panose="020B0604020202020204" pitchFamily="34" charset="0"/>
              </a:rPr>
              <a:t>: девочка — </a:t>
            </a:r>
            <a:r>
              <a:rPr lang="ru-RU" sz="2000" dirty="0" err="1">
                <a:latin typeface="Arial" panose="020B0604020202020204" pitchFamily="34" charset="0"/>
                <a:ea typeface="Tahoma" panose="020B0604030504040204" pitchFamily="34" charset="0"/>
                <a:cs typeface="Arial" panose="020B0604020202020204" pitchFamily="34" charset="0"/>
              </a:rPr>
              <a:t>дéвоч</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е</a:t>
            </a:r>
            <a:r>
              <a:rPr lang="ru-RU" sz="2000" dirty="0" err="1">
                <a:latin typeface="Arial" panose="020B0604020202020204" pitchFamily="34" charset="0"/>
                <a:ea typeface="Tahoma" panose="020B0604030504040204" pitchFamily="34" charset="0"/>
                <a:cs typeface="Arial" panose="020B0604020202020204" pitchFamily="34" charset="0"/>
              </a:rPr>
              <a:t>к</a:t>
            </a:r>
            <a:r>
              <a:rPr lang="ru-RU" sz="2000" dirty="0">
                <a:latin typeface="Arial" panose="020B0604020202020204" pitchFamily="34" charset="0"/>
                <a:ea typeface="Tahoma" panose="020B0604030504040204" pitchFamily="34" charset="0"/>
                <a:cs typeface="Arial" panose="020B0604020202020204" pitchFamily="34" charset="0"/>
              </a:rPr>
              <a:t>, сказка — сказ</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к. Внимание! Иногда чередования не происходит, например: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игра – игр, искра – искр, цифра -цифр</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У существительных на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ня</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ru-RU" sz="2000" dirty="0">
                <a:latin typeface="Arial" panose="020B0604020202020204" pitchFamily="34" charset="0"/>
                <a:ea typeface="Tahoma" panose="020B0604030504040204" pitchFamily="34" charset="0"/>
                <a:cs typeface="Arial" panose="020B0604020202020204" pitchFamily="34" charset="0"/>
              </a:rPr>
              <a:t>типа баш</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ня</a:t>
            </a:r>
            <a:r>
              <a:rPr lang="ru-RU" sz="2000" dirty="0">
                <a:latin typeface="Arial" panose="020B0604020202020204" pitchFamily="34" charset="0"/>
                <a:ea typeface="Tahoma" panose="020B0604030504040204" pitchFamily="34" charset="0"/>
                <a:cs typeface="Arial" panose="020B0604020202020204" pitchFamily="34" charset="0"/>
              </a:rPr>
              <a:t>, пес</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ня</a:t>
            </a:r>
            <a:r>
              <a:rPr lang="ru-RU" sz="2000" dirty="0">
                <a:latin typeface="Arial" panose="020B0604020202020204" pitchFamily="34" charset="0"/>
                <a:ea typeface="Tahoma" panose="020B0604030504040204" pitchFamily="34" charset="0"/>
                <a:cs typeface="Arial" panose="020B0604020202020204" pitchFamily="34" charset="0"/>
              </a:rPr>
              <a:t>, виш</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ня</a:t>
            </a:r>
            <a:r>
              <a:rPr lang="ru-RU" sz="2000" dirty="0">
                <a:latin typeface="Arial" panose="020B0604020202020204" pitchFamily="34" charset="0"/>
                <a:ea typeface="Tahoma" panose="020B0604030504040204" pitchFamily="34" charset="0"/>
                <a:cs typeface="Arial" panose="020B0604020202020204" pitchFamily="34" charset="0"/>
              </a:rPr>
              <a:t>, спаль</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ня</a:t>
            </a:r>
            <a:r>
              <a:rPr lang="ru-RU" sz="2000" dirty="0">
                <a:latin typeface="Arial" panose="020B0604020202020204" pitchFamily="34" charset="0"/>
                <a:ea typeface="Tahoma" panose="020B0604030504040204" pitchFamily="34" charset="0"/>
                <a:cs typeface="Arial" panose="020B0604020202020204" pitchFamily="34" charset="0"/>
              </a:rPr>
              <a:t> в родительном падеже множественного числа нет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 Например: башен, песен, спален (исключение: кухон</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 деревен</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Некоторые существительные в родительном падеже множественного числа имеют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Например: дяд</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тет</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юнош</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1942993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CA16BD6-CECD-441C-A232-F5767CA17D58}"/>
              </a:ext>
            </a:extLst>
          </p:cNvPr>
          <p:cNvPicPr>
            <a:picLocks noChangeAspect="1"/>
          </p:cNvPicPr>
          <p:nvPr/>
        </p:nvPicPr>
        <p:blipFill>
          <a:blip r:embed="rId2"/>
          <a:stretch>
            <a:fillRect/>
          </a:stretch>
        </p:blipFill>
        <p:spPr>
          <a:xfrm>
            <a:off x="1314436" y="218767"/>
            <a:ext cx="9563127" cy="6420465"/>
          </a:xfrm>
          <a:prstGeom prst="rect">
            <a:avLst/>
          </a:prstGeom>
        </p:spPr>
      </p:pic>
    </p:spTree>
    <p:extLst>
      <p:ext uri="{BB962C8B-B14F-4D97-AF65-F5344CB8AC3E}">
        <p14:creationId xmlns:p14="http://schemas.microsoft.com/office/powerpoint/2010/main" val="31638517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8DADD0A-8D37-46EC-B073-F62A4BA3A916}"/>
              </a:ext>
            </a:extLst>
          </p:cNvPr>
          <p:cNvPicPr>
            <a:picLocks noChangeAspect="1"/>
          </p:cNvPicPr>
          <p:nvPr/>
        </p:nvPicPr>
        <p:blipFill>
          <a:blip r:embed="rId2"/>
          <a:stretch>
            <a:fillRect/>
          </a:stretch>
        </p:blipFill>
        <p:spPr>
          <a:xfrm>
            <a:off x="2487440" y="0"/>
            <a:ext cx="7217119" cy="6858000"/>
          </a:xfrm>
          <a:prstGeom prst="rect">
            <a:avLst/>
          </a:prstGeom>
        </p:spPr>
      </p:pic>
    </p:spTree>
    <p:extLst>
      <p:ext uri="{BB962C8B-B14F-4D97-AF65-F5344CB8AC3E}">
        <p14:creationId xmlns:p14="http://schemas.microsoft.com/office/powerpoint/2010/main" val="9387706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3EC1A58-4E38-4AB9-82F6-2F219B2DF6A6}"/>
              </a:ext>
            </a:extLst>
          </p:cNvPr>
          <p:cNvPicPr>
            <a:picLocks noChangeAspect="1"/>
          </p:cNvPicPr>
          <p:nvPr/>
        </p:nvPicPr>
        <p:blipFill>
          <a:blip r:embed="rId2"/>
          <a:stretch>
            <a:fillRect/>
          </a:stretch>
        </p:blipFill>
        <p:spPr>
          <a:xfrm>
            <a:off x="2448409" y="417250"/>
            <a:ext cx="7370294" cy="6085518"/>
          </a:xfrm>
          <a:prstGeom prst="rect">
            <a:avLst/>
          </a:prstGeom>
        </p:spPr>
      </p:pic>
    </p:spTree>
    <p:extLst>
      <p:ext uri="{BB962C8B-B14F-4D97-AF65-F5344CB8AC3E}">
        <p14:creationId xmlns:p14="http://schemas.microsoft.com/office/powerpoint/2010/main" val="230636038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F865222-F81C-4B77-AB30-95BBC20D88EA}"/>
              </a:ext>
            </a:extLst>
          </p:cNvPr>
          <p:cNvPicPr>
            <a:picLocks noChangeAspect="1"/>
          </p:cNvPicPr>
          <p:nvPr/>
        </p:nvPicPr>
        <p:blipFill>
          <a:blip r:embed="rId2"/>
          <a:stretch>
            <a:fillRect/>
          </a:stretch>
        </p:blipFill>
        <p:spPr>
          <a:xfrm>
            <a:off x="2348243" y="0"/>
            <a:ext cx="7495513" cy="3036163"/>
          </a:xfrm>
          <a:prstGeom prst="rect">
            <a:avLst/>
          </a:prstGeom>
        </p:spPr>
      </p:pic>
      <p:pic>
        <p:nvPicPr>
          <p:cNvPr id="3" name="Obrázek 2">
            <a:extLst>
              <a:ext uri="{FF2B5EF4-FFF2-40B4-BE49-F238E27FC236}">
                <a16:creationId xmlns:a16="http://schemas.microsoft.com/office/drawing/2014/main" id="{B18817EA-2012-406D-949A-9479B283B614}"/>
              </a:ext>
            </a:extLst>
          </p:cNvPr>
          <p:cNvPicPr>
            <a:picLocks noChangeAspect="1"/>
          </p:cNvPicPr>
          <p:nvPr/>
        </p:nvPicPr>
        <p:blipFill>
          <a:blip r:embed="rId3"/>
          <a:stretch>
            <a:fillRect/>
          </a:stretch>
        </p:blipFill>
        <p:spPr>
          <a:xfrm>
            <a:off x="1229656" y="4958965"/>
            <a:ext cx="6857901" cy="1400409"/>
          </a:xfrm>
          <a:prstGeom prst="rect">
            <a:avLst/>
          </a:prstGeom>
        </p:spPr>
      </p:pic>
      <p:pic>
        <p:nvPicPr>
          <p:cNvPr id="4" name="Obrázek 3">
            <a:extLst>
              <a:ext uri="{FF2B5EF4-FFF2-40B4-BE49-F238E27FC236}">
                <a16:creationId xmlns:a16="http://schemas.microsoft.com/office/drawing/2014/main" id="{6C41AE64-78C1-40B9-982F-BC18E7A18956}"/>
              </a:ext>
            </a:extLst>
          </p:cNvPr>
          <p:cNvPicPr>
            <a:picLocks noChangeAspect="1"/>
          </p:cNvPicPr>
          <p:nvPr/>
        </p:nvPicPr>
        <p:blipFill>
          <a:blip r:embed="rId4"/>
          <a:stretch>
            <a:fillRect/>
          </a:stretch>
        </p:blipFill>
        <p:spPr>
          <a:xfrm>
            <a:off x="1229656" y="3313983"/>
            <a:ext cx="9815546" cy="1866924"/>
          </a:xfrm>
          <a:prstGeom prst="rect">
            <a:avLst/>
          </a:prstGeom>
        </p:spPr>
      </p:pic>
    </p:spTree>
    <p:extLst>
      <p:ext uri="{BB962C8B-B14F-4D97-AF65-F5344CB8AC3E}">
        <p14:creationId xmlns:p14="http://schemas.microsoft.com/office/powerpoint/2010/main" val="221854067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044663E-9F83-4FB0-8664-8CEBE826A5BE}"/>
              </a:ext>
            </a:extLst>
          </p:cNvPr>
          <p:cNvPicPr>
            <a:picLocks noChangeAspect="1"/>
          </p:cNvPicPr>
          <p:nvPr/>
        </p:nvPicPr>
        <p:blipFill>
          <a:blip r:embed="rId2"/>
          <a:stretch>
            <a:fillRect/>
          </a:stretch>
        </p:blipFill>
        <p:spPr>
          <a:xfrm>
            <a:off x="1580225" y="188240"/>
            <a:ext cx="9108490" cy="6536735"/>
          </a:xfrm>
          <a:prstGeom prst="rect">
            <a:avLst/>
          </a:prstGeom>
        </p:spPr>
      </p:pic>
    </p:spTree>
    <p:extLst>
      <p:ext uri="{BB962C8B-B14F-4D97-AF65-F5344CB8AC3E}">
        <p14:creationId xmlns:p14="http://schemas.microsoft.com/office/powerpoint/2010/main" val="266358698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8E4EC3C-BB43-4901-A818-80085965E576}"/>
              </a:ext>
            </a:extLst>
          </p:cNvPr>
          <p:cNvPicPr>
            <a:picLocks noChangeAspect="1"/>
          </p:cNvPicPr>
          <p:nvPr/>
        </p:nvPicPr>
        <p:blipFill>
          <a:blip r:embed="rId2"/>
          <a:stretch>
            <a:fillRect/>
          </a:stretch>
        </p:blipFill>
        <p:spPr>
          <a:xfrm>
            <a:off x="2726514" y="0"/>
            <a:ext cx="6738971" cy="6858000"/>
          </a:xfrm>
          <a:prstGeom prst="rect">
            <a:avLst/>
          </a:prstGeom>
        </p:spPr>
      </p:pic>
    </p:spTree>
    <p:extLst>
      <p:ext uri="{BB962C8B-B14F-4D97-AF65-F5344CB8AC3E}">
        <p14:creationId xmlns:p14="http://schemas.microsoft.com/office/powerpoint/2010/main" val="149782383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CC57F7D-757D-45AB-B14B-8CAA98E0BF11}"/>
              </a:ext>
            </a:extLst>
          </p:cNvPr>
          <p:cNvPicPr>
            <a:picLocks noChangeAspect="1"/>
          </p:cNvPicPr>
          <p:nvPr/>
        </p:nvPicPr>
        <p:blipFill>
          <a:blip r:embed="rId2"/>
          <a:stretch>
            <a:fillRect/>
          </a:stretch>
        </p:blipFill>
        <p:spPr>
          <a:xfrm>
            <a:off x="2343705" y="-8422"/>
            <a:ext cx="7519386" cy="6888400"/>
          </a:xfrm>
          <a:prstGeom prst="rect">
            <a:avLst/>
          </a:prstGeom>
        </p:spPr>
      </p:pic>
    </p:spTree>
    <p:extLst>
      <p:ext uri="{BB962C8B-B14F-4D97-AF65-F5344CB8AC3E}">
        <p14:creationId xmlns:p14="http://schemas.microsoft.com/office/powerpoint/2010/main" val="126278004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70AA6F0-FEE0-4C8F-AB5C-9761C8E0ECEC}"/>
              </a:ext>
            </a:extLst>
          </p:cNvPr>
          <p:cNvPicPr>
            <a:picLocks noChangeAspect="1"/>
          </p:cNvPicPr>
          <p:nvPr/>
        </p:nvPicPr>
        <p:blipFill>
          <a:blip r:embed="rId2"/>
          <a:stretch>
            <a:fillRect/>
          </a:stretch>
        </p:blipFill>
        <p:spPr>
          <a:xfrm>
            <a:off x="1464733" y="0"/>
            <a:ext cx="8574953" cy="2507113"/>
          </a:xfrm>
          <a:prstGeom prst="rect">
            <a:avLst/>
          </a:prstGeom>
        </p:spPr>
      </p:pic>
      <p:pic>
        <p:nvPicPr>
          <p:cNvPr id="3" name="Obrázek 2">
            <a:extLst>
              <a:ext uri="{FF2B5EF4-FFF2-40B4-BE49-F238E27FC236}">
                <a16:creationId xmlns:a16="http://schemas.microsoft.com/office/drawing/2014/main" id="{8D5E0086-2E9F-4B6E-B60E-D5102BF848F3}"/>
              </a:ext>
            </a:extLst>
          </p:cNvPr>
          <p:cNvPicPr>
            <a:picLocks noChangeAspect="1"/>
          </p:cNvPicPr>
          <p:nvPr/>
        </p:nvPicPr>
        <p:blipFill>
          <a:blip r:embed="rId3"/>
          <a:stretch>
            <a:fillRect/>
          </a:stretch>
        </p:blipFill>
        <p:spPr>
          <a:xfrm>
            <a:off x="1464733" y="2507113"/>
            <a:ext cx="10049129" cy="4318986"/>
          </a:xfrm>
          <a:prstGeom prst="rect">
            <a:avLst/>
          </a:prstGeom>
        </p:spPr>
      </p:pic>
    </p:spTree>
    <p:extLst>
      <p:ext uri="{BB962C8B-B14F-4D97-AF65-F5344CB8AC3E}">
        <p14:creationId xmlns:p14="http://schemas.microsoft.com/office/powerpoint/2010/main" val="12741434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F75D9A5-3CBB-45AE-8861-704356C66DD6}"/>
              </a:ext>
            </a:extLst>
          </p:cNvPr>
          <p:cNvPicPr>
            <a:picLocks noChangeAspect="1"/>
          </p:cNvPicPr>
          <p:nvPr/>
        </p:nvPicPr>
        <p:blipFill>
          <a:blip r:embed="rId2"/>
          <a:stretch>
            <a:fillRect/>
          </a:stretch>
        </p:blipFill>
        <p:spPr>
          <a:xfrm>
            <a:off x="963603" y="408373"/>
            <a:ext cx="10418729" cy="6214369"/>
          </a:xfrm>
          <a:prstGeom prst="rect">
            <a:avLst/>
          </a:prstGeom>
        </p:spPr>
      </p:pic>
    </p:spTree>
    <p:extLst>
      <p:ext uri="{BB962C8B-B14F-4D97-AF65-F5344CB8AC3E}">
        <p14:creationId xmlns:p14="http://schemas.microsoft.com/office/powerpoint/2010/main" val="98722635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2F9957AD-922C-4976-B359-B34BA459D76A}"/>
              </a:ext>
            </a:extLst>
          </p:cNvPr>
          <p:cNvPicPr>
            <a:picLocks noChangeAspect="1"/>
          </p:cNvPicPr>
          <p:nvPr/>
        </p:nvPicPr>
        <p:blipFill>
          <a:blip r:embed="rId2"/>
          <a:stretch>
            <a:fillRect/>
          </a:stretch>
        </p:blipFill>
        <p:spPr>
          <a:xfrm>
            <a:off x="887767" y="444445"/>
            <a:ext cx="10518144" cy="6027376"/>
          </a:xfrm>
          <a:prstGeom prst="rect">
            <a:avLst/>
          </a:prstGeom>
        </p:spPr>
      </p:pic>
    </p:spTree>
    <p:extLst>
      <p:ext uri="{BB962C8B-B14F-4D97-AF65-F5344CB8AC3E}">
        <p14:creationId xmlns:p14="http://schemas.microsoft.com/office/powerpoint/2010/main" val="13333843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4D313977-C60E-4A78-A080-6E4821623AC0}"/>
              </a:ext>
            </a:extLst>
          </p:cNvPr>
          <p:cNvPicPr>
            <a:picLocks noChangeAspect="1"/>
          </p:cNvPicPr>
          <p:nvPr/>
        </p:nvPicPr>
        <p:blipFill>
          <a:blip r:embed="rId2"/>
          <a:stretch>
            <a:fillRect/>
          </a:stretch>
        </p:blipFill>
        <p:spPr>
          <a:xfrm>
            <a:off x="1137738" y="523782"/>
            <a:ext cx="10193665" cy="2325950"/>
          </a:xfrm>
          <a:prstGeom prst="rect">
            <a:avLst/>
          </a:prstGeom>
        </p:spPr>
      </p:pic>
      <p:pic>
        <p:nvPicPr>
          <p:cNvPr id="7" name="Obrázek 6">
            <a:extLst>
              <a:ext uri="{FF2B5EF4-FFF2-40B4-BE49-F238E27FC236}">
                <a16:creationId xmlns:a16="http://schemas.microsoft.com/office/drawing/2014/main" id="{02D29121-CFE4-4FB6-8B95-AE763385DDF9}"/>
              </a:ext>
            </a:extLst>
          </p:cNvPr>
          <p:cNvPicPr>
            <a:picLocks noChangeAspect="1"/>
          </p:cNvPicPr>
          <p:nvPr/>
        </p:nvPicPr>
        <p:blipFill>
          <a:blip r:embed="rId3"/>
          <a:stretch>
            <a:fillRect/>
          </a:stretch>
        </p:blipFill>
        <p:spPr>
          <a:xfrm>
            <a:off x="1137737" y="2849731"/>
            <a:ext cx="8121673" cy="1229643"/>
          </a:xfrm>
          <a:prstGeom prst="rect">
            <a:avLst/>
          </a:prstGeom>
        </p:spPr>
      </p:pic>
      <p:pic>
        <p:nvPicPr>
          <p:cNvPr id="9" name="Obrázek 8">
            <a:extLst>
              <a:ext uri="{FF2B5EF4-FFF2-40B4-BE49-F238E27FC236}">
                <a16:creationId xmlns:a16="http://schemas.microsoft.com/office/drawing/2014/main" id="{EA287DFF-B23F-47CE-B364-4E47CACA2848}"/>
              </a:ext>
            </a:extLst>
          </p:cNvPr>
          <p:cNvPicPr>
            <a:picLocks noChangeAspect="1"/>
          </p:cNvPicPr>
          <p:nvPr/>
        </p:nvPicPr>
        <p:blipFill>
          <a:blip r:embed="rId4"/>
          <a:stretch>
            <a:fillRect/>
          </a:stretch>
        </p:blipFill>
        <p:spPr>
          <a:xfrm>
            <a:off x="1137736" y="4079372"/>
            <a:ext cx="9166036" cy="1664479"/>
          </a:xfrm>
          <a:prstGeom prst="rect">
            <a:avLst/>
          </a:prstGeom>
        </p:spPr>
      </p:pic>
    </p:spTree>
    <p:extLst>
      <p:ext uri="{BB962C8B-B14F-4D97-AF65-F5344CB8AC3E}">
        <p14:creationId xmlns:p14="http://schemas.microsoft.com/office/powerpoint/2010/main" val="294449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TextovéPole 2">
            <a:extLst>
              <a:ext uri="{FF2B5EF4-FFF2-40B4-BE49-F238E27FC236}">
                <a16:creationId xmlns:a16="http://schemas.microsoft.com/office/drawing/2014/main" id="{FCF86B53-967A-4FA5-8134-DF2CC80AFE40}"/>
              </a:ext>
            </a:extLst>
          </p:cNvPr>
          <p:cNvSpPr txBox="1"/>
          <p:nvPr/>
        </p:nvSpPr>
        <p:spPr>
          <a:xfrm>
            <a:off x="0" y="657544"/>
            <a:ext cx="12192000" cy="5940088"/>
          </a:xfrm>
          <a:prstGeom prst="rect">
            <a:avLst/>
          </a:prstGeom>
        </p:spPr>
        <p:txBody>
          <a:bodyPr wrap="square">
            <a:spAutoFit/>
          </a:bodyPr>
          <a:lstStyle/>
          <a:p>
            <a:pPr algn="just"/>
            <a:r>
              <a:rPr lang="ru-RU" sz="1900" kern="800" dirty="0">
                <a:effectLst/>
                <a:latin typeface="Times New Roman" panose="02020603050405020304" pitchFamily="18" charset="0"/>
                <a:ea typeface="Times New Roman" panose="02020603050405020304" pitchFamily="18" charset="0"/>
              </a:rPr>
              <a:t>Я (говорить) ………………………. на разных языках. Вася и Нина (говорить) ………………………. только по-русски. Ты (любить) ………………………. читать? Нет, я больше (любить) ………………………. смотреть телевизор. Мы с братом отлично (играть)  ………………………. на гитаре. Виктор Петрович (гулять) ………………………. каждый день утром с собакой. Маша (слушать) ………………………. радио только по выходным. Ты (познакомить) ………………………. меня со своими родителями? Да, конечно (познакомить) ………………………. Оля сейчас (читать) ………………………. исторический роман, а что ты (делать) ………………………. ? Чем вы (заниматься) ………………………. после обеда? Я (позвонить) ………………………. тебе вечером. Когда мы (встретиться)……………………….? Вы (работать)………………………. на заводе? Вы (хотеть) ………………………. с нами встретиться? Мои друзья мне (помогать) ……………………….</a:t>
            </a:r>
            <a:endParaRPr lang="cs-CZ" sz="1900" kern="800" dirty="0">
              <a:effectLst/>
              <a:latin typeface="Times New Roman" panose="02020603050405020304" pitchFamily="18" charset="0"/>
              <a:ea typeface="Times New Roman" panose="02020603050405020304" pitchFamily="18" charset="0"/>
            </a:endParaRPr>
          </a:p>
          <a:p>
            <a:pPr algn="just"/>
            <a:r>
              <a:rPr lang="ru-RU" sz="1900" kern="800" dirty="0">
                <a:effectLst/>
                <a:latin typeface="Times New Roman" panose="02020603050405020304" pitchFamily="18" charset="0"/>
                <a:ea typeface="Times New Roman" panose="02020603050405020304" pitchFamily="18" charset="0"/>
              </a:rPr>
              <a:t>Художники (рисовать) ………………….. картины. Я (рисовать) ………………….. хорошо, а мой маленький брат (рисовать) ………………….. пока не очень хорошо. Ты неплохо (танцевать) ………………….. латиноамериканские танцы, но я намного лучше (танцевать) ………………….. современные. Мы (сфотографировать) ………………….. вас вместе перед зданием гимназии. Кого Вы (фотографировать) …………………..?  Мы все (интересоваться) …………………. языком и литературой.</a:t>
            </a:r>
            <a:endParaRPr lang="cs-CZ" sz="1900" kern="800" dirty="0">
              <a:effectLst/>
              <a:latin typeface="Times New Roman" panose="02020603050405020304" pitchFamily="18" charset="0"/>
              <a:ea typeface="Times New Roman" panose="02020603050405020304" pitchFamily="18" charset="0"/>
            </a:endParaRPr>
          </a:p>
          <a:p>
            <a:pPr algn="just"/>
            <a:r>
              <a:rPr lang="ru-RU" sz="1900" kern="800" dirty="0">
                <a:effectLst/>
                <a:latin typeface="Times New Roman" panose="02020603050405020304" pitchFamily="18" charset="0"/>
                <a:ea typeface="Times New Roman" panose="02020603050405020304" pitchFamily="18" charset="0"/>
              </a:rPr>
              <a:t> </a:t>
            </a:r>
            <a:endParaRPr lang="cs-CZ" sz="1900" kern="800" dirty="0">
              <a:effectLst/>
              <a:latin typeface="Times New Roman" panose="02020603050405020304" pitchFamily="18" charset="0"/>
              <a:ea typeface="Times New Roman" panose="02020603050405020304" pitchFamily="18" charset="0"/>
            </a:endParaRPr>
          </a:p>
          <a:p>
            <a:r>
              <a:rPr lang="ru-RU" sz="1900" kern="800" dirty="0">
                <a:effectLst/>
                <a:latin typeface="Times New Roman" panose="02020603050405020304" pitchFamily="18" charset="0"/>
                <a:ea typeface="Times New Roman" panose="02020603050405020304" pitchFamily="18" charset="0"/>
              </a:rPr>
              <a:t>Иван и Маша (представиться) …………………. нашим родителям. Когда Вы (познакомиться) …………………. с нашими друзьями? Я (познакомиться) …………………. с ними завтра. Мы (встретиться) …………………. завтра вечером, а когда ты (встретиться) …………………. с Машей. Я (заниматься) …………………. спортом, а Вася (увлекаться) …………………. музыкой. Девушки, чем вы (заниматься) …………………. с</a:t>
            </a:r>
            <a:r>
              <a:rPr lang="ru-RU" sz="1900" kern="800" dirty="0">
                <a:latin typeface="Times New Roman" panose="02020603050405020304" pitchFamily="18" charset="0"/>
                <a:ea typeface="Times New Roman" panose="02020603050405020304" pitchFamily="18" charset="0"/>
              </a:rPr>
              <a:t>е</a:t>
            </a:r>
            <a:r>
              <a:rPr lang="ru-RU" sz="1900" kern="800" dirty="0">
                <a:effectLst/>
                <a:latin typeface="Times New Roman" panose="02020603050405020304" pitchFamily="18" charset="0"/>
                <a:ea typeface="Times New Roman" panose="02020603050405020304" pitchFamily="18" charset="0"/>
              </a:rPr>
              <a:t>годня вечером?</a:t>
            </a:r>
            <a:endParaRPr lang="cs-CZ" sz="1900" dirty="0"/>
          </a:p>
        </p:txBody>
      </p:sp>
    </p:spTree>
    <p:extLst>
      <p:ext uri="{BB962C8B-B14F-4D97-AF65-F5344CB8AC3E}">
        <p14:creationId xmlns:p14="http://schemas.microsoft.com/office/powerpoint/2010/main" val="369463327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a:extLst>
              <a:ext uri="{FF2B5EF4-FFF2-40B4-BE49-F238E27FC236}">
                <a16:creationId xmlns:a16="http://schemas.microsoft.com/office/drawing/2014/main" id="{7EBB9CD8-DC65-4D31-A895-639405E0507F}"/>
              </a:ext>
            </a:extLst>
          </p:cNvPr>
          <p:cNvGraphicFramePr>
            <a:graphicFrameLocks noGrp="1"/>
          </p:cNvGraphicFramePr>
          <p:nvPr>
            <p:extLst>
              <p:ext uri="{D42A27DB-BD31-4B8C-83A1-F6EECF244321}">
                <p14:modId xmlns:p14="http://schemas.microsoft.com/office/powerpoint/2010/main" val="3218293132"/>
              </p:ext>
            </p:extLst>
          </p:nvPr>
        </p:nvGraphicFramePr>
        <p:xfrm>
          <a:off x="1927124" y="1169303"/>
          <a:ext cx="3805084" cy="4199834"/>
        </p:xfrm>
        <a:graphic>
          <a:graphicData uri="http://schemas.openxmlformats.org/drawingml/2006/table">
            <a:tbl>
              <a:tblPr firstRow="1" firstCol="1" bandRow="1">
                <a:tableStyleId>{5C22544A-7EE6-4342-B048-85BDC9FD1C3A}</a:tableStyleId>
              </a:tblPr>
              <a:tblGrid>
                <a:gridCol w="419237">
                  <a:extLst>
                    <a:ext uri="{9D8B030D-6E8A-4147-A177-3AD203B41FA5}">
                      <a16:colId xmlns:a16="http://schemas.microsoft.com/office/drawing/2014/main" val="1593458365"/>
                    </a:ext>
                  </a:extLst>
                </a:gridCol>
                <a:gridCol w="1677917">
                  <a:extLst>
                    <a:ext uri="{9D8B030D-6E8A-4147-A177-3AD203B41FA5}">
                      <a16:colId xmlns:a16="http://schemas.microsoft.com/office/drawing/2014/main" val="3832212983"/>
                    </a:ext>
                  </a:extLst>
                </a:gridCol>
                <a:gridCol w="1707930">
                  <a:extLst>
                    <a:ext uri="{9D8B030D-6E8A-4147-A177-3AD203B41FA5}">
                      <a16:colId xmlns:a16="http://schemas.microsoft.com/office/drawing/2014/main" val="3094246004"/>
                    </a:ext>
                  </a:extLst>
                </a:gridCol>
              </a:tblGrid>
              <a:tr h="739125">
                <a:tc gridSpan="3">
                  <a:txBody>
                    <a:bodyPr/>
                    <a:lstStyle/>
                    <a:p>
                      <a:pPr algn="ctr">
                        <a:lnSpc>
                          <a:spcPct val="107000"/>
                        </a:lnSpc>
                        <a:spcBef>
                          <a:spcPts val="1200"/>
                        </a:spcBef>
                        <a:spcAft>
                          <a:spcPts val="1200"/>
                        </a:spcAft>
                      </a:pPr>
                      <a:r>
                        <a:rPr lang="ru-RU" sz="2400" noProof="0" dirty="0">
                          <a:effectLst/>
                        </a:rPr>
                        <a:t>Единственное число</a:t>
                      </a:r>
                    </a:p>
                    <a:p>
                      <a:pPr>
                        <a:lnSpc>
                          <a:spcPct val="107000"/>
                        </a:lnSpc>
                        <a:spcBef>
                          <a:spcPts val="1200"/>
                        </a:spcBef>
                        <a:spcAft>
                          <a:spcPts val="1200"/>
                        </a:spcAft>
                      </a:pPr>
                      <a:r>
                        <a:rPr lang="cs-CZ" sz="2400" dirty="0">
                          <a:effectLst/>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522628300"/>
                  </a:ext>
                </a:extLst>
              </a:tr>
              <a:tr h="521696">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кость</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ночь</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61851728"/>
                  </a:ext>
                </a:extLst>
              </a:tr>
              <a:tr h="521696">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кóст-и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нóч-и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32700484"/>
                  </a:ext>
                </a:extLst>
              </a:tr>
              <a:tr h="521696">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кóст-и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нóч-и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2229367"/>
                  </a:ext>
                </a:extLst>
              </a:tr>
              <a:tr h="521696">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кость</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ночь</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49050979"/>
                  </a:ext>
                </a:extLst>
              </a:tr>
              <a:tr h="521696">
                <a:tc>
                  <a:txBody>
                    <a:bodyPr/>
                    <a:lstStyle/>
                    <a:p>
                      <a:pPr>
                        <a:lnSpc>
                          <a:spcPct val="107000"/>
                        </a:lnSpc>
                        <a:spcBef>
                          <a:spcPts val="1200"/>
                        </a:spcBef>
                        <a:spcAft>
                          <a:spcPts val="1200"/>
                        </a:spcAft>
                      </a:pPr>
                      <a:r>
                        <a:rPr lang="cs-CZ" sz="2400">
                          <a:effectLst/>
                        </a:rPr>
                        <a:t>Т.</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кость-ю</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нóчь-ю</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62041836"/>
                  </a:ext>
                </a:extLst>
              </a:tr>
              <a:tr h="521696">
                <a:tc>
                  <a:txBody>
                    <a:bodyPr/>
                    <a:lstStyle/>
                    <a:p>
                      <a:pPr>
                        <a:lnSpc>
                          <a:spcPct val="107000"/>
                        </a:lnSpc>
                        <a:spcBef>
                          <a:spcPts val="1200"/>
                        </a:spcBef>
                        <a:spcAft>
                          <a:spcPts val="1200"/>
                        </a:spcAft>
                      </a:pPr>
                      <a:r>
                        <a:rPr lang="cs-CZ" sz="2400">
                          <a:effectLst/>
                        </a:rPr>
                        <a:t>П.</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кост-и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нóч</a:t>
                      </a:r>
                      <a:r>
                        <a:rPr lang="cs-CZ" sz="2400" dirty="0">
                          <a:effectLst/>
                        </a:rPr>
                        <a:t>-и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49318599"/>
                  </a:ext>
                </a:extLst>
              </a:tr>
            </a:tbl>
          </a:graphicData>
        </a:graphic>
      </p:graphicFrame>
      <p:graphicFrame>
        <p:nvGraphicFramePr>
          <p:cNvPr id="5" name="Tabulka 4">
            <a:extLst>
              <a:ext uri="{FF2B5EF4-FFF2-40B4-BE49-F238E27FC236}">
                <a16:creationId xmlns:a16="http://schemas.microsoft.com/office/drawing/2014/main" id="{E2F13A01-E8BA-4DD5-A078-5269FA024E5B}"/>
              </a:ext>
            </a:extLst>
          </p:cNvPr>
          <p:cNvGraphicFramePr>
            <a:graphicFrameLocks noGrp="1"/>
          </p:cNvGraphicFramePr>
          <p:nvPr>
            <p:extLst>
              <p:ext uri="{D42A27DB-BD31-4B8C-83A1-F6EECF244321}">
                <p14:modId xmlns:p14="http://schemas.microsoft.com/office/powerpoint/2010/main" val="2266550503"/>
              </p:ext>
            </p:extLst>
          </p:nvPr>
        </p:nvGraphicFramePr>
        <p:xfrm>
          <a:off x="5732208" y="1169671"/>
          <a:ext cx="3805084" cy="4199834"/>
        </p:xfrm>
        <a:graphic>
          <a:graphicData uri="http://schemas.openxmlformats.org/drawingml/2006/table">
            <a:tbl>
              <a:tblPr firstRow="1" firstCol="1" bandRow="1">
                <a:tableStyleId>{5C22544A-7EE6-4342-B048-85BDC9FD1C3A}</a:tableStyleId>
              </a:tblPr>
              <a:tblGrid>
                <a:gridCol w="420205">
                  <a:extLst>
                    <a:ext uri="{9D8B030D-6E8A-4147-A177-3AD203B41FA5}">
                      <a16:colId xmlns:a16="http://schemas.microsoft.com/office/drawing/2014/main" val="1078274630"/>
                    </a:ext>
                  </a:extLst>
                </a:gridCol>
                <a:gridCol w="1677917">
                  <a:extLst>
                    <a:ext uri="{9D8B030D-6E8A-4147-A177-3AD203B41FA5}">
                      <a16:colId xmlns:a16="http://schemas.microsoft.com/office/drawing/2014/main" val="1686434125"/>
                    </a:ext>
                  </a:extLst>
                </a:gridCol>
                <a:gridCol w="1706962">
                  <a:extLst>
                    <a:ext uri="{9D8B030D-6E8A-4147-A177-3AD203B41FA5}">
                      <a16:colId xmlns:a16="http://schemas.microsoft.com/office/drawing/2014/main" val="1137045498"/>
                    </a:ext>
                  </a:extLst>
                </a:gridCol>
              </a:tblGrid>
              <a:tr h="739125">
                <a:tc gridSpan="3">
                  <a:txBody>
                    <a:bodyPr/>
                    <a:lstStyle/>
                    <a:p>
                      <a:pPr algn="ctr">
                        <a:lnSpc>
                          <a:spcPct val="107000"/>
                        </a:lnSpc>
                        <a:spcBef>
                          <a:spcPts val="1200"/>
                        </a:spcBef>
                        <a:spcAft>
                          <a:spcPts val="1200"/>
                        </a:spcAft>
                      </a:pPr>
                      <a:r>
                        <a:rPr lang="ru-RU" sz="2400" dirty="0">
                          <a:effectLst/>
                        </a:rPr>
                        <a:t>Множественное число</a:t>
                      </a:r>
                      <a:endParaRPr lang="cs-CZ" sz="2400" dirty="0">
                        <a:effectLst/>
                      </a:endParaRPr>
                    </a:p>
                    <a:p>
                      <a:pPr>
                        <a:lnSpc>
                          <a:spcPct val="107000"/>
                        </a:lnSpc>
                        <a:spcBef>
                          <a:spcPts val="1200"/>
                        </a:spcBef>
                        <a:spcAft>
                          <a:spcPts val="1200"/>
                        </a:spcAft>
                      </a:pPr>
                      <a:r>
                        <a:rPr lang="ru-RU" sz="2400" dirty="0">
                          <a:effectLst/>
                        </a:rPr>
                        <a:t> </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817129521"/>
                  </a:ext>
                </a:extLst>
              </a:tr>
              <a:tr h="521696">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кóст</a:t>
                      </a:r>
                      <a:r>
                        <a:rPr lang="cs-CZ" sz="2400" dirty="0">
                          <a:effectLst/>
                        </a:rPr>
                        <a:t>-и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ноч-и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71429953"/>
                  </a:ext>
                </a:extLst>
              </a:tr>
              <a:tr h="521696">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кост-éй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ноч-éй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4298858"/>
                  </a:ext>
                </a:extLst>
              </a:tr>
              <a:tr h="521696">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кост-ям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ноч-áм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21496862"/>
                  </a:ext>
                </a:extLst>
              </a:tr>
              <a:tr h="521696">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кóст-и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ноч-и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11214374"/>
                  </a:ext>
                </a:extLst>
              </a:tr>
              <a:tr h="521696">
                <a:tc>
                  <a:txBody>
                    <a:bodyPr/>
                    <a:lstStyle/>
                    <a:p>
                      <a:pPr>
                        <a:lnSpc>
                          <a:spcPct val="107000"/>
                        </a:lnSpc>
                        <a:spcBef>
                          <a:spcPts val="1200"/>
                        </a:spcBef>
                        <a:spcAft>
                          <a:spcPts val="1200"/>
                        </a:spcAft>
                      </a:pPr>
                      <a:r>
                        <a:rPr lang="cs-CZ" sz="2400">
                          <a:effectLst/>
                        </a:rPr>
                        <a:t>Т.</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кост-ями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ноч- áми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64151319"/>
                  </a:ext>
                </a:extLst>
              </a:tr>
              <a:tr h="521696">
                <a:tc>
                  <a:txBody>
                    <a:bodyPr/>
                    <a:lstStyle/>
                    <a:p>
                      <a:pPr>
                        <a:lnSpc>
                          <a:spcPct val="107000"/>
                        </a:lnSpc>
                        <a:spcBef>
                          <a:spcPts val="1200"/>
                        </a:spcBef>
                        <a:spcAft>
                          <a:spcPts val="1200"/>
                        </a:spcAft>
                      </a:pPr>
                      <a:r>
                        <a:rPr lang="cs-CZ" sz="2400">
                          <a:effectLst/>
                        </a:rPr>
                        <a:t>П.</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кост-ях</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ноч</a:t>
                      </a:r>
                      <a:r>
                        <a:rPr lang="cs-CZ" sz="2400" dirty="0">
                          <a:effectLst/>
                        </a:rPr>
                        <a:t>- </a:t>
                      </a:r>
                      <a:r>
                        <a:rPr lang="cs-CZ" sz="2400" dirty="0" err="1">
                          <a:effectLst/>
                        </a:rPr>
                        <a:t>áх</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76812552"/>
                  </a:ext>
                </a:extLst>
              </a:tr>
            </a:tbl>
          </a:graphicData>
        </a:graphic>
      </p:graphicFrame>
      <p:sp>
        <p:nvSpPr>
          <p:cNvPr id="6" name="Obdélník 5">
            <a:extLst>
              <a:ext uri="{FF2B5EF4-FFF2-40B4-BE49-F238E27FC236}">
                <a16:creationId xmlns:a16="http://schemas.microsoft.com/office/drawing/2014/main" id="{FA0EDD26-B112-402F-8F2B-9C43461EA67E}"/>
              </a:ext>
            </a:extLst>
          </p:cNvPr>
          <p:cNvSpPr/>
          <p:nvPr/>
        </p:nvSpPr>
        <p:spPr>
          <a:xfrm>
            <a:off x="1927124" y="5683781"/>
            <a:ext cx="10500851" cy="461665"/>
          </a:xfrm>
          <a:prstGeom prst="rect">
            <a:avLst/>
          </a:prstGeom>
        </p:spPr>
        <p:txBody>
          <a:bodyPr wrap="square">
            <a:spAutoFit/>
          </a:bodyPr>
          <a:lstStyle/>
          <a:p>
            <a:r>
              <a:rPr lang="ru-RU" sz="2400" dirty="0">
                <a:solidFill>
                  <a:srgbClr val="FF0000"/>
                </a:solidFill>
                <a:latin typeface="Arial" panose="020B0604020202020204" pitchFamily="34" charset="0"/>
                <a:cs typeface="Arial" panose="020B0604020202020204" pitchFamily="34" charset="0"/>
              </a:rPr>
              <a:t>+ тип мать, дочь – расширение основы</a:t>
            </a:r>
            <a:r>
              <a:rPr lang="ru-RU" sz="2400" dirty="0">
                <a:latin typeface="Arial" panose="020B0604020202020204" pitchFamily="34" charset="0"/>
                <a:cs typeface="Arial" panose="020B0604020202020204" pitchFamily="34" charset="0"/>
              </a:rPr>
              <a:t>, напр. матери, без матерей</a:t>
            </a:r>
          </a:p>
        </p:txBody>
      </p:sp>
      <p:sp>
        <p:nvSpPr>
          <p:cNvPr id="7" name="Obdélník 6">
            <a:extLst>
              <a:ext uri="{FF2B5EF4-FFF2-40B4-BE49-F238E27FC236}">
                <a16:creationId xmlns:a16="http://schemas.microsoft.com/office/drawing/2014/main" id="{1DF6DDF9-8F7E-497C-B0B5-B5EA10A1946D}"/>
              </a:ext>
            </a:extLst>
          </p:cNvPr>
          <p:cNvSpPr/>
          <p:nvPr/>
        </p:nvSpPr>
        <p:spPr>
          <a:xfrm>
            <a:off x="4142374" y="297652"/>
            <a:ext cx="5007140" cy="461665"/>
          </a:xfrm>
          <a:prstGeom prst="rect">
            <a:avLst/>
          </a:prstGeom>
        </p:spPr>
        <p:txBody>
          <a:bodyPr wrap="none">
            <a:spAutoFit/>
          </a:bodyPr>
          <a:lstStyle/>
          <a:p>
            <a:pPr lvl="0"/>
            <a:r>
              <a:rPr lang="ru-RU" sz="2400" dirty="0">
                <a:solidFill>
                  <a:srgbClr val="FF0000"/>
                </a:solidFill>
                <a:latin typeface="Arial" panose="020B0604020202020204" pitchFamily="34" charset="0"/>
                <a:cs typeface="Arial" panose="020B0604020202020204" pitchFamily="34" charset="0"/>
              </a:rPr>
              <a:t>ЖЕНСКИЙ РОД НА СОГЛАСНЫЙ</a:t>
            </a:r>
            <a:endParaRPr lang="cs-CZ"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855069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DB5729C-0F71-4D40-953C-60E140C43D24}"/>
              </a:ext>
            </a:extLst>
          </p:cNvPr>
          <p:cNvSpPr/>
          <p:nvPr/>
        </p:nvSpPr>
        <p:spPr>
          <a:xfrm>
            <a:off x="1101213" y="1663937"/>
            <a:ext cx="9222658" cy="3320909"/>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В творительном падеже всегда имеется </a:t>
            </a:r>
            <a:r>
              <a:rPr lang="ru-RU" sz="2000" dirty="0">
                <a:solidFill>
                  <a:srgbClr val="FF0000"/>
                </a:solidFill>
                <a:highlight>
                  <a:srgbClr val="FFFF00"/>
                </a:highlight>
                <a:latin typeface="Arial" panose="020B0604020202020204" pitchFamily="34" charset="0"/>
                <a:ea typeface="Tahoma" panose="020B0604030504040204" pitchFamily="34" charset="0"/>
                <a:cs typeface="Arial" panose="020B0604020202020204" pitchFamily="34" charset="0"/>
              </a:rPr>
              <a:t>Ь</a:t>
            </a: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a:t>
            </a:r>
            <a:r>
              <a:rPr lang="ru-RU" sz="2000" dirty="0">
                <a:latin typeface="Arial" panose="020B0604020202020204" pitchFamily="34" charset="0"/>
                <a:ea typeface="Tahoma" panose="020B0604030504040204" pitchFamily="34" charset="0"/>
                <a:cs typeface="Arial" panose="020B0604020202020204" pitchFamily="34" charset="0"/>
              </a:rPr>
              <a:t> Например: лошад</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ю, Сибир</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ю, магистрал</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ю, площад</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ю, част</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a:t>
            </a:r>
            <a:r>
              <a:rPr lang="ru-RU" sz="2000" dirty="0">
                <a:latin typeface="Arial" panose="020B0604020202020204" pitchFamily="34" charset="0"/>
                <a:ea typeface="Tahoma" panose="020B0604030504040204" pitchFamily="34" charset="0"/>
                <a:cs typeface="Arial" panose="020B0604020202020204" pitchFamily="34" charset="0"/>
              </a:rPr>
              <a:t>ю…</a:t>
            </a:r>
            <a:endParaRPr lang="cs-CZ" sz="2000" dirty="0">
              <a:latin typeface="Arial" panose="020B0604020202020204" pitchFamily="34" charset="0"/>
              <a:ea typeface="Tahoma" panose="020B060403050404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У существительных церк</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вь, люб</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вь, л</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жь, р</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жь, в</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шь, происходит чередование: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 </a:t>
            </a:r>
            <a:r>
              <a:rPr lang="ru-RU" sz="2000" dirty="0">
                <a:latin typeface="Arial" panose="020B0604020202020204" pitchFamily="34" charset="0"/>
                <a:ea typeface="Tahoma" panose="020B0604030504040204" pitchFamily="34" charset="0"/>
                <a:cs typeface="Arial" panose="020B0604020202020204" pitchFamily="34" charset="0"/>
              </a:rPr>
              <a:t>появляется только в именительном, винительном и творительном падеже: любовь, без/к/о любви, люб</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вью.</a:t>
            </a:r>
            <a:endParaRPr lang="cs-CZ" sz="2000" dirty="0">
              <a:latin typeface="Arial" panose="020B0604020202020204" pitchFamily="34" charset="0"/>
              <a:ea typeface="Tahoma" panose="020B060403050404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Существительное </a:t>
            </a:r>
            <a:r>
              <a:rPr lang="ru-RU" sz="2000" dirty="0" err="1">
                <a:latin typeface="Arial" panose="020B0604020202020204" pitchFamily="34" charset="0"/>
                <a:ea typeface="Tahoma" panose="020B0604030504040204" pitchFamily="34" charset="0"/>
                <a:cs typeface="Arial" panose="020B0604020202020204" pitchFamily="34" charset="0"/>
              </a:rPr>
              <a:t>м.р</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путь</a:t>
            </a:r>
            <a:r>
              <a:rPr lang="ru-RU" sz="2000" dirty="0">
                <a:latin typeface="Arial" panose="020B0604020202020204" pitchFamily="34" charset="0"/>
                <a:ea typeface="Tahoma" panose="020B0604030504040204" pitchFamily="34" charset="0"/>
                <a:cs typeface="Arial" panose="020B0604020202020204" pitchFamily="34" charset="0"/>
              </a:rPr>
              <a:t> склоняется как тетрадь, только в творительном падеже – пут</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ём</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Существительные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люди, дети, лошади</a:t>
            </a:r>
            <a:r>
              <a:rPr lang="ru-RU" sz="2000" dirty="0">
                <a:latin typeface="Arial" panose="020B0604020202020204" pitchFamily="34" charset="0"/>
                <a:ea typeface="Tahoma" panose="020B0604030504040204" pitchFamily="34" charset="0"/>
                <a:cs typeface="Arial" panose="020B0604020202020204" pitchFamily="34" charset="0"/>
              </a:rPr>
              <a:t> в творительном падеже имеют формы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людьми, детьми, лошадьми</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195184140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3107B2BC-7FA5-45EA-B32F-D828ECC57826}"/>
              </a:ext>
            </a:extLst>
          </p:cNvPr>
          <p:cNvPicPr>
            <a:picLocks noChangeAspect="1"/>
          </p:cNvPicPr>
          <p:nvPr/>
        </p:nvPicPr>
        <p:blipFill>
          <a:blip r:embed="rId2"/>
          <a:stretch>
            <a:fillRect/>
          </a:stretch>
        </p:blipFill>
        <p:spPr>
          <a:xfrm>
            <a:off x="3153536" y="692458"/>
            <a:ext cx="6194954" cy="2493406"/>
          </a:xfrm>
          <a:prstGeom prst="rect">
            <a:avLst/>
          </a:prstGeom>
        </p:spPr>
      </p:pic>
      <p:pic>
        <p:nvPicPr>
          <p:cNvPr id="5" name="Obrázek 4">
            <a:extLst>
              <a:ext uri="{FF2B5EF4-FFF2-40B4-BE49-F238E27FC236}">
                <a16:creationId xmlns:a16="http://schemas.microsoft.com/office/drawing/2014/main" id="{C8B58C7E-6EAB-4D2B-951A-A33BB7466E1A}"/>
              </a:ext>
            </a:extLst>
          </p:cNvPr>
          <p:cNvPicPr>
            <a:picLocks noChangeAspect="1"/>
          </p:cNvPicPr>
          <p:nvPr/>
        </p:nvPicPr>
        <p:blipFill>
          <a:blip r:embed="rId3"/>
          <a:stretch>
            <a:fillRect/>
          </a:stretch>
        </p:blipFill>
        <p:spPr>
          <a:xfrm>
            <a:off x="3153536" y="2928412"/>
            <a:ext cx="6194954" cy="3054164"/>
          </a:xfrm>
          <a:prstGeom prst="rect">
            <a:avLst/>
          </a:prstGeom>
        </p:spPr>
      </p:pic>
    </p:spTree>
    <p:extLst>
      <p:ext uri="{BB962C8B-B14F-4D97-AF65-F5344CB8AC3E}">
        <p14:creationId xmlns:p14="http://schemas.microsoft.com/office/powerpoint/2010/main" val="94507687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17F3918-42FD-433B-916C-ECB6C510EE32}"/>
              </a:ext>
            </a:extLst>
          </p:cNvPr>
          <p:cNvPicPr>
            <a:picLocks noChangeAspect="1"/>
          </p:cNvPicPr>
          <p:nvPr/>
        </p:nvPicPr>
        <p:blipFill>
          <a:blip r:embed="rId2"/>
          <a:stretch>
            <a:fillRect/>
          </a:stretch>
        </p:blipFill>
        <p:spPr>
          <a:xfrm>
            <a:off x="1877965" y="417250"/>
            <a:ext cx="8653655" cy="6178859"/>
          </a:xfrm>
          <a:prstGeom prst="rect">
            <a:avLst/>
          </a:prstGeom>
        </p:spPr>
      </p:pic>
    </p:spTree>
    <p:extLst>
      <p:ext uri="{BB962C8B-B14F-4D97-AF65-F5344CB8AC3E}">
        <p14:creationId xmlns:p14="http://schemas.microsoft.com/office/powerpoint/2010/main" val="37635963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8CC4299-19CF-48BC-85BB-016DB8E4F076}"/>
              </a:ext>
            </a:extLst>
          </p:cNvPr>
          <p:cNvPicPr>
            <a:picLocks noChangeAspect="1"/>
          </p:cNvPicPr>
          <p:nvPr/>
        </p:nvPicPr>
        <p:blipFill>
          <a:blip r:embed="rId2"/>
          <a:stretch>
            <a:fillRect/>
          </a:stretch>
        </p:blipFill>
        <p:spPr>
          <a:xfrm>
            <a:off x="3231472" y="22588"/>
            <a:ext cx="5534279" cy="6835412"/>
          </a:xfrm>
          <a:prstGeom prst="rect">
            <a:avLst/>
          </a:prstGeom>
        </p:spPr>
      </p:pic>
    </p:spTree>
    <p:extLst>
      <p:ext uri="{BB962C8B-B14F-4D97-AF65-F5344CB8AC3E}">
        <p14:creationId xmlns:p14="http://schemas.microsoft.com/office/powerpoint/2010/main" val="33338563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49D717C-B776-4FF8-8974-3A08A218C2ED}"/>
              </a:ext>
            </a:extLst>
          </p:cNvPr>
          <p:cNvPicPr>
            <a:picLocks noChangeAspect="1"/>
          </p:cNvPicPr>
          <p:nvPr/>
        </p:nvPicPr>
        <p:blipFill>
          <a:blip r:embed="rId2"/>
          <a:stretch>
            <a:fillRect/>
          </a:stretch>
        </p:blipFill>
        <p:spPr>
          <a:xfrm>
            <a:off x="2135699" y="6466"/>
            <a:ext cx="7920601" cy="6845067"/>
          </a:xfrm>
          <a:prstGeom prst="rect">
            <a:avLst/>
          </a:prstGeom>
        </p:spPr>
      </p:pic>
    </p:spTree>
    <p:extLst>
      <p:ext uri="{BB962C8B-B14F-4D97-AF65-F5344CB8AC3E}">
        <p14:creationId xmlns:p14="http://schemas.microsoft.com/office/powerpoint/2010/main" val="29364268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3F93273-1CBA-4E8B-83B1-A81142AC5BA9}"/>
              </a:ext>
            </a:extLst>
          </p:cNvPr>
          <p:cNvPicPr>
            <a:picLocks noChangeAspect="1"/>
          </p:cNvPicPr>
          <p:nvPr/>
        </p:nvPicPr>
        <p:blipFill>
          <a:blip r:embed="rId2"/>
          <a:stretch>
            <a:fillRect/>
          </a:stretch>
        </p:blipFill>
        <p:spPr>
          <a:xfrm>
            <a:off x="1789348" y="923277"/>
            <a:ext cx="8544643" cy="4971495"/>
          </a:xfrm>
          <a:prstGeom prst="rect">
            <a:avLst/>
          </a:prstGeom>
        </p:spPr>
      </p:pic>
    </p:spTree>
    <p:extLst>
      <p:ext uri="{BB962C8B-B14F-4D97-AF65-F5344CB8AC3E}">
        <p14:creationId xmlns:p14="http://schemas.microsoft.com/office/powerpoint/2010/main" val="427258998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09DABD2-950D-4A66-92C1-ED7029F5876C}"/>
              </a:ext>
            </a:extLst>
          </p:cNvPr>
          <p:cNvPicPr>
            <a:picLocks noChangeAspect="1"/>
          </p:cNvPicPr>
          <p:nvPr/>
        </p:nvPicPr>
        <p:blipFill>
          <a:blip r:embed="rId2"/>
          <a:stretch>
            <a:fillRect/>
          </a:stretch>
        </p:blipFill>
        <p:spPr>
          <a:xfrm>
            <a:off x="598175" y="168675"/>
            <a:ext cx="11350755" cy="3701988"/>
          </a:xfrm>
          <a:prstGeom prst="rect">
            <a:avLst/>
          </a:prstGeom>
        </p:spPr>
      </p:pic>
      <p:pic>
        <p:nvPicPr>
          <p:cNvPr id="3" name="Obrázek 2">
            <a:extLst>
              <a:ext uri="{FF2B5EF4-FFF2-40B4-BE49-F238E27FC236}">
                <a16:creationId xmlns:a16="http://schemas.microsoft.com/office/drawing/2014/main" id="{20533889-278E-4498-AC73-8E7CF80D1F48}"/>
              </a:ext>
            </a:extLst>
          </p:cNvPr>
          <p:cNvPicPr>
            <a:picLocks noChangeAspect="1"/>
          </p:cNvPicPr>
          <p:nvPr/>
        </p:nvPicPr>
        <p:blipFill>
          <a:blip r:embed="rId3"/>
          <a:stretch>
            <a:fillRect/>
          </a:stretch>
        </p:blipFill>
        <p:spPr>
          <a:xfrm>
            <a:off x="598176" y="3701987"/>
            <a:ext cx="11350754" cy="2850717"/>
          </a:xfrm>
          <a:prstGeom prst="rect">
            <a:avLst/>
          </a:prstGeom>
        </p:spPr>
      </p:pic>
    </p:spTree>
    <p:extLst>
      <p:ext uri="{BB962C8B-B14F-4D97-AF65-F5344CB8AC3E}">
        <p14:creationId xmlns:p14="http://schemas.microsoft.com/office/powerpoint/2010/main" val="333872541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F9491A5-7ACB-4DC1-99D2-1934C7587173}"/>
              </a:ext>
            </a:extLst>
          </p:cNvPr>
          <p:cNvPicPr>
            <a:picLocks noChangeAspect="1"/>
          </p:cNvPicPr>
          <p:nvPr/>
        </p:nvPicPr>
        <p:blipFill>
          <a:blip r:embed="rId2"/>
          <a:stretch>
            <a:fillRect/>
          </a:stretch>
        </p:blipFill>
        <p:spPr>
          <a:xfrm>
            <a:off x="1605193" y="329425"/>
            <a:ext cx="8231266" cy="2485877"/>
          </a:xfrm>
          <a:prstGeom prst="rect">
            <a:avLst/>
          </a:prstGeom>
        </p:spPr>
      </p:pic>
      <p:pic>
        <p:nvPicPr>
          <p:cNvPr id="5" name="Obrázek 4">
            <a:extLst>
              <a:ext uri="{FF2B5EF4-FFF2-40B4-BE49-F238E27FC236}">
                <a16:creationId xmlns:a16="http://schemas.microsoft.com/office/drawing/2014/main" id="{5DAEC9BA-4877-4B1B-BF32-EE6E761D744A}"/>
              </a:ext>
            </a:extLst>
          </p:cNvPr>
          <p:cNvPicPr>
            <a:picLocks noChangeAspect="1"/>
          </p:cNvPicPr>
          <p:nvPr/>
        </p:nvPicPr>
        <p:blipFill>
          <a:blip r:embed="rId3"/>
          <a:stretch>
            <a:fillRect/>
          </a:stretch>
        </p:blipFill>
        <p:spPr>
          <a:xfrm>
            <a:off x="1605193" y="2673258"/>
            <a:ext cx="8231266" cy="4089982"/>
          </a:xfrm>
          <a:prstGeom prst="rect">
            <a:avLst/>
          </a:prstGeom>
        </p:spPr>
      </p:pic>
    </p:spTree>
    <p:extLst>
      <p:ext uri="{BB962C8B-B14F-4D97-AF65-F5344CB8AC3E}">
        <p14:creationId xmlns:p14="http://schemas.microsoft.com/office/powerpoint/2010/main" val="109881767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5DBAC02-E210-4140-ACD2-049BA8C88648}"/>
              </a:ext>
            </a:extLst>
          </p:cNvPr>
          <p:cNvPicPr>
            <a:picLocks noChangeAspect="1"/>
          </p:cNvPicPr>
          <p:nvPr/>
        </p:nvPicPr>
        <p:blipFill>
          <a:blip r:embed="rId2"/>
          <a:stretch>
            <a:fillRect/>
          </a:stretch>
        </p:blipFill>
        <p:spPr>
          <a:xfrm>
            <a:off x="1129499" y="90100"/>
            <a:ext cx="9933001" cy="6677800"/>
          </a:xfrm>
          <a:prstGeom prst="rect">
            <a:avLst/>
          </a:prstGeom>
        </p:spPr>
      </p:pic>
    </p:spTree>
    <p:extLst>
      <p:ext uri="{BB962C8B-B14F-4D97-AF65-F5344CB8AC3E}">
        <p14:creationId xmlns:p14="http://schemas.microsoft.com/office/powerpoint/2010/main" val="2617628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C323B19-A0C0-422D-B6BE-9EB61BDAB4FC}"/>
              </a:ext>
            </a:extLst>
          </p:cNvPr>
          <p:cNvSpPr txBox="1"/>
          <p:nvPr/>
        </p:nvSpPr>
        <p:spPr>
          <a:xfrm>
            <a:off x="1474838" y="1443841"/>
            <a:ext cx="9792929" cy="4401205"/>
          </a:xfrm>
          <a:prstGeom prst="rect">
            <a:avLst/>
          </a:prstGeom>
          <a:noFill/>
        </p:spPr>
        <p:txBody>
          <a:bodyPr wrap="square">
            <a:spAutoFit/>
          </a:bodyPr>
          <a:lstStyle/>
          <a:p>
            <a:r>
              <a:rPr lang="ru-RU" sz="2000" b="1" u="sng" kern="800" dirty="0">
                <a:effectLst/>
                <a:latin typeface="Times New Roman" panose="02020603050405020304" pitchFamily="18" charset="0"/>
                <a:ea typeface="Times New Roman" panose="02020603050405020304" pitchFamily="18" charset="0"/>
              </a:rPr>
              <a:t>Задание № 2</a:t>
            </a:r>
            <a:endParaRPr lang="cs-CZ" sz="2000" kern="800" dirty="0">
              <a:effectLst/>
              <a:latin typeface="Times New Roman" panose="02020603050405020304" pitchFamily="18" charset="0"/>
              <a:ea typeface="Times New Roman" panose="02020603050405020304" pitchFamily="18" charset="0"/>
            </a:endParaRPr>
          </a:p>
          <a:p>
            <a:r>
              <a:rPr lang="ru-RU" sz="2000" i="1" kern="800" dirty="0">
                <a:effectLst/>
                <a:latin typeface="Times New Roman" panose="02020603050405020304" pitchFamily="18" charset="0"/>
                <a:ea typeface="Times New Roman" panose="02020603050405020304" pitchFamily="18" charset="0"/>
              </a:rPr>
              <a:t>Проспрягайте глагол и поставьте ударение:</a:t>
            </a:r>
            <a:endParaRPr lang="cs-CZ" sz="2000" kern="800" dirty="0">
              <a:effectLst/>
              <a:latin typeface="Times New Roman" panose="02020603050405020304" pitchFamily="18" charset="0"/>
              <a:ea typeface="Times New Roman" panose="02020603050405020304" pitchFamily="18" charset="0"/>
            </a:endParaRPr>
          </a:p>
          <a:p>
            <a:r>
              <a:rPr lang="ru-RU" sz="2000" i="1" kern="800" dirty="0">
                <a:effectLst/>
                <a:latin typeface="Times New Roman" panose="02020603050405020304" pitchFamily="18" charset="0"/>
                <a:ea typeface="Times New Roman" panose="02020603050405020304" pitchFamily="18" charset="0"/>
              </a:rPr>
              <a:t> </a:t>
            </a:r>
            <a:endParaRPr lang="cs-CZ" sz="2000" kern="800" dirty="0">
              <a:effectLst/>
              <a:latin typeface="Times New Roman" panose="02020603050405020304" pitchFamily="18" charset="0"/>
              <a:ea typeface="Times New Roman" panose="02020603050405020304" pitchFamily="18" charset="0"/>
            </a:endParaRPr>
          </a:p>
          <a:p>
            <a:r>
              <a:rPr lang="ru-RU" sz="2000" kern="800" dirty="0">
                <a:effectLst/>
                <a:latin typeface="Times New Roman" panose="02020603050405020304" pitchFamily="18" charset="0"/>
                <a:ea typeface="Times New Roman" panose="02020603050405020304" pitchFamily="18" charset="0"/>
              </a:rPr>
              <a:t>учиться				познакомиться</a:t>
            </a:r>
            <a:endParaRPr lang="cs-CZ" sz="2000" kern="800" dirty="0">
              <a:effectLst/>
              <a:latin typeface="Times New Roman" panose="02020603050405020304" pitchFamily="18" charset="0"/>
              <a:ea typeface="Times New Roman" panose="02020603050405020304" pitchFamily="18" charset="0"/>
            </a:endParaRPr>
          </a:p>
          <a:p>
            <a:r>
              <a:rPr lang="ru-RU" sz="2000" kern="800" dirty="0">
                <a:effectLst/>
                <a:latin typeface="Times New Roman" panose="02020603050405020304" pitchFamily="18" charset="0"/>
                <a:ea typeface="Times New Roman" panose="02020603050405020304" pitchFamily="18" charset="0"/>
              </a:rPr>
              <a:t> </a:t>
            </a:r>
            <a:endParaRPr lang="cs-CZ" sz="2000" kern="800" dirty="0">
              <a:effectLst/>
              <a:latin typeface="Times New Roman" panose="02020603050405020304" pitchFamily="18" charset="0"/>
              <a:ea typeface="Times New Roman" panose="02020603050405020304" pitchFamily="18" charset="0"/>
            </a:endParaRPr>
          </a:p>
          <a:p>
            <a:r>
              <a:rPr lang="ru-RU" sz="2000" b="1" u="sng" kern="800" dirty="0">
                <a:effectLst/>
                <a:latin typeface="Times New Roman" panose="02020603050405020304" pitchFamily="18" charset="0"/>
                <a:ea typeface="Times New Roman" panose="02020603050405020304" pitchFamily="18" charset="0"/>
              </a:rPr>
              <a:t>Задание № 3</a:t>
            </a:r>
            <a:endParaRPr lang="cs-CZ" sz="2000" kern="800" dirty="0">
              <a:effectLst/>
              <a:latin typeface="Times New Roman" panose="02020603050405020304" pitchFamily="18" charset="0"/>
              <a:ea typeface="Times New Roman" panose="02020603050405020304" pitchFamily="18" charset="0"/>
            </a:endParaRPr>
          </a:p>
          <a:p>
            <a:r>
              <a:rPr lang="ru-RU" sz="2000" i="1" kern="800" dirty="0">
                <a:effectLst/>
                <a:latin typeface="Times New Roman" panose="02020603050405020304" pitchFamily="18" charset="0"/>
                <a:ea typeface="Times New Roman" panose="02020603050405020304" pitchFamily="18" charset="0"/>
              </a:rPr>
              <a:t>Дополните:</a:t>
            </a:r>
            <a:endParaRPr lang="cs-CZ" sz="2000" kern="800" dirty="0">
              <a:effectLst/>
              <a:latin typeface="Times New Roman" panose="02020603050405020304" pitchFamily="18" charset="0"/>
              <a:ea typeface="Times New Roman" panose="02020603050405020304" pitchFamily="18" charset="0"/>
            </a:endParaRPr>
          </a:p>
          <a:p>
            <a:r>
              <a:rPr lang="ru-RU" sz="2000" i="1" kern="800" dirty="0">
                <a:effectLst/>
                <a:latin typeface="Times New Roman" panose="02020603050405020304" pitchFamily="18" charset="0"/>
                <a:ea typeface="Times New Roman" panose="02020603050405020304" pitchFamily="18" charset="0"/>
              </a:rPr>
              <a:t> </a:t>
            </a:r>
            <a:endParaRPr lang="cs-CZ" sz="2000" kern="800" dirty="0">
              <a:effectLst/>
              <a:latin typeface="Times New Roman" panose="02020603050405020304" pitchFamily="18" charset="0"/>
              <a:ea typeface="Times New Roman" panose="02020603050405020304" pitchFamily="18" charset="0"/>
            </a:endParaRPr>
          </a:p>
          <a:p>
            <a:r>
              <a:rPr lang="ru-RU" sz="2000" kern="800" dirty="0">
                <a:effectLst/>
                <a:latin typeface="Times New Roman" panose="02020603050405020304" pitchFamily="18" charset="0"/>
                <a:ea typeface="Times New Roman" panose="02020603050405020304" pitchFamily="18" charset="0"/>
              </a:rPr>
              <a:t>Ты любишь танцевать? Да, я с удовольствием ………………………. , но Иван  ……………………….  очень плохо.</a:t>
            </a:r>
            <a:endParaRPr lang="cs-CZ" sz="2000" kern="800" dirty="0">
              <a:effectLst/>
              <a:latin typeface="Times New Roman" panose="02020603050405020304" pitchFamily="18" charset="0"/>
              <a:ea typeface="Times New Roman" panose="02020603050405020304" pitchFamily="18" charset="0"/>
            </a:endParaRPr>
          </a:p>
          <a:p>
            <a:r>
              <a:rPr lang="ru-RU" sz="2000" kern="800" dirty="0">
                <a:effectLst/>
                <a:latin typeface="Times New Roman" panose="02020603050405020304" pitchFamily="18" charset="0"/>
                <a:ea typeface="Times New Roman" panose="02020603050405020304" pitchFamily="18" charset="0"/>
              </a:rPr>
              <a:t>Ты умеешь фотографировать? Да, я часто  ………………………. , но мои родители почти никогда не  ……………………….  </a:t>
            </a:r>
            <a:endParaRPr lang="cs-CZ" sz="2000" kern="800" dirty="0">
              <a:effectLst/>
              <a:latin typeface="Times New Roman" panose="02020603050405020304" pitchFamily="18" charset="0"/>
              <a:ea typeface="Times New Roman" panose="02020603050405020304" pitchFamily="18" charset="0"/>
            </a:endParaRPr>
          </a:p>
          <a:p>
            <a:r>
              <a:rPr lang="ru-RU" sz="2000" kern="800" dirty="0">
                <a:effectLst/>
                <a:latin typeface="Times New Roman" panose="02020603050405020304" pitchFamily="18" charset="0"/>
                <a:ea typeface="Times New Roman" panose="02020603050405020304" pitchFamily="18" charset="0"/>
              </a:rPr>
              <a:t>Что ты делаешь? Сейчас я (рисовать) ………………………. , а вы тоже (рисовать) ……………………….?</a:t>
            </a:r>
            <a:endParaRPr lang="cs-CZ" sz="2000" kern="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8584911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E30AC87-6C95-4055-964A-CBF2EA5ECADD}"/>
              </a:ext>
            </a:extLst>
          </p:cNvPr>
          <p:cNvPicPr>
            <a:picLocks noChangeAspect="1"/>
          </p:cNvPicPr>
          <p:nvPr/>
        </p:nvPicPr>
        <p:blipFill>
          <a:blip r:embed="rId2"/>
          <a:stretch>
            <a:fillRect/>
          </a:stretch>
        </p:blipFill>
        <p:spPr>
          <a:xfrm>
            <a:off x="1409120" y="0"/>
            <a:ext cx="3887359" cy="6858000"/>
          </a:xfrm>
          <a:prstGeom prst="rect">
            <a:avLst/>
          </a:prstGeom>
        </p:spPr>
      </p:pic>
      <p:pic>
        <p:nvPicPr>
          <p:cNvPr id="3" name="Obrázek 2">
            <a:extLst>
              <a:ext uri="{FF2B5EF4-FFF2-40B4-BE49-F238E27FC236}">
                <a16:creationId xmlns:a16="http://schemas.microsoft.com/office/drawing/2014/main" id="{FFE1C23C-3BAC-4D29-A1BB-4FC996142BE8}"/>
              </a:ext>
            </a:extLst>
          </p:cNvPr>
          <p:cNvPicPr>
            <a:picLocks noChangeAspect="1"/>
          </p:cNvPicPr>
          <p:nvPr/>
        </p:nvPicPr>
        <p:blipFill>
          <a:blip r:embed="rId3"/>
          <a:stretch>
            <a:fillRect/>
          </a:stretch>
        </p:blipFill>
        <p:spPr>
          <a:xfrm>
            <a:off x="5296479" y="0"/>
            <a:ext cx="3201850" cy="6858000"/>
          </a:xfrm>
          <a:prstGeom prst="rect">
            <a:avLst/>
          </a:prstGeom>
        </p:spPr>
      </p:pic>
    </p:spTree>
    <p:extLst>
      <p:ext uri="{BB962C8B-B14F-4D97-AF65-F5344CB8AC3E}">
        <p14:creationId xmlns:p14="http://schemas.microsoft.com/office/powerpoint/2010/main" val="324255896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025A058-466B-4682-A89C-1B59F1882E8E}"/>
              </a:ext>
            </a:extLst>
          </p:cNvPr>
          <p:cNvPicPr>
            <a:picLocks noChangeAspect="1"/>
          </p:cNvPicPr>
          <p:nvPr/>
        </p:nvPicPr>
        <p:blipFill>
          <a:blip r:embed="rId2"/>
          <a:stretch>
            <a:fillRect/>
          </a:stretch>
        </p:blipFill>
        <p:spPr>
          <a:xfrm>
            <a:off x="943231" y="408372"/>
            <a:ext cx="10494840" cy="6152225"/>
          </a:xfrm>
          <a:prstGeom prst="rect">
            <a:avLst/>
          </a:prstGeom>
        </p:spPr>
      </p:pic>
    </p:spTree>
    <p:extLst>
      <p:ext uri="{BB962C8B-B14F-4D97-AF65-F5344CB8AC3E}">
        <p14:creationId xmlns:p14="http://schemas.microsoft.com/office/powerpoint/2010/main" val="58045621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D8AA271-7A04-4DFA-921B-A3E04922E3FC}"/>
              </a:ext>
            </a:extLst>
          </p:cNvPr>
          <p:cNvPicPr>
            <a:picLocks noChangeAspect="1"/>
          </p:cNvPicPr>
          <p:nvPr/>
        </p:nvPicPr>
        <p:blipFill>
          <a:blip r:embed="rId2"/>
          <a:stretch>
            <a:fillRect/>
          </a:stretch>
        </p:blipFill>
        <p:spPr>
          <a:xfrm>
            <a:off x="1214206" y="830624"/>
            <a:ext cx="9763587" cy="5401500"/>
          </a:xfrm>
          <a:prstGeom prst="rect">
            <a:avLst/>
          </a:prstGeom>
        </p:spPr>
      </p:pic>
    </p:spTree>
    <p:extLst>
      <p:ext uri="{BB962C8B-B14F-4D97-AF65-F5344CB8AC3E}">
        <p14:creationId xmlns:p14="http://schemas.microsoft.com/office/powerpoint/2010/main" val="309042670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3A2F7A1-8FE5-49A6-B30A-C1F4266959F2}"/>
              </a:ext>
            </a:extLst>
          </p:cNvPr>
          <p:cNvPicPr>
            <a:picLocks noChangeAspect="1"/>
          </p:cNvPicPr>
          <p:nvPr/>
        </p:nvPicPr>
        <p:blipFill>
          <a:blip r:embed="rId2"/>
          <a:stretch>
            <a:fillRect/>
          </a:stretch>
        </p:blipFill>
        <p:spPr>
          <a:xfrm>
            <a:off x="2187295" y="0"/>
            <a:ext cx="7817409" cy="6858000"/>
          </a:xfrm>
          <a:prstGeom prst="rect">
            <a:avLst/>
          </a:prstGeom>
        </p:spPr>
      </p:pic>
    </p:spTree>
    <p:extLst>
      <p:ext uri="{BB962C8B-B14F-4D97-AF65-F5344CB8AC3E}">
        <p14:creationId xmlns:p14="http://schemas.microsoft.com/office/powerpoint/2010/main" val="10836199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9F7C376-BAEB-4F5A-998A-2018AC68C4C8}"/>
              </a:ext>
            </a:extLst>
          </p:cNvPr>
          <p:cNvSpPr txBox="1"/>
          <p:nvPr/>
        </p:nvSpPr>
        <p:spPr>
          <a:xfrm>
            <a:off x="4395019" y="1889093"/>
            <a:ext cx="3401961" cy="646331"/>
          </a:xfrm>
          <a:prstGeom prst="rect">
            <a:avLst/>
          </a:prstGeom>
          <a:noFill/>
        </p:spPr>
        <p:txBody>
          <a:bodyPr wrap="square">
            <a:spAutoFit/>
          </a:bodyPr>
          <a:lstStyle/>
          <a:p>
            <a:r>
              <a:rPr kumimoji="0" lang="ru-RU" sz="3600" b="0" i="0" u="none" strike="noStrike" kern="1200" cap="all" spc="0" normalizeH="0" baseline="0" noProof="0" dirty="0">
                <a:ln>
                  <a:noFill/>
                </a:ln>
                <a:solidFill>
                  <a:srgbClr val="C00000"/>
                </a:solidFill>
                <a:effectLst/>
                <a:uLnTx/>
                <a:uFillTx/>
                <a:ea typeface="+mj-ea"/>
                <a:cs typeface="+mj-cs"/>
              </a:rPr>
              <a:t>модальность</a:t>
            </a:r>
            <a:endParaRPr lang="cs-CZ" dirty="0"/>
          </a:p>
        </p:txBody>
      </p:sp>
    </p:spTree>
    <p:extLst>
      <p:ext uri="{BB962C8B-B14F-4D97-AF65-F5344CB8AC3E}">
        <p14:creationId xmlns:p14="http://schemas.microsoft.com/office/powerpoint/2010/main" val="17588807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D1BBE9B-9377-4F51-928E-821E222E3943}"/>
              </a:ext>
            </a:extLst>
          </p:cNvPr>
          <p:cNvPicPr>
            <a:picLocks noChangeAspect="1"/>
          </p:cNvPicPr>
          <p:nvPr/>
        </p:nvPicPr>
        <p:blipFill>
          <a:blip r:embed="rId2"/>
          <a:stretch>
            <a:fillRect/>
          </a:stretch>
        </p:blipFill>
        <p:spPr>
          <a:xfrm>
            <a:off x="774970" y="0"/>
            <a:ext cx="10404591" cy="6858000"/>
          </a:xfrm>
          <a:prstGeom prst="rect">
            <a:avLst/>
          </a:prstGeom>
        </p:spPr>
      </p:pic>
    </p:spTree>
    <p:extLst>
      <p:ext uri="{BB962C8B-B14F-4D97-AF65-F5344CB8AC3E}">
        <p14:creationId xmlns:p14="http://schemas.microsoft.com/office/powerpoint/2010/main" val="73115628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F19316C-85B1-4BF5-9E7A-10212584817D}"/>
              </a:ext>
            </a:extLst>
          </p:cNvPr>
          <p:cNvPicPr>
            <a:picLocks noChangeAspect="1"/>
          </p:cNvPicPr>
          <p:nvPr/>
        </p:nvPicPr>
        <p:blipFill>
          <a:blip r:embed="rId2"/>
          <a:stretch>
            <a:fillRect/>
          </a:stretch>
        </p:blipFill>
        <p:spPr>
          <a:xfrm>
            <a:off x="763857" y="0"/>
            <a:ext cx="10664286" cy="6858000"/>
          </a:xfrm>
          <a:prstGeom prst="rect">
            <a:avLst/>
          </a:prstGeom>
        </p:spPr>
      </p:pic>
    </p:spTree>
    <p:extLst>
      <p:ext uri="{BB962C8B-B14F-4D97-AF65-F5344CB8AC3E}">
        <p14:creationId xmlns:p14="http://schemas.microsoft.com/office/powerpoint/2010/main" val="381803836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525303C-B672-4E97-80E7-4247D1A21702}"/>
              </a:ext>
            </a:extLst>
          </p:cNvPr>
          <p:cNvPicPr>
            <a:picLocks noChangeAspect="1"/>
          </p:cNvPicPr>
          <p:nvPr/>
        </p:nvPicPr>
        <p:blipFill>
          <a:blip r:embed="rId2"/>
          <a:stretch>
            <a:fillRect/>
          </a:stretch>
        </p:blipFill>
        <p:spPr>
          <a:xfrm>
            <a:off x="2796466" y="10024"/>
            <a:ext cx="6750992" cy="6847976"/>
          </a:xfrm>
          <a:prstGeom prst="rect">
            <a:avLst/>
          </a:prstGeom>
        </p:spPr>
      </p:pic>
    </p:spTree>
    <p:extLst>
      <p:ext uri="{BB962C8B-B14F-4D97-AF65-F5344CB8AC3E}">
        <p14:creationId xmlns:p14="http://schemas.microsoft.com/office/powerpoint/2010/main" val="297231745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270A80A-4C1C-467B-A401-EBDCC87896D7}"/>
              </a:ext>
            </a:extLst>
          </p:cNvPr>
          <p:cNvPicPr>
            <a:picLocks noChangeAspect="1"/>
          </p:cNvPicPr>
          <p:nvPr/>
        </p:nvPicPr>
        <p:blipFill>
          <a:blip r:embed="rId2"/>
          <a:stretch>
            <a:fillRect/>
          </a:stretch>
        </p:blipFill>
        <p:spPr>
          <a:xfrm>
            <a:off x="1687058" y="-67464"/>
            <a:ext cx="8817884" cy="3496464"/>
          </a:xfrm>
          <a:prstGeom prst="rect">
            <a:avLst/>
          </a:prstGeom>
        </p:spPr>
      </p:pic>
      <p:pic>
        <p:nvPicPr>
          <p:cNvPr id="5" name="Obrázek 4">
            <a:extLst>
              <a:ext uri="{FF2B5EF4-FFF2-40B4-BE49-F238E27FC236}">
                <a16:creationId xmlns:a16="http://schemas.microsoft.com/office/drawing/2014/main" id="{78080851-3572-466B-BFBD-94204448FC0E}"/>
              </a:ext>
            </a:extLst>
          </p:cNvPr>
          <p:cNvPicPr>
            <a:picLocks noChangeAspect="1"/>
          </p:cNvPicPr>
          <p:nvPr/>
        </p:nvPicPr>
        <p:blipFill>
          <a:blip r:embed="rId3"/>
          <a:stretch>
            <a:fillRect/>
          </a:stretch>
        </p:blipFill>
        <p:spPr>
          <a:xfrm>
            <a:off x="2086252" y="3222144"/>
            <a:ext cx="7856738" cy="3635856"/>
          </a:xfrm>
          <a:prstGeom prst="rect">
            <a:avLst/>
          </a:prstGeom>
        </p:spPr>
      </p:pic>
    </p:spTree>
    <p:extLst>
      <p:ext uri="{BB962C8B-B14F-4D97-AF65-F5344CB8AC3E}">
        <p14:creationId xmlns:p14="http://schemas.microsoft.com/office/powerpoint/2010/main" val="295808711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22AC988-E251-4378-93C4-17A91441FB06}"/>
              </a:ext>
            </a:extLst>
          </p:cNvPr>
          <p:cNvPicPr>
            <a:picLocks noChangeAspect="1"/>
          </p:cNvPicPr>
          <p:nvPr/>
        </p:nvPicPr>
        <p:blipFill>
          <a:blip r:embed="rId2"/>
          <a:stretch>
            <a:fillRect/>
          </a:stretch>
        </p:blipFill>
        <p:spPr>
          <a:xfrm>
            <a:off x="1677879" y="21364"/>
            <a:ext cx="8863939" cy="6836636"/>
          </a:xfrm>
          <a:prstGeom prst="rect">
            <a:avLst/>
          </a:prstGeom>
        </p:spPr>
      </p:pic>
    </p:spTree>
    <p:extLst>
      <p:ext uri="{BB962C8B-B14F-4D97-AF65-F5344CB8AC3E}">
        <p14:creationId xmlns:p14="http://schemas.microsoft.com/office/powerpoint/2010/main" val="931787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0CB66AB-0C0E-4428-9722-FF34D0FB5732}"/>
              </a:ext>
            </a:extLst>
          </p:cNvPr>
          <p:cNvSpPr txBox="1"/>
          <p:nvPr/>
        </p:nvSpPr>
        <p:spPr>
          <a:xfrm>
            <a:off x="1243780" y="1099626"/>
            <a:ext cx="9704439" cy="4401205"/>
          </a:xfrm>
          <a:prstGeom prst="rect">
            <a:avLst/>
          </a:prstGeom>
          <a:noFill/>
        </p:spPr>
        <p:txBody>
          <a:bodyPr wrap="square">
            <a:spAutoFit/>
          </a:bodyPr>
          <a:lstStyle/>
          <a:p>
            <a:r>
              <a:rPr lang="ru-RU" sz="2000" b="1" u="sng" kern="800" dirty="0">
                <a:effectLst/>
                <a:latin typeface="Times New Roman" panose="02020603050405020304" pitchFamily="18" charset="0"/>
                <a:ea typeface="Times New Roman" panose="02020603050405020304" pitchFamily="18" charset="0"/>
              </a:rPr>
              <a:t>Задание № 4</a:t>
            </a:r>
            <a:endParaRPr lang="cs-CZ" sz="2000" kern="800" dirty="0">
              <a:effectLst/>
              <a:latin typeface="Times New Roman" panose="02020603050405020304" pitchFamily="18" charset="0"/>
              <a:ea typeface="Times New Roman" panose="02020603050405020304" pitchFamily="18" charset="0"/>
            </a:endParaRPr>
          </a:p>
          <a:p>
            <a:r>
              <a:rPr lang="ru-RU" sz="2000" i="1" kern="800" dirty="0">
                <a:effectLst/>
                <a:latin typeface="Times New Roman" panose="02020603050405020304" pitchFamily="18" charset="0"/>
                <a:ea typeface="Times New Roman" panose="02020603050405020304" pitchFamily="18" charset="0"/>
              </a:rPr>
              <a:t>Дополните слова в правильной форме:</a:t>
            </a:r>
            <a:endParaRPr lang="cs-CZ" sz="2000" kern="800" dirty="0">
              <a:effectLst/>
              <a:latin typeface="Times New Roman" panose="02020603050405020304" pitchFamily="18" charset="0"/>
              <a:ea typeface="Times New Roman" panose="02020603050405020304" pitchFamily="18" charset="0"/>
            </a:endParaRPr>
          </a:p>
          <a:p>
            <a:r>
              <a:rPr lang="ru-RU" sz="2000" kern="800" dirty="0">
                <a:effectLst/>
                <a:latin typeface="Times New Roman" panose="02020603050405020304" pitchFamily="18" charset="0"/>
                <a:ea typeface="Times New Roman" panose="02020603050405020304" pitchFamily="18" charset="0"/>
              </a:rPr>
              <a:t> </a:t>
            </a:r>
            <a:endParaRPr lang="cs-CZ" sz="2000" kern="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tabLst>
                <a:tab pos="457200" algn="l"/>
              </a:tabLst>
            </a:pPr>
            <a:r>
              <a:rPr lang="ru-RU" sz="2000" kern="800" dirty="0">
                <a:effectLst/>
                <a:latin typeface="Times New Roman" panose="02020603050405020304" pitchFamily="18" charset="0"/>
                <a:ea typeface="Times New Roman" panose="02020603050405020304" pitchFamily="18" charset="0"/>
              </a:rPr>
              <a:t>В нашей семье все любят </a:t>
            </a:r>
            <a:r>
              <a:rPr lang="ru-RU" sz="2000" u="sng" kern="800" dirty="0">
                <a:effectLst/>
                <a:latin typeface="Times New Roman" panose="02020603050405020304" pitchFamily="18" charset="0"/>
                <a:ea typeface="Times New Roman" panose="02020603050405020304" pitchFamily="18" charset="0"/>
              </a:rPr>
              <a:t>писать</a:t>
            </a:r>
            <a:r>
              <a:rPr lang="ru-RU" sz="2000" kern="800" dirty="0">
                <a:effectLst/>
                <a:latin typeface="Times New Roman" panose="02020603050405020304" pitchFamily="18" charset="0"/>
                <a:ea typeface="Times New Roman" panose="02020603050405020304" pitchFamily="18" charset="0"/>
              </a:rPr>
              <a:t> письма. Я  ………………………. своим друзьям. Бабушка  ………………………. всем своим внукам открытки, а родители  ……………………….  статьи в газеты. Почему вы все нам так редко  ………………………. ? А ты Таня, почему не  ………………………. ?</a:t>
            </a:r>
          </a:p>
          <a:p>
            <a:pPr marL="342900" lvl="0" indent="-342900" algn="just">
              <a:buFont typeface="Symbol" panose="05050102010706020507" pitchFamily="18" charset="2"/>
              <a:buChar char=""/>
              <a:tabLst>
                <a:tab pos="457200" algn="l"/>
              </a:tabLst>
            </a:pPr>
            <a:endParaRPr lang="cs-CZ" sz="2000" kern="800" dirty="0">
              <a:effectLst/>
              <a:latin typeface="Times New Roman" panose="02020603050405020304" pitchFamily="18" charset="0"/>
              <a:ea typeface="Times New Roman" panose="02020603050405020304" pitchFamily="18" charset="0"/>
            </a:endParaRPr>
          </a:p>
          <a:p>
            <a:pPr algn="just"/>
            <a:r>
              <a:rPr lang="ru-RU" sz="2000" kern="800" dirty="0">
                <a:effectLst/>
                <a:latin typeface="Times New Roman" panose="02020603050405020304" pitchFamily="18" charset="0"/>
                <a:ea typeface="Times New Roman" panose="02020603050405020304" pitchFamily="18" charset="0"/>
              </a:rPr>
              <a:t> </a:t>
            </a:r>
            <a:endParaRPr lang="cs-CZ" sz="2000" kern="800" dirty="0">
              <a:effectLst/>
              <a:latin typeface="Times New Roman" panose="02020603050405020304" pitchFamily="18" charset="0"/>
              <a:ea typeface="Times New Roman" panose="02020603050405020304" pitchFamily="18" charset="0"/>
            </a:endParaRPr>
          </a:p>
          <a:p>
            <a:pPr marL="342900" indent="-342900">
              <a:buFont typeface="Arial" panose="020B0604020202020204" pitchFamily="34" charset="0"/>
              <a:buChar char="•"/>
            </a:pPr>
            <a:r>
              <a:rPr lang="ru-RU" sz="2000" kern="800" dirty="0">
                <a:effectLst/>
                <a:latin typeface="Times New Roman" panose="02020603050405020304" pitchFamily="18" charset="0"/>
                <a:ea typeface="Times New Roman" panose="02020603050405020304" pitchFamily="18" charset="0"/>
              </a:rPr>
              <a:t>В нашей семье все любят</a:t>
            </a:r>
            <a:r>
              <a:rPr lang="ru-RU" sz="2000" u="sng" kern="800" dirty="0">
                <a:effectLst/>
                <a:latin typeface="Times New Roman" panose="02020603050405020304" pitchFamily="18" charset="0"/>
                <a:ea typeface="Times New Roman" panose="02020603050405020304" pitchFamily="18" charset="0"/>
              </a:rPr>
              <a:t> ходить</a:t>
            </a:r>
            <a:r>
              <a:rPr lang="ru-RU" sz="2000" kern="800" dirty="0">
                <a:effectLst/>
                <a:latin typeface="Times New Roman" panose="02020603050405020304" pitchFamily="18" charset="0"/>
                <a:ea typeface="Times New Roman" panose="02020603050405020304" pitchFamily="18" charset="0"/>
              </a:rPr>
              <a:t> на прогулки. Я  ………………………. гулять с младшей сестрой. Бабушка  ………………………. гулять с собакой, а родители не гуляют, а  ………………………. на курсы немецкого языка.  Почему вы так редко  ………………………. к нам в гости? Я ты Таня, почему ты не  ………………………. с нами гулять?</a:t>
            </a:r>
            <a:endParaRPr lang="cs-CZ" sz="2000" dirty="0"/>
          </a:p>
        </p:txBody>
      </p:sp>
    </p:spTree>
    <p:extLst>
      <p:ext uri="{BB962C8B-B14F-4D97-AF65-F5344CB8AC3E}">
        <p14:creationId xmlns:p14="http://schemas.microsoft.com/office/powerpoint/2010/main" val="194685913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7EBD851-5CE2-4A18-8DAD-8DB42E8E1BAB}"/>
              </a:ext>
            </a:extLst>
          </p:cNvPr>
          <p:cNvPicPr>
            <a:picLocks noChangeAspect="1"/>
          </p:cNvPicPr>
          <p:nvPr/>
        </p:nvPicPr>
        <p:blipFill>
          <a:blip r:embed="rId2"/>
          <a:stretch>
            <a:fillRect/>
          </a:stretch>
        </p:blipFill>
        <p:spPr>
          <a:xfrm>
            <a:off x="1486802" y="319596"/>
            <a:ext cx="9218395" cy="4168866"/>
          </a:xfrm>
          <a:prstGeom prst="rect">
            <a:avLst/>
          </a:prstGeom>
        </p:spPr>
      </p:pic>
      <p:pic>
        <p:nvPicPr>
          <p:cNvPr id="3" name="Obrázek 2">
            <a:extLst>
              <a:ext uri="{FF2B5EF4-FFF2-40B4-BE49-F238E27FC236}">
                <a16:creationId xmlns:a16="http://schemas.microsoft.com/office/drawing/2014/main" id="{95594D1D-659F-4369-8C49-28F358A44D68}"/>
              </a:ext>
            </a:extLst>
          </p:cNvPr>
          <p:cNvPicPr>
            <a:picLocks noChangeAspect="1"/>
          </p:cNvPicPr>
          <p:nvPr/>
        </p:nvPicPr>
        <p:blipFill>
          <a:blip r:embed="rId3"/>
          <a:stretch>
            <a:fillRect/>
          </a:stretch>
        </p:blipFill>
        <p:spPr>
          <a:xfrm>
            <a:off x="1486802" y="4508747"/>
            <a:ext cx="9218395" cy="1024395"/>
          </a:xfrm>
          <a:prstGeom prst="rect">
            <a:avLst/>
          </a:prstGeom>
        </p:spPr>
      </p:pic>
    </p:spTree>
    <p:extLst>
      <p:ext uri="{BB962C8B-B14F-4D97-AF65-F5344CB8AC3E}">
        <p14:creationId xmlns:p14="http://schemas.microsoft.com/office/powerpoint/2010/main" val="349120946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B6C3D6E-69D8-4DB4-B0C6-92B382A67C65}"/>
              </a:ext>
            </a:extLst>
          </p:cNvPr>
          <p:cNvPicPr>
            <a:picLocks noChangeAspect="1"/>
          </p:cNvPicPr>
          <p:nvPr/>
        </p:nvPicPr>
        <p:blipFill>
          <a:blip r:embed="rId2"/>
          <a:stretch>
            <a:fillRect/>
          </a:stretch>
        </p:blipFill>
        <p:spPr>
          <a:xfrm>
            <a:off x="1102479" y="97654"/>
            <a:ext cx="9987042" cy="2982897"/>
          </a:xfrm>
          <a:prstGeom prst="rect">
            <a:avLst/>
          </a:prstGeom>
        </p:spPr>
      </p:pic>
    </p:spTree>
    <p:extLst>
      <p:ext uri="{BB962C8B-B14F-4D97-AF65-F5344CB8AC3E}">
        <p14:creationId xmlns:p14="http://schemas.microsoft.com/office/powerpoint/2010/main" val="165150236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4E6D43C-348C-4B3A-B17C-A1F471E9C698}"/>
              </a:ext>
            </a:extLst>
          </p:cNvPr>
          <p:cNvPicPr>
            <a:picLocks noChangeAspect="1"/>
          </p:cNvPicPr>
          <p:nvPr/>
        </p:nvPicPr>
        <p:blipFill>
          <a:blip r:embed="rId2"/>
          <a:stretch>
            <a:fillRect/>
          </a:stretch>
        </p:blipFill>
        <p:spPr>
          <a:xfrm>
            <a:off x="940057" y="133166"/>
            <a:ext cx="9855190" cy="6424426"/>
          </a:xfrm>
          <a:prstGeom prst="rect">
            <a:avLst/>
          </a:prstGeom>
        </p:spPr>
      </p:pic>
    </p:spTree>
    <p:extLst>
      <p:ext uri="{BB962C8B-B14F-4D97-AF65-F5344CB8AC3E}">
        <p14:creationId xmlns:p14="http://schemas.microsoft.com/office/powerpoint/2010/main" val="199057656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01AFB5B-775F-4CD8-B4B3-C197D5960590}"/>
              </a:ext>
            </a:extLst>
          </p:cNvPr>
          <p:cNvPicPr>
            <a:picLocks noChangeAspect="1"/>
          </p:cNvPicPr>
          <p:nvPr/>
        </p:nvPicPr>
        <p:blipFill>
          <a:blip r:embed="rId2"/>
          <a:stretch>
            <a:fillRect/>
          </a:stretch>
        </p:blipFill>
        <p:spPr>
          <a:xfrm>
            <a:off x="3026984" y="439215"/>
            <a:ext cx="7680114" cy="6437684"/>
          </a:xfrm>
          <a:prstGeom prst="rect">
            <a:avLst/>
          </a:prstGeom>
        </p:spPr>
      </p:pic>
      <p:sp useBgFill="1">
        <p:nvSpPr>
          <p:cNvPr id="4" name="TextovéPole 3">
            <a:extLst>
              <a:ext uri="{FF2B5EF4-FFF2-40B4-BE49-F238E27FC236}">
                <a16:creationId xmlns:a16="http://schemas.microsoft.com/office/drawing/2014/main" id="{86ECEAF1-A9BF-4785-AE4E-89E54D5534ED}"/>
              </a:ext>
            </a:extLst>
          </p:cNvPr>
          <p:cNvSpPr txBox="1"/>
          <p:nvPr/>
        </p:nvSpPr>
        <p:spPr>
          <a:xfrm>
            <a:off x="239698" y="69882"/>
            <a:ext cx="11762912" cy="369332"/>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ea typeface="+mn-ea"/>
                <a:cs typeface="+mn-cs"/>
              </a:rPr>
              <a:t>Дополните формы модального выражения </a:t>
            </a:r>
            <a:r>
              <a:rPr kumimoji="0" lang="ru-RU" sz="1800" b="1" i="0" u="sng" strike="noStrike" kern="1200" cap="none" spc="0" normalizeH="0" baseline="0" noProof="0" dirty="0">
                <a:ln>
                  <a:noFill/>
                </a:ln>
                <a:solidFill>
                  <a:prstClr val="black"/>
                </a:solidFill>
                <a:effectLst/>
                <a:uLnTx/>
                <a:uFillTx/>
                <a:ea typeface="+mn-ea"/>
                <a:cs typeface="+mn-cs"/>
              </a:rPr>
              <a:t>нужен / нужна / нужно </a:t>
            </a:r>
            <a:r>
              <a:rPr kumimoji="0" lang="ru-RU" sz="1800" b="1" i="0" u="none" strike="noStrike" kern="1200" cap="none" spc="0" normalizeH="0" baseline="0" noProof="0" dirty="0">
                <a:ln>
                  <a:noFill/>
                </a:ln>
                <a:solidFill>
                  <a:prstClr val="black"/>
                </a:solidFill>
                <a:effectLst/>
                <a:uLnTx/>
                <a:uFillTx/>
                <a:ea typeface="+mn-ea"/>
                <a:cs typeface="+mn-cs"/>
              </a:rPr>
              <a:t>или </a:t>
            </a:r>
            <a:r>
              <a:rPr kumimoji="0" lang="ru-RU" sz="1800" b="1" i="0" u="sng" strike="noStrike" kern="1200" cap="none" spc="0" normalizeH="0" baseline="0" noProof="0" dirty="0">
                <a:ln>
                  <a:noFill/>
                </a:ln>
                <a:solidFill>
                  <a:prstClr val="black"/>
                </a:solidFill>
                <a:effectLst/>
                <a:uLnTx/>
                <a:uFillTx/>
                <a:ea typeface="+mn-ea"/>
                <a:cs typeface="+mn-cs"/>
              </a:rPr>
              <a:t>должен / должна / должно  </a:t>
            </a:r>
            <a:endParaRPr kumimoji="0" lang="cs-CZ" sz="1800" b="1" i="0" u="sng" strike="noStrike" kern="1200" cap="none" spc="0" normalizeH="0" baseline="0" noProof="0" dirty="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56763695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F3DDE88-5C9A-40F8-A48B-10E6B7E43B03}"/>
              </a:ext>
            </a:extLst>
          </p:cNvPr>
          <p:cNvPicPr>
            <a:picLocks noChangeAspect="1"/>
          </p:cNvPicPr>
          <p:nvPr/>
        </p:nvPicPr>
        <p:blipFill>
          <a:blip r:embed="rId2"/>
          <a:stretch>
            <a:fillRect/>
          </a:stretch>
        </p:blipFill>
        <p:spPr>
          <a:xfrm>
            <a:off x="1107652" y="0"/>
            <a:ext cx="9976696" cy="6858000"/>
          </a:xfrm>
          <a:prstGeom prst="rect">
            <a:avLst/>
          </a:prstGeom>
        </p:spPr>
      </p:pic>
    </p:spTree>
    <p:extLst>
      <p:ext uri="{BB962C8B-B14F-4D97-AF65-F5344CB8AC3E}">
        <p14:creationId xmlns:p14="http://schemas.microsoft.com/office/powerpoint/2010/main" val="383669322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74925D5-176A-4474-9D87-B4BFA0B8B61B}"/>
              </a:ext>
            </a:extLst>
          </p:cNvPr>
          <p:cNvPicPr>
            <a:picLocks noChangeAspect="1"/>
          </p:cNvPicPr>
          <p:nvPr/>
        </p:nvPicPr>
        <p:blipFill>
          <a:blip r:embed="rId2"/>
          <a:stretch>
            <a:fillRect/>
          </a:stretch>
        </p:blipFill>
        <p:spPr>
          <a:xfrm>
            <a:off x="988545" y="0"/>
            <a:ext cx="10392464" cy="6858000"/>
          </a:xfrm>
          <a:prstGeom prst="rect">
            <a:avLst/>
          </a:prstGeom>
        </p:spPr>
      </p:pic>
    </p:spTree>
    <p:extLst>
      <p:ext uri="{BB962C8B-B14F-4D97-AF65-F5344CB8AC3E}">
        <p14:creationId xmlns:p14="http://schemas.microsoft.com/office/powerpoint/2010/main" val="6625426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FE59C6E-6D46-42D7-B42A-A1EE2EA81DF0}"/>
              </a:ext>
            </a:extLst>
          </p:cNvPr>
          <p:cNvPicPr>
            <a:picLocks noChangeAspect="1"/>
          </p:cNvPicPr>
          <p:nvPr/>
        </p:nvPicPr>
        <p:blipFill>
          <a:blip r:embed="rId2"/>
          <a:stretch>
            <a:fillRect/>
          </a:stretch>
        </p:blipFill>
        <p:spPr>
          <a:xfrm>
            <a:off x="1588108" y="0"/>
            <a:ext cx="9015784" cy="6858000"/>
          </a:xfrm>
          <a:prstGeom prst="rect">
            <a:avLst/>
          </a:prstGeom>
        </p:spPr>
      </p:pic>
    </p:spTree>
    <p:extLst>
      <p:ext uri="{BB962C8B-B14F-4D97-AF65-F5344CB8AC3E}">
        <p14:creationId xmlns:p14="http://schemas.microsoft.com/office/powerpoint/2010/main" val="338332860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0DA4218-E7C8-41C0-9074-9ED565FB93BE}"/>
              </a:ext>
            </a:extLst>
          </p:cNvPr>
          <p:cNvPicPr>
            <a:picLocks noChangeAspect="1"/>
          </p:cNvPicPr>
          <p:nvPr/>
        </p:nvPicPr>
        <p:blipFill>
          <a:blip r:embed="rId2"/>
          <a:stretch>
            <a:fillRect/>
          </a:stretch>
        </p:blipFill>
        <p:spPr>
          <a:xfrm>
            <a:off x="3213717" y="16556"/>
            <a:ext cx="5778550" cy="6841444"/>
          </a:xfrm>
          <a:prstGeom prst="rect">
            <a:avLst/>
          </a:prstGeom>
        </p:spPr>
      </p:pic>
    </p:spTree>
    <p:extLst>
      <p:ext uri="{BB962C8B-B14F-4D97-AF65-F5344CB8AC3E}">
        <p14:creationId xmlns:p14="http://schemas.microsoft.com/office/powerpoint/2010/main" val="271759665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CE70E4C-C6E7-45A3-A394-7326DDA10FD7}"/>
              </a:ext>
            </a:extLst>
          </p:cNvPr>
          <p:cNvPicPr>
            <a:picLocks noChangeAspect="1"/>
          </p:cNvPicPr>
          <p:nvPr/>
        </p:nvPicPr>
        <p:blipFill>
          <a:blip r:embed="rId2"/>
          <a:stretch>
            <a:fillRect/>
          </a:stretch>
        </p:blipFill>
        <p:spPr>
          <a:xfrm>
            <a:off x="1697119" y="0"/>
            <a:ext cx="8678180" cy="6764784"/>
          </a:xfrm>
          <a:prstGeom prst="rect">
            <a:avLst/>
          </a:prstGeom>
        </p:spPr>
      </p:pic>
    </p:spTree>
    <p:extLst>
      <p:ext uri="{BB962C8B-B14F-4D97-AF65-F5344CB8AC3E}">
        <p14:creationId xmlns:p14="http://schemas.microsoft.com/office/powerpoint/2010/main" val="358487234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F690961-4926-4515-8A67-276B1FD49BA1}"/>
              </a:ext>
            </a:extLst>
          </p:cNvPr>
          <p:cNvPicPr>
            <a:picLocks noChangeAspect="1"/>
          </p:cNvPicPr>
          <p:nvPr/>
        </p:nvPicPr>
        <p:blipFill>
          <a:blip r:embed="rId2"/>
          <a:stretch>
            <a:fillRect/>
          </a:stretch>
        </p:blipFill>
        <p:spPr>
          <a:xfrm>
            <a:off x="829359" y="0"/>
            <a:ext cx="10533282" cy="6858000"/>
          </a:xfrm>
          <a:prstGeom prst="rect">
            <a:avLst/>
          </a:prstGeom>
        </p:spPr>
      </p:pic>
    </p:spTree>
    <p:extLst>
      <p:ext uri="{BB962C8B-B14F-4D97-AF65-F5344CB8AC3E}">
        <p14:creationId xmlns:p14="http://schemas.microsoft.com/office/powerpoint/2010/main" val="1384328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D4A0E1C-C02B-4F0A-9D29-90382455D065}"/>
              </a:ext>
            </a:extLst>
          </p:cNvPr>
          <p:cNvPicPr/>
          <p:nvPr/>
        </p:nvPicPr>
        <p:blipFill rotWithShape="1">
          <a:blip r:embed="rId2">
            <a:extLst>
              <a:ext uri="{28A0092B-C50C-407E-A947-70E740481C1C}">
                <a14:useLocalDpi xmlns:a14="http://schemas.microsoft.com/office/drawing/2010/main" val="0"/>
              </a:ext>
            </a:extLst>
          </a:blip>
          <a:srcRect b="4314"/>
          <a:stretch/>
        </p:blipFill>
        <p:spPr bwMode="auto">
          <a:xfrm>
            <a:off x="619432" y="68826"/>
            <a:ext cx="11208773" cy="678917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333209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E8F16A3-6296-4E4E-897E-59ADF7D661A4}"/>
              </a:ext>
            </a:extLst>
          </p:cNvPr>
          <p:cNvSpPr/>
          <p:nvPr/>
        </p:nvSpPr>
        <p:spPr>
          <a:xfrm>
            <a:off x="1464815" y="1720840"/>
            <a:ext cx="8886547" cy="344709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s-CZ" sz="2000" b="1" i="0" u="sng" strike="noStrike" kern="8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Задание</a:t>
            </a:r>
            <a:endParaRPr kumimoji="0" lang="cs-CZ" sz="2000" b="0" i="0"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s-CZ" sz="2000" b="1" i="1" u="none" strike="noStrike" kern="8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Переведите</a:t>
            </a:r>
            <a:r>
              <a:rPr kumimoji="0" lang="cs-CZ" sz="2000" b="1" i="1"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cs-CZ" sz="2000" b="1" i="1" u="none" strike="noStrike" kern="8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предложения</a:t>
            </a:r>
            <a:r>
              <a:rPr kumimoji="0" lang="cs-CZ" sz="2000" b="1" i="1"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cs-CZ" sz="2000" b="1" i="1" u="none" strike="noStrike" kern="8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на</a:t>
            </a:r>
            <a:r>
              <a:rPr kumimoji="0" lang="cs-CZ" sz="2000" b="1" i="1"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cs-CZ" sz="2000" b="1" i="1" u="none" strike="noStrike" kern="8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русский</a:t>
            </a:r>
            <a:r>
              <a:rPr kumimoji="0" lang="cs-CZ" sz="2000" b="1" i="1"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cs-CZ" sz="2000" b="1" i="1" u="none" strike="noStrike" kern="8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язык</a:t>
            </a:r>
            <a:r>
              <a:rPr kumimoji="0" lang="cs-CZ" sz="2000" b="1" i="1"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cs-CZ" sz="2000" b="0" i="0"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s-CZ" sz="2000" b="0" i="0"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cs-CZ" sz="2000" b="0" i="0"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Rád si tu knihu přečtu ještě jednou. Rád jezdím v zimě na hory. Jsem rád, že tě zase vidím. Takové vtipy nemám rád. Ráda poslouchám komorní hudbu, ale někdy si ráda poslechnu i dobrý jazz. Věř, že ti vždy rádi pomůžeme. Hrachovou polévku nemá tatínek rád. Sestra má ráda poezii. Bratr čte rád dobrodružnou literaturu. Čas od času se také rád podívám na sportovní přenos. Máte rádi </a:t>
            </a:r>
            <a:r>
              <a:rPr kumimoji="0" lang="cs-CZ" sz="2000" b="0" i="0" u="none" strike="noStrike" kern="8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Godunova</a:t>
            </a:r>
            <a:r>
              <a:rPr kumimoji="0" lang="cs-CZ" sz="2000" b="0" i="0" u="none" strike="noStrike" kern="8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Ráda vám tu desku pustím. Nerad chodím na plesy.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cs-CZ" sz="1600" b="0" i="0" u="none" strike="noStrike" kern="8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0423206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06BBB83-AAB5-4F38-B576-E5D3E0292820}"/>
              </a:ext>
            </a:extLst>
          </p:cNvPr>
          <p:cNvPicPr>
            <a:picLocks noChangeAspect="1"/>
          </p:cNvPicPr>
          <p:nvPr/>
        </p:nvPicPr>
        <p:blipFill rotWithShape="1">
          <a:blip r:embed="rId2"/>
          <a:srcRect b="48261"/>
          <a:stretch/>
        </p:blipFill>
        <p:spPr>
          <a:xfrm>
            <a:off x="1624614" y="-521"/>
            <a:ext cx="9475433" cy="6858521"/>
          </a:xfrm>
          <a:prstGeom prst="rect">
            <a:avLst/>
          </a:prstGeom>
        </p:spPr>
      </p:pic>
    </p:spTree>
    <p:extLst>
      <p:ext uri="{BB962C8B-B14F-4D97-AF65-F5344CB8AC3E}">
        <p14:creationId xmlns:p14="http://schemas.microsoft.com/office/powerpoint/2010/main" val="88800730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DBD11A2-2ED2-4FAD-AC2B-8B5224F09FC5}"/>
              </a:ext>
            </a:extLst>
          </p:cNvPr>
          <p:cNvPicPr>
            <a:picLocks noChangeAspect="1"/>
          </p:cNvPicPr>
          <p:nvPr/>
        </p:nvPicPr>
        <p:blipFill>
          <a:blip r:embed="rId2"/>
          <a:stretch>
            <a:fillRect/>
          </a:stretch>
        </p:blipFill>
        <p:spPr>
          <a:xfrm>
            <a:off x="1145218" y="1178"/>
            <a:ext cx="9903263" cy="6856821"/>
          </a:xfrm>
          <a:prstGeom prst="rect">
            <a:avLst/>
          </a:prstGeom>
        </p:spPr>
      </p:pic>
    </p:spTree>
    <p:extLst>
      <p:ext uri="{BB962C8B-B14F-4D97-AF65-F5344CB8AC3E}">
        <p14:creationId xmlns:p14="http://schemas.microsoft.com/office/powerpoint/2010/main" val="3928212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AD9C75E-BF95-423A-B737-3703EF7482E3}"/>
              </a:ext>
            </a:extLst>
          </p:cNvPr>
          <p:cNvPicPr>
            <a:picLocks noChangeAspect="1"/>
          </p:cNvPicPr>
          <p:nvPr/>
        </p:nvPicPr>
        <p:blipFill>
          <a:blip r:embed="rId2"/>
          <a:stretch>
            <a:fillRect/>
          </a:stretch>
        </p:blipFill>
        <p:spPr>
          <a:xfrm>
            <a:off x="176776" y="523568"/>
            <a:ext cx="11838447" cy="5810863"/>
          </a:xfrm>
          <a:prstGeom prst="rect">
            <a:avLst/>
          </a:prstGeom>
        </p:spPr>
      </p:pic>
    </p:spTree>
    <p:extLst>
      <p:ext uri="{BB962C8B-B14F-4D97-AF65-F5344CB8AC3E}">
        <p14:creationId xmlns:p14="http://schemas.microsoft.com/office/powerpoint/2010/main" val="2602961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2ACA762-9308-4335-AB66-888D994A8114}"/>
              </a:ext>
            </a:extLst>
          </p:cNvPr>
          <p:cNvPicPr>
            <a:picLocks noChangeAspect="1"/>
          </p:cNvPicPr>
          <p:nvPr/>
        </p:nvPicPr>
        <p:blipFill>
          <a:blip r:embed="rId2"/>
          <a:stretch>
            <a:fillRect/>
          </a:stretch>
        </p:blipFill>
        <p:spPr>
          <a:xfrm>
            <a:off x="1388325" y="79898"/>
            <a:ext cx="9389166" cy="6679575"/>
          </a:xfrm>
          <a:prstGeom prst="rect">
            <a:avLst/>
          </a:prstGeom>
        </p:spPr>
      </p:pic>
    </p:spTree>
    <p:extLst>
      <p:ext uri="{BB962C8B-B14F-4D97-AF65-F5344CB8AC3E}">
        <p14:creationId xmlns:p14="http://schemas.microsoft.com/office/powerpoint/2010/main" val="3779378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4F544C-BDBE-4553-9F2D-E18D575BC7E1}"/>
              </a:ext>
            </a:extLst>
          </p:cNvPr>
          <p:cNvPicPr>
            <a:picLocks noChangeAspect="1"/>
          </p:cNvPicPr>
          <p:nvPr/>
        </p:nvPicPr>
        <p:blipFill>
          <a:blip r:embed="rId2"/>
          <a:stretch>
            <a:fillRect/>
          </a:stretch>
        </p:blipFill>
        <p:spPr>
          <a:xfrm>
            <a:off x="1447061" y="0"/>
            <a:ext cx="9055222" cy="6858000"/>
          </a:xfrm>
          <a:prstGeom prst="rect">
            <a:avLst/>
          </a:prstGeom>
        </p:spPr>
      </p:pic>
    </p:spTree>
    <p:extLst>
      <p:ext uri="{BB962C8B-B14F-4D97-AF65-F5344CB8AC3E}">
        <p14:creationId xmlns:p14="http://schemas.microsoft.com/office/powerpoint/2010/main" val="1356653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FEE8EA-5D36-47D4-872F-08C2E6253F67}"/>
              </a:ext>
            </a:extLst>
          </p:cNvPr>
          <p:cNvSpPr>
            <a:spLocks noGrp="1"/>
          </p:cNvSpPr>
          <p:nvPr>
            <p:ph type="title"/>
          </p:nvPr>
        </p:nvSpPr>
        <p:spPr/>
        <p:txBody>
          <a:bodyPr/>
          <a:lstStyle/>
          <a:p>
            <a:r>
              <a:rPr lang="ru-RU" dirty="0">
                <a:solidFill>
                  <a:srgbClr val="C00000"/>
                </a:solidFill>
              </a:rPr>
              <a:t>Спряжение глагола</a:t>
            </a:r>
            <a:endParaRPr lang="cs-CZ" dirty="0">
              <a:solidFill>
                <a:srgbClr val="C00000"/>
              </a:solidFill>
            </a:endParaRPr>
          </a:p>
        </p:txBody>
      </p:sp>
    </p:spTree>
    <p:extLst>
      <p:ext uri="{BB962C8B-B14F-4D97-AF65-F5344CB8AC3E}">
        <p14:creationId xmlns:p14="http://schemas.microsoft.com/office/powerpoint/2010/main" val="3879962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59062F2-5DB3-49E3-AAC4-F96DB82BDCEB}"/>
              </a:ext>
            </a:extLst>
          </p:cNvPr>
          <p:cNvPicPr>
            <a:picLocks noChangeAspect="1"/>
          </p:cNvPicPr>
          <p:nvPr/>
        </p:nvPicPr>
        <p:blipFill>
          <a:blip r:embed="rId2"/>
          <a:stretch>
            <a:fillRect/>
          </a:stretch>
        </p:blipFill>
        <p:spPr>
          <a:xfrm>
            <a:off x="1376039" y="0"/>
            <a:ext cx="9081855" cy="6858000"/>
          </a:xfrm>
          <a:prstGeom prst="rect">
            <a:avLst/>
          </a:prstGeom>
        </p:spPr>
      </p:pic>
    </p:spTree>
    <p:extLst>
      <p:ext uri="{BB962C8B-B14F-4D97-AF65-F5344CB8AC3E}">
        <p14:creationId xmlns:p14="http://schemas.microsoft.com/office/powerpoint/2010/main" val="316881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5CBA44C-7A37-48BC-8ED7-8A151A909D17}"/>
              </a:ext>
            </a:extLst>
          </p:cNvPr>
          <p:cNvPicPr>
            <a:picLocks noChangeAspect="1"/>
          </p:cNvPicPr>
          <p:nvPr/>
        </p:nvPicPr>
        <p:blipFill>
          <a:blip r:embed="rId2"/>
          <a:stretch>
            <a:fillRect/>
          </a:stretch>
        </p:blipFill>
        <p:spPr>
          <a:xfrm>
            <a:off x="1429305" y="0"/>
            <a:ext cx="8957569" cy="6858000"/>
          </a:xfrm>
          <a:prstGeom prst="rect">
            <a:avLst/>
          </a:prstGeom>
        </p:spPr>
      </p:pic>
    </p:spTree>
    <p:extLst>
      <p:ext uri="{BB962C8B-B14F-4D97-AF65-F5344CB8AC3E}">
        <p14:creationId xmlns:p14="http://schemas.microsoft.com/office/powerpoint/2010/main" val="3142393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D8236A0-E4EC-4EB7-A519-F2AD51D4EF87}"/>
              </a:ext>
            </a:extLst>
          </p:cNvPr>
          <p:cNvPicPr>
            <a:picLocks noChangeAspect="1"/>
          </p:cNvPicPr>
          <p:nvPr/>
        </p:nvPicPr>
        <p:blipFill>
          <a:blip r:embed="rId2"/>
          <a:stretch>
            <a:fillRect/>
          </a:stretch>
        </p:blipFill>
        <p:spPr>
          <a:xfrm>
            <a:off x="1411550" y="0"/>
            <a:ext cx="9055223" cy="6858000"/>
          </a:xfrm>
          <a:prstGeom prst="rect">
            <a:avLst/>
          </a:prstGeom>
        </p:spPr>
      </p:pic>
    </p:spTree>
    <p:extLst>
      <p:ext uri="{BB962C8B-B14F-4D97-AF65-F5344CB8AC3E}">
        <p14:creationId xmlns:p14="http://schemas.microsoft.com/office/powerpoint/2010/main" val="941844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3F75FD8B-4991-4F77-991D-4A21AE03598C}"/>
              </a:ext>
            </a:extLst>
          </p:cNvPr>
          <p:cNvPicPr>
            <a:picLocks noChangeAspect="1"/>
          </p:cNvPicPr>
          <p:nvPr/>
        </p:nvPicPr>
        <p:blipFill>
          <a:blip r:embed="rId2"/>
          <a:stretch>
            <a:fillRect/>
          </a:stretch>
        </p:blipFill>
        <p:spPr>
          <a:xfrm>
            <a:off x="997453" y="0"/>
            <a:ext cx="10552201" cy="1975033"/>
          </a:xfrm>
          <a:prstGeom prst="rect">
            <a:avLst/>
          </a:prstGeom>
        </p:spPr>
      </p:pic>
      <p:pic>
        <p:nvPicPr>
          <p:cNvPr id="5" name="Obrázek 4">
            <a:extLst>
              <a:ext uri="{FF2B5EF4-FFF2-40B4-BE49-F238E27FC236}">
                <a16:creationId xmlns:a16="http://schemas.microsoft.com/office/drawing/2014/main" id="{7B766D09-68E2-4DEB-AC1D-5D0065301744}"/>
              </a:ext>
            </a:extLst>
          </p:cNvPr>
          <p:cNvPicPr>
            <a:picLocks noChangeAspect="1"/>
          </p:cNvPicPr>
          <p:nvPr/>
        </p:nvPicPr>
        <p:blipFill>
          <a:blip r:embed="rId3"/>
          <a:stretch>
            <a:fillRect/>
          </a:stretch>
        </p:blipFill>
        <p:spPr>
          <a:xfrm>
            <a:off x="997453" y="1611049"/>
            <a:ext cx="10887601" cy="2444667"/>
          </a:xfrm>
          <a:prstGeom prst="rect">
            <a:avLst/>
          </a:prstGeom>
        </p:spPr>
      </p:pic>
      <p:pic>
        <p:nvPicPr>
          <p:cNvPr id="6" name="Obrázek 5">
            <a:extLst>
              <a:ext uri="{FF2B5EF4-FFF2-40B4-BE49-F238E27FC236}">
                <a16:creationId xmlns:a16="http://schemas.microsoft.com/office/drawing/2014/main" id="{43345CEC-848E-42DA-88B8-1084850DFB5E}"/>
              </a:ext>
            </a:extLst>
          </p:cNvPr>
          <p:cNvPicPr>
            <a:picLocks noChangeAspect="1"/>
          </p:cNvPicPr>
          <p:nvPr/>
        </p:nvPicPr>
        <p:blipFill>
          <a:blip r:embed="rId4"/>
          <a:stretch>
            <a:fillRect/>
          </a:stretch>
        </p:blipFill>
        <p:spPr>
          <a:xfrm>
            <a:off x="997453" y="3797692"/>
            <a:ext cx="10552201" cy="3060308"/>
          </a:xfrm>
          <a:prstGeom prst="rect">
            <a:avLst/>
          </a:prstGeom>
        </p:spPr>
      </p:pic>
    </p:spTree>
    <p:extLst>
      <p:ext uri="{BB962C8B-B14F-4D97-AF65-F5344CB8AC3E}">
        <p14:creationId xmlns:p14="http://schemas.microsoft.com/office/powerpoint/2010/main" val="1603653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5EDC0C7-A961-4BD3-A887-8CCB0414050B}"/>
              </a:ext>
            </a:extLst>
          </p:cNvPr>
          <p:cNvPicPr>
            <a:picLocks noChangeAspect="1"/>
          </p:cNvPicPr>
          <p:nvPr/>
        </p:nvPicPr>
        <p:blipFill>
          <a:blip r:embed="rId2"/>
          <a:stretch>
            <a:fillRect/>
          </a:stretch>
        </p:blipFill>
        <p:spPr>
          <a:xfrm>
            <a:off x="994299" y="994298"/>
            <a:ext cx="10357064" cy="5174373"/>
          </a:xfrm>
          <a:prstGeom prst="rect">
            <a:avLst/>
          </a:prstGeom>
        </p:spPr>
      </p:pic>
    </p:spTree>
    <p:extLst>
      <p:ext uri="{BB962C8B-B14F-4D97-AF65-F5344CB8AC3E}">
        <p14:creationId xmlns:p14="http://schemas.microsoft.com/office/powerpoint/2010/main" val="2263868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F3D60E7-1E3D-4B9B-9A8F-DDA38F39DA6E}"/>
              </a:ext>
            </a:extLst>
          </p:cNvPr>
          <p:cNvPicPr>
            <a:picLocks noChangeAspect="1"/>
          </p:cNvPicPr>
          <p:nvPr/>
        </p:nvPicPr>
        <p:blipFill>
          <a:blip r:embed="rId2"/>
          <a:stretch>
            <a:fillRect/>
          </a:stretch>
        </p:blipFill>
        <p:spPr>
          <a:xfrm>
            <a:off x="1167492" y="0"/>
            <a:ext cx="9857016" cy="2980074"/>
          </a:xfrm>
          <a:prstGeom prst="rect">
            <a:avLst/>
          </a:prstGeom>
        </p:spPr>
      </p:pic>
      <p:pic>
        <p:nvPicPr>
          <p:cNvPr id="4" name="Obrázek 3">
            <a:extLst>
              <a:ext uri="{FF2B5EF4-FFF2-40B4-BE49-F238E27FC236}">
                <a16:creationId xmlns:a16="http://schemas.microsoft.com/office/drawing/2014/main" id="{46CC3BA7-18AE-4587-8771-2F0A2AE2E9EE}"/>
              </a:ext>
            </a:extLst>
          </p:cNvPr>
          <p:cNvPicPr>
            <a:picLocks noChangeAspect="1"/>
          </p:cNvPicPr>
          <p:nvPr/>
        </p:nvPicPr>
        <p:blipFill>
          <a:blip r:embed="rId3"/>
          <a:stretch>
            <a:fillRect/>
          </a:stretch>
        </p:blipFill>
        <p:spPr>
          <a:xfrm>
            <a:off x="2863786" y="2980073"/>
            <a:ext cx="6377867" cy="3887513"/>
          </a:xfrm>
          <a:prstGeom prst="rect">
            <a:avLst/>
          </a:prstGeom>
        </p:spPr>
      </p:pic>
    </p:spTree>
    <p:extLst>
      <p:ext uri="{BB962C8B-B14F-4D97-AF65-F5344CB8AC3E}">
        <p14:creationId xmlns:p14="http://schemas.microsoft.com/office/powerpoint/2010/main" val="3787103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CD9A877-929D-45FA-9597-03EC17D72ADF}"/>
              </a:ext>
            </a:extLst>
          </p:cNvPr>
          <p:cNvPicPr>
            <a:picLocks noChangeAspect="1"/>
          </p:cNvPicPr>
          <p:nvPr/>
        </p:nvPicPr>
        <p:blipFill>
          <a:blip r:embed="rId2"/>
          <a:stretch>
            <a:fillRect/>
          </a:stretch>
        </p:blipFill>
        <p:spPr>
          <a:xfrm>
            <a:off x="1562158" y="0"/>
            <a:ext cx="9126973" cy="4731798"/>
          </a:xfrm>
          <a:prstGeom prst="rect">
            <a:avLst/>
          </a:prstGeom>
        </p:spPr>
      </p:pic>
      <p:pic>
        <p:nvPicPr>
          <p:cNvPr id="3" name="Obrázek 2">
            <a:extLst>
              <a:ext uri="{FF2B5EF4-FFF2-40B4-BE49-F238E27FC236}">
                <a16:creationId xmlns:a16="http://schemas.microsoft.com/office/drawing/2014/main" id="{98FEA0EA-D820-40DC-B612-12B8A6C3B75E}"/>
              </a:ext>
            </a:extLst>
          </p:cNvPr>
          <p:cNvPicPr>
            <a:picLocks noChangeAspect="1"/>
          </p:cNvPicPr>
          <p:nvPr/>
        </p:nvPicPr>
        <p:blipFill>
          <a:blip r:embed="rId3"/>
          <a:stretch>
            <a:fillRect/>
          </a:stretch>
        </p:blipFill>
        <p:spPr>
          <a:xfrm>
            <a:off x="1562158" y="4731798"/>
            <a:ext cx="9160129" cy="1996486"/>
          </a:xfrm>
          <a:prstGeom prst="rect">
            <a:avLst/>
          </a:prstGeom>
        </p:spPr>
      </p:pic>
    </p:spTree>
    <p:extLst>
      <p:ext uri="{BB962C8B-B14F-4D97-AF65-F5344CB8AC3E}">
        <p14:creationId xmlns:p14="http://schemas.microsoft.com/office/powerpoint/2010/main" val="13018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E212BEE-44C7-4EF6-8A52-33EC5D948EEE}"/>
              </a:ext>
            </a:extLst>
          </p:cNvPr>
          <p:cNvPicPr>
            <a:picLocks noChangeAspect="1"/>
          </p:cNvPicPr>
          <p:nvPr/>
        </p:nvPicPr>
        <p:blipFill>
          <a:blip r:embed="rId2"/>
          <a:stretch>
            <a:fillRect/>
          </a:stretch>
        </p:blipFill>
        <p:spPr>
          <a:xfrm>
            <a:off x="1504119" y="673552"/>
            <a:ext cx="8669690" cy="1565732"/>
          </a:xfrm>
          <a:prstGeom prst="rect">
            <a:avLst/>
          </a:prstGeom>
        </p:spPr>
      </p:pic>
      <p:sp>
        <p:nvSpPr>
          <p:cNvPr id="3" name="TextovéPole 2">
            <a:extLst>
              <a:ext uri="{FF2B5EF4-FFF2-40B4-BE49-F238E27FC236}">
                <a16:creationId xmlns:a16="http://schemas.microsoft.com/office/drawing/2014/main" id="{BE1B7817-359C-4CE5-B864-8FD8B1EF7938}"/>
              </a:ext>
            </a:extLst>
          </p:cNvPr>
          <p:cNvSpPr txBox="1"/>
          <p:nvPr/>
        </p:nvSpPr>
        <p:spPr>
          <a:xfrm>
            <a:off x="4216894" y="124287"/>
            <a:ext cx="2911876" cy="461665"/>
          </a:xfrm>
          <a:prstGeom prst="rect">
            <a:avLst/>
          </a:prstGeom>
          <a:noFill/>
        </p:spPr>
        <p:txBody>
          <a:bodyPr wrap="square" rtlCol="0">
            <a:spAutoFit/>
          </a:bodyPr>
          <a:lstStyle/>
          <a:p>
            <a:pPr algn="ctr"/>
            <a:r>
              <a:rPr lang="ru-RU" sz="2400" b="1" u="sng" dirty="0"/>
              <a:t>Возвратные глаголы</a:t>
            </a:r>
            <a:endParaRPr lang="cs-CZ" sz="2400" b="1" u="sng" dirty="0"/>
          </a:p>
        </p:txBody>
      </p:sp>
      <p:pic>
        <p:nvPicPr>
          <p:cNvPr id="4" name="Obrázek 3">
            <a:extLst>
              <a:ext uri="{FF2B5EF4-FFF2-40B4-BE49-F238E27FC236}">
                <a16:creationId xmlns:a16="http://schemas.microsoft.com/office/drawing/2014/main" id="{AD698A2B-0BAE-426F-A0FD-35572E3127E1}"/>
              </a:ext>
            </a:extLst>
          </p:cNvPr>
          <p:cNvPicPr>
            <a:picLocks noChangeAspect="1"/>
          </p:cNvPicPr>
          <p:nvPr/>
        </p:nvPicPr>
        <p:blipFill>
          <a:blip r:embed="rId3"/>
          <a:stretch>
            <a:fillRect/>
          </a:stretch>
        </p:blipFill>
        <p:spPr>
          <a:xfrm>
            <a:off x="1504119" y="2281813"/>
            <a:ext cx="9475186" cy="4576187"/>
          </a:xfrm>
          <a:prstGeom prst="rect">
            <a:avLst/>
          </a:prstGeom>
        </p:spPr>
      </p:pic>
    </p:spTree>
    <p:extLst>
      <p:ext uri="{BB962C8B-B14F-4D97-AF65-F5344CB8AC3E}">
        <p14:creationId xmlns:p14="http://schemas.microsoft.com/office/powerpoint/2010/main" val="4128535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53E5408-DDE2-46DF-8F5D-59DB6C0CFE19}"/>
              </a:ext>
            </a:extLst>
          </p:cNvPr>
          <p:cNvSpPr/>
          <p:nvPr/>
        </p:nvSpPr>
        <p:spPr>
          <a:xfrm>
            <a:off x="1982681" y="2821750"/>
            <a:ext cx="2645546" cy="2677656"/>
          </a:xfrm>
          <a:prstGeom prst="rect">
            <a:avLst/>
          </a:prstGeom>
        </p:spPr>
        <p:txBody>
          <a:bodyPr wrap="square">
            <a:spAutoFit/>
          </a:bodyPr>
          <a:lstStyle/>
          <a:p>
            <a:r>
              <a:rPr lang="ru-RU" sz="2400" u="sng" dirty="0">
                <a:solidFill>
                  <a:srgbClr val="FF0000"/>
                </a:solidFill>
                <a:latin typeface="Tahoma" panose="020B0604030504040204" pitchFamily="34" charset="0"/>
                <a:ea typeface="Tahoma" panose="020B0604030504040204" pitchFamily="34" charset="0"/>
                <a:cs typeface="Tahoma" panose="020B0604030504040204" pitchFamily="34" charset="0"/>
              </a:rPr>
              <a:t>Мочь</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Я могу.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Мы можем.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Ты можешь.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Вы можете.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Он (она) может.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Они могут.</a:t>
            </a:r>
            <a:r>
              <a:rPr lang="ru-RU" sz="2400" dirty="0">
                <a:solidFill>
                  <a:srgbClr val="000000"/>
                </a:solidFill>
                <a:latin typeface="Courier New" panose="02070309020205020404" pitchFamily="49" charset="0"/>
              </a:rPr>
              <a:t> </a:t>
            </a:r>
            <a:endParaRPr lang="cs-CZ" sz="2400" dirty="0"/>
          </a:p>
        </p:txBody>
      </p:sp>
      <p:sp>
        <p:nvSpPr>
          <p:cNvPr id="3" name="Obdélník 2">
            <a:extLst>
              <a:ext uri="{FF2B5EF4-FFF2-40B4-BE49-F238E27FC236}">
                <a16:creationId xmlns:a16="http://schemas.microsoft.com/office/drawing/2014/main" id="{0F6823E8-1531-48EE-8256-4DEB1AE2D2AC}"/>
              </a:ext>
            </a:extLst>
          </p:cNvPr>
          <p:cNvSpPr/>
          <p:nvPr/>
        </p:nvSpPr>
        <p:spPr>
          <a:xfrm>
            <a:off x="7229382" y="2821750"/>
            <a:ext cx="2429522" cy="2677656"/>
          </a:xfrm>
          <a:prstGeom prst="rect">
            <a:avLst/>
          </a:prstGeom>
        </p:spPr>
        <p:txBody>
          <a:bodyPr wrap="square">
            <a:spAutoFit/>
          </a:bodyPr>
          <a:lstStyle/>
          <a:p>
            <a:r>
              <a:rPr lang="ru-RU" sz="2400" u="sng" dirty="0">
                <a:solidFill>
                  <a:srgbClr val="FF0000"/>
                </a:solidFill>
                <a:latin typeface="Tahoma" panose="020B0604030504040204" pitchFamily="34" charset="0"/>
                <a:ea typeface="Tahoma" panose="020B0604030504040204" pitchFamily="34" charset="0"/>
                <a:cs typeface="Tahoma" panose="020B0604030504040204" pitchFamily="34" charset="0"/>
              </a:rPr>
              <a:t>Хотеть</a:t>
            </a:r>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Я хочу.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Мы хотим.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Ты хочешь.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Вы хотите.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Он (она) хочет. </a:t>
            </a:r>
          </a:p>
          <a:p>
            <a:r>
              <a:rPr lang="ru-RU" sz="2400" dirty="0">
                <a:solidFill>
                  <a:srgbClr val="000000"/>
                </a:solidFill>
                <a:latin typeface="Tahoma" panose="020B0604030504040204" pitchFamily="34" charset="0"/>
                <a:ea typeface="Tahoma" panose="020B0604030504040204" pitchFamily="34" charset="0"/>
                <a:cs typeface="Tahoma" panose="020B0604030504040204" pitchFamily="34" charset="0"/>
              </a:rPr>
              <a:t>Они хотят.</a:t>
            </a:r>
            <a:endParaRPr lang="cs-CZ" sz="2400" dirty="0">
              <a:latin typeface="Tahoma" panose="020B0604030504040204" pitchFamily="34" charset="0"/>
              <a:ea typeface="Tahoma" panose="020B0604030504040204" pitchFamily="34" charset="0"/>
              <a:cs typeface="Tahoma" panose="020B0604030504040204" pitchFamily="34" charset="0"/>
            </a:endParaRPr>
          </a:p>
        </p:txBody>
      </p:sp>
      <p:sp>
        <p:nvSpPr>
          <p:cNvPr id="4" name="TextovéPole 3">
            <a:extLst>
              <a:ext uri="{FF2B5EF4-FFF2-40B4-BE49-F238E27FC236}">
                <a16:creationId xmlns:a16="http://schemas.microsoft.com/office/drawing/2014/main" id="{9AE0ECA5-2AF3-4FD9-8E4C-5E2A8BF38386}"/>
              </a:ext>
            </a:extLst>
          </p:cNvPr>
          <p:cNvSpPr txBox="1"/>
          <p:nvPr/>
        </p:nvSpPr>
        <p:spPr>
          <a:xfrm>
            <a:off x="4074850" y="1855433"/>
            <a:ext cx="4042299" cy="830997"/>
          </a:xfrm>
          <a:prstGeom prst="rect">
            <a:avLst/>
          </a:prstGeom>
          <a:noFill/>
        </p:spPr>
        <p:txBody>
          <a:bodyPr wrap="square" rtlCol="0">
            <a:spAutoFit/>
          </a:bodyPr>
          <a:lstStyle/>
          <a:p>
            <a:r>
              <a:rPr lang="ru-RU" sz="2400" u="sng" dirty="0">
                <a:solidFill>
                  <a:srgbClr val="FF0000"/>
                </a:solidFill>
                <a:latin typeface="Tahoma" panose="020B0604030504040204" pitchFamily="34" charset="0"/>
                <a:ea typeface="Tahoma" panose="020B0604030504040204" pitchFamily="34" charset="0"/>
                <a:cs typeface="Tahoma" panose="020B0604030504040204" pitchFamily="34" charset="0"/>
              </a:rPr>
              <a:t>Любить</a:t>
            </a:r>
          </a:p>
          <a:p>
            <a:r>
              <a:rPr lang="ru-RU" sz="2400" dirty="0">
                <a:latin typeface="Tahoma" panose="020B0604030504040204" pitchFamily="34" charset="0"/>
                <a:ea typeface="Tahoma" panose="020B0604030504040204" pitchFamily="34" charset="0"/>
                <a:cs typeface="Tahoma" panose="020B0604030504040204" pitchFamily="34" charset="0"/>
              </a:rPr>
              <a:t>Я люб</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л</a:t>
            </a:r>
            <a:r>
              <a:rPr lang="ru-RU" sz="2400" dirty="0">
                <a:latin typeface="Tahoma" panose="020B0604030504040204" pitchFamily="34" charset="0"/>
                <a:ea typeface="Tahoma" panose="020B0604030504040204" pitchFamily="34" charset="0"/>
                <a:cs typeface="Tahoma" panose="020B0604030504040204" pitchFamily="34" charset="0"/>
              </a:rPr>
              <a:t>ю, ты любишь…</a:t>
            </a:r>
            <a:endParaRPr lang="cs-CZ" sz="2400" dirty="0">
              <a:latin typeface="Tahoma" panose="020B0604030504040204" pitchFamily="34" charset="0"/>
              <a:ea typeface="Tahoma" panose="020B0604030504040204" pitchFamily="34" charset="0"/>
              <a:cs typeface="Tahoma" panose="020B0604030504040204" pitchFamily="34" charset="0"/>
            </a:endParaRPr>
          </a:p>
        </p:txBody>
      </p:sp>
      <p:sp>
        <p:nvSpPr>
          <p:cNvPr id="6" name="Obdélník 5">
            <a:extLst>
              <a:ext uri="{FF2B5EF4-FFF2-40B4-BE49-F238E27FC236}">
                <a16:creationId xmlns:a16="http://schemas.microsoft.com/office/drawing/2014/main" id="{78824EC7-75D0-48C4-817F-846DBADC17E6}"/>
              </a:ext>
            </a:extLst>
          </p:cNvPr>
          <p:cNvSpPr/>
          <p:nvPr/>
        </p:nvSpPr>
        <p:spPr>
          <a:xfrm>
            <a:off x="3971843" y="494622"/>
            <a:ext cx="4778872" cy="400110"/>
          </a:xfrm>
          <a:prstGeom prst="rect">
            <a:avLst/>
          </a:prstGeom>
        </p:spPr>
        <p:txBody>
          <a:bodyPr wrap="none">
            <a:spAutoFit/>
          </a:bodyPr>
          <a:lstStyle/>
          <a:p>
            <a:r>
              <a:rPr lang="ru-RU" sz="2000" b="1" u="sng" dirty="0">
                <a:solidFill>
                  <a:prstClr val="black"/>
                </a:solidFill>
                <a:latin typeface="Tahoma" panose="020B0604030504040204" pitchFamily="34" charset="0"/>
                <a:ea typeface="Tahoma" panose="020B0604030504040204" pitchFamily="34" charset="0"/>
                <a:cs typeface="Tahoma" panose="020B0604030504040204" pitchFamily="34" charset="0"/>
              </a:rPr>
              <a:t>Глаголы  ЛЮБИТЬ, ХОТЕТЬ, МОЧЬ</a:t>
            </a:r>
            <a:endParaRPr lang="cs-CZ"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05449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0464CEF-F3E1-4E2C-8092-5729F1BAD279}"/>
              </a:ext>
            </a:extLst>
          </p:cNvPr>
          <p:cNvSpPr/>
          <p:nvPr/>
        </p:nvSpPr>
        <p:spPr>
          <a:xfrm>
            <a:off x="0" y="639192"/>
            <a:ext cx="12143172" cy="5909310"/>
          </a:xfrm>
          <a:prstGeom prst="rect">
            <a:avLst/>
          </a:prstGeom>
        </p:spPr>
        <p:txBody>
          <a:bodyPr wrap="square">
            <a:spAutoFit/>
          </a:bodyPr>
          <a:lstStyle/>
          <a:p>
            <a:pPr algn="ctr"/>
            <a:r>
              <a:rPr lang="ru-RU" sz="2000" b="1" u="sng" dirty="0"/>
              <a:t>   </a:t>
            </a:r>
          </a:p>
          <a:p>
            <a:r>
              <a:rPr lang="ru-RU" sz="2000" dirty="0"/>
              <a:t> </a:t>
            </a:r>
          </a:p>
          <a:p>
            <a:r>
              <a:rPr lang="ru-RU" sz="2000" dirty="0"/>
              <a:t> </a:t>
            </a:r>
            <a:r>
              <a:rPr lang="ru-RU" sz="2000" b="1" dirty="0">
                <a:latin typeface="Arial" panose="020B0604020202020204" pitchFamily="34" charset="0"/>
                <a:cs typeface="Arial" panose="020B0604020202020204" pitchFamily="34" charset="0"/>
              </a:rPr>
              <a:t>А.</a:t>
            </a:r>
            <a:r>
              <a:rPr lang="cs-CZ" sz="2000" b="1"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Упражнение 1. Ответьте на вопросы. </a:t>
            </a:r>
            <a:r>
              <a:rPr lang="ru-RU" sz="2000" dirty="0">
                <a:latin typeface="Arial" panose="020B0604020202020204" pitchFamily="34" charset="0"/>
                <a:cs typeface="Arial" panose="020B0604020202020204" pitchFamily="34" charset="0"/>
              </a:rPr>
              <a:t>1. Ты любишь читать книги? 2. Твой друг любит музыку? 3. Вы любите писать письма? 4. Твоя подруга любит театр? 5. Ваши друзья любят играть в футбол? 6. Ты любишь смотреть фильмы? 7. Вы любите танцевать?   </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Упражнение 2. Вместо точек  вставьте глагол ЛЮБИТЬ в нужной форме. </a:t>
            </a:r>
            <a:r>
              <a:rPr lang="ru-RU" sz="2000" dirty="0">
                <a:latin typeface="Arial" panose="020B0604020202020204" pitchFamily="34" charset="0"/>
                <a:cs typeface="Arial" panose="020B0604020202020204" pitchFamily="34" charset="0"/>
              </a:rPr>
              <a:t>1. Мы … гулять в парке вечером. 2. Моя сестра … петь. 3. Он не … писать письма. 4. Вы … играть в футбол?  5. Мой брат … американское кино. 6. Они не … заниматься вечером. 7. Я … смотреть телевизор.  </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Упражнение 3.  Вместо точек  вставьте глагол ХОТЕТЬ в нужной форме. </a:t>
            </a:r>
            <a:r>
              <a:rPr lang="ru-RU" sz="2000" dirty="0">
                <a:latin typeface="Arial" panose="020B0604020202020204" pitchFamily="34" charset="0"/>
                <a:cs typeface="Arial" panose="020B0604020202020204" pitchFamily="34" charset="0"/>
              </a:rPr>
              <a:t>1. Я … хорошо говорить по-русски. 2. Вы … обедать? 3. Мы … играть в футбол. 4. Он … изучать русский язык. 5. Студенты не … писать диктант.       6. Ты … смотреть телевизор? 7. Анна … танцевать.  </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Упражнение 4.  Вместо точек  вставьте глагол МОЧЬ в нужной форме. </a:t>
            </a:r>
            <a:r>
              <a:rPr lang="ru-RU" sz="2000" dirty="0">
                <a:latin typeface="Arial" panose="020B0604020202020204" pitchFamily="34" charset="0"/>
                <a:cs typeface="Arial" panose="020B0604020202020204" pitchFamily="34" charset="0"/>
              </a:rPr>
              <a:t>1. Я не … писать быстро. 2. Виктор … писать по-русски правильно.        3. Она … сделать это упражнение. 4. Вы … повторить вопрос? 5. Мы не … сегодня смотреть телевизор. 6. Ты … объяснить новый урок? 7. Они не … завтра быть в театре.  </a:t>
            </a:r>
          </a:p>
          <a:p>
            <a:endParaRPr lang="ru-RU" dirty="0"/>
          </a:p>
        </p:txBody>
      </p:sp>
    </p:spTree>
    <p:extLst>
      <p:ext uri="{BB962C8B-B14F-4D97-AF65-F5344CB8AC3E}">
        <p14:creationId xmlns:p14="http://schemas.microsoft.com/office/powerpoint/2010/main" val="2046206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3CE9258-690A-49A6-943C-1FDC1E7A801F}"/>
              </a:ext>
            </a:extLst>
          </p:cNvPr>
          <p:cNvPicPr>
            <a:picLocks noChangeAspect="1"/>
          </p:cNvPicPr>
          <p:nvPr/>
        </p:nvPicPr>
        <p:blipFill>
          <a:blip r:embed="rId2"/>
          <a:stretch>
            <a:fillRect/>
          </a:stretch>
        </p:blipFill>
        <p:spPr>
          <a:xfrm>
            <a:off x="932041" y="0"/>
            <a:ext cx="10327919" cy="6858000"/>
          </a:xfrm>
          <a:prstGeom prst="rect">
            <a:avLst/>
          </a:prstGeom>
        </p:spPr>
      </p:pic>
    </p:spTree>
    <p:extLst>
      <p:ext uri="{BB962C8B-B14F-4D97-AF65-F5344CB8AC3E}">
        <p14:creationId xmlns:p14="http://schemas.microsoft.com/office/powerpoint/2010/main" val="4144045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B6CA19E-0337-4221-97AC-04756DD15E4C}"/>
              </a:ext>
            </a:extLst>
          </p:cNvPr>
          <p:cNvSpPr/>
          <p:nvPr/>
        </p:nvSpPr>
        <p:spPr>
          <a:xfrm>
            <a:off x="1828799" y="1859340"/>
            <a:ext cx="8735627" cy="3785652"/>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Б. Упражнение 5. Ответьте на вопросы.</a:t>
            </a:r>
            <a:r>
              <a:rPr lang="ru-RU" sz="2000" dirty="0">
                <a:latin typeface="Arial" panose="020B0604020202020204" pitchFamily="34" charset="0"/>
                <a:cs typeface="Arial" panose="020B0604020202020204" pitchFamily="34" charset="0"/>
              </a:rPr>
              <a:t>  1. Ты хочешь читать этот журнал? 2. Вы любите играть в шахматы? 3. Вы хотите посмотреть новый фильм? 4. Ты можешь писать по-русски быстро?     5. Ты любишь писать письма домой? 6. Вы можете повторить это предложение?  </a:t>
            </a:r>
          </a:p>
          <a:p>
            <a:endParaRPr lang="ru-RU"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Упражнение 6. Вставьте вместо точек нужный глагол. </a:t>
            </a:r>
            <a:r>
              <a:rPr lang="ru-RU" sz="2000" dirty="0">
                <a:latin typeface="Arial" panose="020B0604020202020204" pitchFamily="34" charset="0"/>
                <a:cs typeface="Arial" panose="020B0604020202020204" pitchFamily="34" charset="0"/>
              </a:rPr>
              <a:t>1. Я не … быстро говорить по-английски. 2. Мой друг … играть в шахматы вечером. 3. Вы … купить русско-китайский словарь? 4. Моя сестра … смотреть балет. 5. Ты … хорошо знать русский язык? 6. Он не … повторить этот диалог. 7. Ваша подруга … танцевать? 8. Я … изучать математику.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0635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3AEA131-A5F4-4C8E-A835-5B872E35E12F}"/>
              </a:ext>
            </a:extLst>
          </p:cNvPr>
          <p:cNvPicPr>
            <a:picLocks noChangeAspect="1"/>
          </p:cNvPicPr>
          <p:nvPr/>
        </p:nvPicPr>
        <p:blipFill>
          <a:blip r:embed="rId2"/>
          <a:stretch>
            <a:fillRect/>
          </a:stretch>
        </p:blipFill>
        <p:spPr>
          <a:xfrm>
            <a:off x="782995" y="1049227"/>
            <a:ext cx="10626009" cy="2149123"/>
          </a:xfrm>
          <a:prstGeom prst="rect">
            <a:avLst/>
          </a:prstGeom>
        </p:spPr>
      </p:pic>
      <p:sp>
        <p:nvSpPr>
          <p:cNvPr id="4" name="Obdélník 3">
            <a:extLst>
              <a:ext uri="{FF2B5EF4-FFF2-40B4-BE49-F238E27FC236}">
                <a16:creationId xmlns:a16="http://schemas.microsoft.com/office/drawing/2014/main" id="{EA02C00C-10BC-46C9-A6C1-6E1757A244AF}"/>
              </a:ext>
            </a:extLst>
          </p:cNvPr>
          <p:cNvSpPr/>
          <p:nvPr/>
        </p:nvSpPr>
        <p:spPr>
          <a:xfrm>
            <a:off x="1413029" y="3544410"/>
            <a:ext cx="9365941" cy="2031325"/>
          </a:xfrm>
          <a:prstGeom prst="rect">
            <a:avLst/>
          </a:prstGeom>
        </p:spPr>
        <p:txBody>
          <a:bodyPr wrap="square">
            <a:spAutoFit/>
          </a:bodyPr>
          <a:lstStyle/>
          <a:p>
            <a:pPr algn="ctr"/>
            <a:r>
              <a:rPr lang="ru-RU" b="1" dirty="0">
                <a:solidFill>
                  <a:srgbClr val="424242"/>
                </a:solidFill>
                <a:latin typeface="Tahoma" panose="020B0604030504040204" pitchFamily="34" charset="0"/>
              </a:rPr>
              <a:t>Дополните глагол МОЧЬ</a:t>
            </a:r>
          </a:p>
          <a:p>
            <a:r>
              <a:rPr lang="ru-RU" dirty="0">
                <a:latin typeface="Tahoma" panose="020B0604030504040204" pitchFamily="34" charset="0"/>
              </a:rPr>
              <a:t>а) 1. Виктор, ты ... помочь мне? 2. Я не ... играть в теннис, у меня болит рука. 3. Нина не ... пойти на концерт, потому что у неё нет билета. 4. Студенты не ... ответить на вопрос, потому что он очень трудный. 5. Я ... взять ваш карандаш?</a:t>
            </a:r>
          </a:p>
          <a:p>
            <a:r>
              <a:rPr lang="ru-RU" dirty="0">
                <a:latin typeface="Tahoma" panose="020B0604030504040204" pitchFamily="34" charset="0"/>
              </a:rPr>
              <a:t>б) 1. Марта, ты ... написать адрес по-русски? - Конечно, .... 2. Мои друзья не ... приехать вечером, потому что они будут заняты. 3. Юра сказал, что он ... перевести этот текст завтра.</a:t>
            </a:r>
            <a:endParaRPr lang="ru-RU" b="0" i="0" u="none" strike="noStrike" dirty="0">
              <a:effectLst/>
              <a:latin typeface="Tahoma" panose="020B0604030504040204" pitchFamily="34" charset="0"/>
            </a:endParaRPr>
          </a:p>
        </p:txBody>
      </p:sp>
    </p:spTree>
    <p:extLst>
      <p:ext uri="{BB962C8B-B14F-4D97-AF65-F5344CB8AC3E}">
        <p14:creationId xmlns:p14="http://schemas.microsoft.com/office/powerpoint/2010/main" val="3617650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6E7AC61-4429-4CF5-AA5F-223B2E3E9B1C}"/>
              </a:ext>
            </a:extLst>
          </p:cNvPr>
          <p:cNvSpPr/>
          <p:nvPr/>
        </p:nvSpPr>
        <p:spPr>
          <a:xfrm>
            <a:off x="807868" y="0"/>
            <a:ext cx="10821879" cy="6709529"/>
          </a:xfrm>
          <a:prstGeom prst="rect">
            <a:avLst/>
          </a:prstGeom>
        </p:spPr>
        <p:txBody>
          <a:bodyPr wrap="square">
            <a:spAutoFit/>
          </a:bodyPr>
          <a:lstStyle/>
          <a:p>
            <a:pPr algn="ctr">
              <a:spcAft>
                <a:spcPts val="0"/>
              </a:spcAft>
            </a:pPr>
            <a:r>
              <a:rPr lang="ru-RU" sz="2000" b="1" u="sng" dirty="0">
                <a:latin typeface="Arial" panose="020B0604020202020204" pitchFamily="34" charset="0"/>
                <a:ea typeface="SimSun" panose="02010600030101010101" pitchFamily="2" charset="-122"/>
                <a:cs typeface="Arial" panose="020B0604020202020204" pitchFamily="34" charset="0"/>
              </a:rPr>
              <a:t>УЧИТЬСЯ, УЧИТЬ — НАУЧИТЬ, УЧИТЬСЯ — НАУЧИТЬСЯ,</a:t>
            </a:r>
            <a:endParaRPr lang="cs-CZ" sz="2000" b="1" u="sng" dirty="0">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ru-RU" sz="2000" b="1" u="sng" dirty="0">
                <a:latin typeface="Arial" panose="020B0604020202020204" pitchFamily="34" charset="0"/>
                <a:ea typeface="SimSun" panose="02010600030101010101" pitchFamily="2" charset="-122"/>
                <a:cs typeface="Arial" panose="020B0604020202020204" pitchFamily="34" charset="0"/>
              </a:rPr>
              <a:t>УЧИТЬ — ВЫУЧИТЬ, ИЗУЧАТЬ — ИЗУЧИТЬ,</a:t>
            </a:r>
            <a:endParaRPr lang="cs-CZ" sz="2000" b="1" u="sng" dirty="0">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ru-RU" sz="2000" b="1" u="sng" dirty="0">
                <a:latin typeface="Arial" panose="020B0604020202020204" pitchFamily="34" charset="0"/>
                <a:ea typeface="SimSun" panose="02010600030101010101" pitchFamily="2" charset="-122"/>
                <a:cs typeface="Arial" panose="020B0604020202020204" pitchFamily="34" charset="0"/>
              </a:rPr>
              <a:t>ЗАНИМАТЬСЯ</a:t>
            </a:r>
            <a:endParaRPr lang="cs-CZ" sz="2000" b="1" u="sng" dirty="0">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ru-RU" sz="1400" b="1" dirty="0">
                <a:latin typeface="Arial" panose="020B0604020202020204" pitchFamily="34" charset="0"/>
                <a:ea typeface="SimSun" panose="02010600030101010101" pitchFamily="2" charset="-122"/>
                <a:cs typeface="Arial" panose="020B0604020202020204" pitchFamily="34" charset="0"/>
              </a:rPr>
              <a:t>Упражнение 1.</a:t>
            </a:r>
            <a:r>
              <a:rPr lang="ru-RU" sz="1400" dirty="0">
                <a:latin typeface="Arial" panose="020B0604020202020204" pitchFamily="34" charset="0"/>
                <a:ea typeface="SimSun" panose="02010600030101010101" pitchFamily="2" charset="-122"/>
                <a:cs typeface="Arial" panose="020B0604020202020204" pitchFamily="34" charset="0"/>
              </a:rPr>
              <a:t> Прочитайте и сравните данные предложения. Обратите внимание, что глагол </a:t>
            </a:r>
            <a:r>
              <a:rPr lang="ru-RU" sz="1400" i="1" dirty="0">
                <a:latin typeface="Arial" panose="020B0604020202020204" pitchFamily="34" charset="0"/>
                <a:ea typeface="SimSun" panose="02010600030101010101" pitchFamily="2" charset="-122"/>
                <a:cs typeface="Arial" panose="020B0604020202020204" pitchFamily="34" charset="0"/>
              </a:rPr>
              <a:t>изучать — изучить</a:t>
            </a:r>
            <a:r>
              <a:rPr lang="ru-RU" sz="1400" dirty="0">
                <a:latin typeface="Arial" panose="020B0604020202020204" pitchFamily="34" charset="0"/>
                <a:ea typeface="SimSun" panose="02010600030101010101" pitchFamily="2" charset="-122"/>
                <a:cs typeface="Arial" panose="020B0604020202020204" pitchFamily="34" charset="0"/>
              </a:rPr>
              <a:t> имеет значение «исследовать, приобретать глубокие познания в чём-либо». Глагол </a:t>
            </a:r>
            <a:r>
              <a:rPr lang="ru-RU" sz="1400" i="1" dirty="0">
                <a:latin typeface="Arial" panose="020B0604020202020204" pitchFamily="34" charset="0"/>
                <a:ea typeface="SimSun" panose="02010600030101010101" pitchFamily="2" charset="-122"/>
                <a:cs typeface="Arial" panose="020B0604020202020204" pitchFamily="34" charset="0"/>
              </a:rPr>
              <a:t>учить — выучить</a:t>
            </a:r>
            <a:r>
              <a:rPr lang="ru-RU" sz="1400" dirty="0">
                <a:latin typeface="Arial" panose="020B0604020202020204" pitchFamily="34" charset="0"/>
                <a:ea typeface="SimSun" panose="02010600030101010101" pitchFamily="2" charset="-122"/>
                <a:cs typeface="Arial" panose="020B0604020202020204" pitchFamily="34" charset="0"/>
              </a:rPr>
              <a:t> обозначает «запоминать, усваивать» и употребляется обычно, когда речь идёт о школьных занятиях.</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1 Литературовед </a:t>
            </a:r>
            <a:r>
              <a:rPr lang="ru-RU" sz="2000" b="1" dirty="0">
                <a:latin typeface="Arial" panose="020B0604020202020204" pitchFamily="34" charset="0"/>
                <a:ea typeface="SimSun" panose="02010600030101010101" pitchFamily="2" charset="-122"/>
                <a:cs typeface="Arial" panose="020B0604020202020204" pitchFamily="34" charset="0"/>
              </a:rPr>
              <a:t>изучает</a:t>
            </a:r>
            <a:r>
              <a:rPr lang="ru-RU" sz="2000" dirty="0">
                <a:latin typeface="Arial" panose="020B0604020202020204" pitchFamily="34" charset="0"/>
                <a:ea typeface="SimSun" panose="02010600030101010101" pitchFamily="2" charset="-122"/>
                <a:cs typeface="Arial" panose="020B0604020202020204" pitchFamily="34" charset="0"/>
              </a:rPr>
              <a:t> впервые обнаруженное стихотворение Лермонтова. — Школьник </a:t>
            </a:r>
            <a:r>
              <a:rPr lang="ru-RU" sz="2000" b="1" dirty="0">
                <a:latin typeface="Arial" panose="020B0604020202020204" pitchFamily="34" charset="0"/>
                <a:ea typeface="SimSun" panose="02010600030101010101" pitchFamily="2" charset="-122"/>
                <a:cs typeface="Arial" panose="020B0604020202020204" pitchFamily="34" charset="0"/>
              </a:rPr>
              <a:t>учит</a:t>
            </a:r>
            <a:r>
              <a:rPr lang="ru-RU" sz="2000" dirty="0">
                <a:latin typeface="Arial" panose="020B0604020202020204" pitchFamily="34" charset="0"/>
                <a:ea typeface="SimSun" panose="02010600030101010101" pitchFamily="2" charset="-122"/>
                <a:cs typeface="Arial" panose="020B0604020202020204" pitchFamily="34" charset="0"/>
              </a:rPr>
              <a:t> стихотворение. 2. С шести лет мальчик начал </a:t>
            </a:r>
            <a:r>
              <a:rPr lang="ru-RU" sz="2000" b="1" dirty="0">
                <a:latin typeface="Arial" panose="020B0604020202020204" pitchFamily="34" charset="0"/>
                <a:ea typeface="SimSun" panose="02010600030101010101" pitchFamily="2" charset="-122"/>
                <a:cs typeface="Arial" panose="020B0604020202020204" pitchFamily="34" charset="0"/>
              </a:rPr>
              <a:t>учить</a:t>
            </a:r>
            <a:r>
              <a:rPr lang="ru-RU" sz="2000" dirty="0">
                <a:latin typeface="Arial" panose="020B0604020202020204" pitchFamily="34" charset="0"/>
                <a:ea typeface="SimSun" panose="02010600030101010101" pitchFamily="2" charset="-122"/>
                <a:cs typeface="Arial" panose="020B0604020202020204" pitchFamily="34" charset="0"/>
              </a:rPr>
              <a:t> французский язык. — Его диссертация по винительному языкознанию требовала знания многих языков: наряду с живыми языками он </a:t>
            </a:r>
            <a:r>
              <a:rPr lang="ru-RU" sz="2000" b="1" dirty="0">
                <a:latin typeface="Arial" panose="020B0604020202020204" pitchFamily="34" charset="0"/>
                <a:ea typeface="SimSun" panose="02010600030101010101" pitchFamily="2" charset="-122"/>
                <a:cs typeface="Arial" panose="020B0604020202020204" pitchFamily="34" charset="0"/>
              </a:rPr>
              <a:t>изучал</a:t>
            </a:r>
            <a:r>
              <a:rPr lang="ru-RU" sz="2000" dirty="0">
                <a:latin typeface="Arial" panose="020B0604020202020204" pitchFamily="34" charset="0"/>
                <a:ea typeface="SimSun" panose="02010600030101010101" pitchFamily="2" charset="-122"/>
                <a:cs typeface="Arial" panose="020B0604020202020204" pitchFamily="34" charset="0"/>
              </a:rPr>
              <a:t> также санскрит, латинский и древнегреческий. 3. В школе я </a:t>
            </a:r>
            <a:r>
              <a:rPr lang="ru-RU" sz="2000" b="1" dirty="0">
                <a:latin typeface="Arial" panose="020B0604020202020204" pitchFamily="34" charset="0"/>
                <a:ea typeface="SimSun" panose="02010600030101010101" pitchFamily="2" charset="-122"/>
                <a:cs typeface="Arial" panose="020B0604020202020204" pitchFamily="34" charset="0"/>
              </a:rPr>
              <a:t>учил</a:t>
            </a:r>
            <a:r>
              <a:rPr lang="ru-RU" sz="2000" dirty="0">
                <a:latin typeface="Arial" panose="020B0604020202020204" pitchFamily="34" charset="0"/>
                <a:ea typeface="SimSun" panose="02010600030101010101" pitchFamily="2" charset="-122"/>
                <a:cs typeface="Arial" panose="020B0604020202020204" pitchFamily="34" charset="0"/>
              </a:rPr>
              <a:t> историю, математику, географию, физику. — В институте мы </a:t>
            </a:r>
            <a:r>
              <a:rPr lang="ru-RU" sz="2000" b="1" dirty="0">
                <a:latin typeface="Arial" panose="020B0604020202020204" pitchFamily="34" charset="0"/>
                <a:ea typeface="SimSun" panose="02010600030101010101" pitchFamily="2" charset="-122"/>
                <a:cs typeface="Arial" panose="020B0604020202020204" pitchFamily="34" charset="0"/>
              </a:rPr>
              <a:t>изучали</a:t>
            </a:r>
            <a:r>
              <a:rPr lang="ru-RU" sz="2000" dirty="0">
                <a:latin typeface="Arial" panose="020B0604020202020204" pitchFamily="34" charset="0"/>
                <a:ea typeface="SimSun" panose="02010600030101010101" pitchFamily="2" charset="-122"/>
                <a:cs typeface="Arial" panose="020B0604020202020204" pitchFamily="34" charset="0"/>
              </a:rPr>
              <a:t> высшую математику, физику, философию. 4. Мой брат изучает химию. — В кино я не пойду, мне нужно ещё учить химию.</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tabLst>
                <a:tab pos="1943100" algn="l"/>
              </a:tabLst>
            </a:pPr>
            <a:r>
              <a:rPr lang="ru-RU" sz="1400" b="1" dirty="0">
                <a:latin typeface="Arial" panose="020B0604020202020204" pitchFamily="34" charset="0"/>
                <a:ea typeface="SimSun" panose="02010600030101010101" pitchFamily="2" charset="-122"/>
                <a:cs typeface="Arial" panose="020B0604020202020204" pitchFamily="34" charset="0"/>
              </a:rPr>
              <a:t>Упражнение 2.</a:t>
            </a:r>
            <a:r>
              <a:rPr lang="ru-RU" sz="1400" dirty="0">
                <a:latin typeface="Arial" panose="020B0604020202020204" pitchFamily="34" charset="0"/>
                <a:ea typeface="SimSun" panose="02010600030101010101" pitchFamily="2" charset="-122"/>
                <a:cs typeface="Arial" panose="020B0604020202020204" pitchFamily="34" charset="0"/>
              </a:rPr>
              <a:t> Прочитайте и сравните данные предложения. Обратите внимание на различие в значениях и употреблении выделенных глаголов.</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1. Я </a:t>
            </a:r>
            <a:r>
              <a:rPr lang="ru-RU" sz="2000" b="1" dirty="0">
                <a:latin typeface="Arial" panose="020B0604020202020204" pitchFamily="34" charset="0"/>
                <a:ea typeface="SimSun" panose="02010600030101010101" pitchFamily="2" charset="-122"/>
                <a:cs typeface="Arial" panose="020B0604020202020204" pitchFamily="34" charset="0"/>
              </a:rPr>
              <a:t>учусь</a:t>
            </a:r>
            <a:r>
              <a:rPr lang="ru-RU" sz="2000" dirty="0">
                <a:latin typeface="Arial" panose="020B0604020202020204" pitchFamily="34" charset="0"/>
                <a:ea typeface="SimSun" panose="02010600030101010101" pitchFamily="2" charset="-122"/>
                <a:cs typeface="Arial" panose="020B0604020202020204" pitchFamily="34" charset="0"/>
              </a:rPr>
              <a:t> в университете. — Сегодня мы </a:t>
            </a:r>
            <a:r>
              <a:rPr lang="ru-RU" sz="2000" b="1" dirty="0">
                <a:latin typeface="Arial" panose="020B0604020202020204" pitchFamily="34" charset="0"/>
                <a:ea typeface="SimSun" panose="02010600030101010101" pitchFamily="2" charset="-122"/>
                <a:cs typeface="Arial" panose="020B0604020202020204" pitchFamily="34" charset="0"/>
              </a:rPr>
              <a:t>занимаемся</a:t>
            </a:r>
            <a:r>
              <a:rPr lang="ru-RU" sz="2000" dirty="0">
                <a:latin typeface="Arial" panose="020B0604020202020204" pitchFamily="34" charset="0"/>
                <a:ea typeface="SimSun" panose="02010600030101010101" pitchFamily="2" charset="-122"/>
                <a:cs typeface="Arial" panose="020B0604020202020204" pitchFamily="34" charset="0"/>
              </a:rPr>
              <a:t> в главном здании. 2. Сын </a:t>
            </a:r>
            <a:r>
              <a:rPr lang="ru-RU" sz="2000" b="1" dirty="0">
                <a:latin typeface="Arial" panose="020B0604020202020204" pitchFamily="34" charset="0"/>
                <a:ea typeface="SimSun" panose="02010600030101010101" pitchFamily="2" charset="-122"/>
                <a:cs typeface="Arial" panose="020B0604020202020204" pitchFamily="34" charset="0"/>
              </a:rPr>
              <a:t>учится</a:t>
            </a:r>
            <a:r>
              <a:rPr lang="ru-RU" sz="2000" dirty="0">
                <a:latin typeface="Arial" panose="020B0604020202020204" pitchFamily="34" charset="0"/>
                <a:ea typeface="SimSun" panose="02010600030101010101" pitchFamily="2" charset="-122"/>
                <a:cs typeface="Arial" panose="020B0604020202020204" pitchFamily="34" charset="0"/>
              </a:rPr>
              <a:t> в школе, в девятом классе. — В этой школе по вечерам </a:t>
            </a:r>
            <a:r>
              <a:rPr lang="ru-RU" sz="2000" b="1" dirty="0">
                <a:latin typeface="Arial" panose="020B0604020202020204" pitchFamily="34" charset="0"/>
                <a:ea typeface="SimSun" panose="02010600030101010101" pitchFamily="2" charset="-122"/>
                <a:cs typeface="Arial" panose="020B0604020202020204" pitchFamily="34" charset="0"/>
              </a:rPr>
              <a:t>занимается</a:t>
            </a:r>
            <a:r>
              <a:rPr lang="ru-RU" sz="2000" dirty="0">
                <a:latin typeface="Arial" panose="020B0604020202020204" pitchFamily="34" charset="0"/>
                <a:ea typeface="SimSun" panose="02010600030101010101" pitchFamily="2" charset="-122"/>
                <a:cs typeface="Arial" panose="020B0604020202020204" pitchFamily="34" charset="0"/>
              </a:rPr>
              <a:t> математический кружок. 3. Сколько я его помню, он всё время </a:t>
            </a:r>
            <a:r>
              <a:rPr lang="ru-RU" sz="2000" b="1" dirty="0">
                <a:latin typeface="Arial" panose="020B0604020202020204" pitchFamily="34" charset="0"/>
                <a:ea typeface="SimSun" panose="02010600030101010101" pitchFamily="2" charset="-122"/>
                <a:cs typeface="Arial" panose="020B0604020202020204" pitchFamily="34" charset="0"/>
              </a:rPr>
              <a:t>учится</a:t>
            </a:r>
            <a:r>
              <a:rPr lang="ru-RU" sz="2000" dirty="0">
                <a:latin typeface="Arial" panose="020B0604020202020204" pitchFamily="34" charset="0"/>
                <a:ea typeface="SimSun" panose="02010600030101010101" pitchFamily="2" charset="-122"/>
                <a:cs typeface="Arial" panose="020B0604020202020204" pitchFamily="34" charset="0"/>
              </a:rPr>
              <a:t>. — Он очень серьёзный студент, все время </a:t>
            </a:r>
            <a:r>
              <a:rPr lang="ru-RU" sz="2000" b="1" dirty="0">
                <a:latin typeface="Arial" panose="020B0604020202020204" pitchFamily="34" charset="0"/>
                <a:ea typeface="SimSun" panose="02010600030101010101" pitchFamily="2" charset="-122"/>
                <a:cs typeface="Arial" panose="020B0604020202020204" pitchFamily="34" charset="0"/>
              </a:rPr>
              <a:t>занимается</a:t>
            </a:r>
            <a:r>
              <a:rPr lang="ru-RU" sz="2000" dirty="0">
                <a:latin typeface="Arial" panose="020B0604020202020204" pitchFamily="34" charset="0"/>
                <a:ea typeface="SimSun" panose="02010600030101010101" pitchFamily="2" charset="-122"/>
                <a:cs typeface="Arial" panose="020B0604020202020204" pitchFamily="34" charset="0"/>
              </a:rPr>
              <a:t>.</a:t>
            </a:r>
            <a:endParaRPr lang="cs-CZ" sz="2000" dirty="0">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678663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A5E05286-F0AB-43D2-AE58-1BC686B8680C}"/>
              </a:ext>
            </a:extLst>
          </p:cNvPr>
          <p:cNvSpPr/>
          <p:nvPr/>
        </p:nvSpPr>
        <p:spPr>
          <a:xfrm>
            <a:off x="594804" y="0"/>
            <a:ext cx="11194742" cy="6894195"/>
          </a:xfrm>
          <a:prstGeom prst="rect">
            <a:avLst/>
          </a:prstGeom>
        </p:spPr>
        <p:txBody>
          <a:bodyPr wrap="square">
            <a:spAutoFit/>
          </a:bodyPr>
          <a:lstStyle/>
          <a:p>
            <a:pPr algn="just">
              <a:spcAft>
                <a:spcPts val="0"/>
              </a:spcAft>
            </a:pPr>
            <a:r>
              <a:rPr lang="ru-RU" sz="1400" b="1" dirty="0">
                <a:latin typeface="Arial" panose="020B0604020202020204" pitchFamily="34" charset="0"/>
                <a:ea typeface="SimSun" panose="02010600030101010101" pitchFamily="2" charset="-122"/>
                <a:cs typeface="Arial" panose="020B0604020202020204" pitchFamily="34" charset="0"/>
              </a:rPr>
              <a:t>Упражнение 3.</a:t>
            </a:r>
            <a:r>
              <a:rPr lang="ru-RU" sz="1400" dirty="0">
                <a:latin typeface="Arial" panose="020B0604020202020204" pitchFamily="34" charset="0"/>
                <a:ea typeface="SimSun" panose="02010600030101010101" pitchFamily="2" charset="-122"/>
                <a:cs typeface="Arial" panose="020B0604020202020204" pitchFamily="34" charset="0"/>
              </a:rPr>
              <a:t> Ответьте на вопросы, употребляя в ответах выделенные глаголы.</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1. Где вы обычно </a:t>
            </a:r>
            <a:r>
              <a:rPr lang="ru-RU" sz="2000" b="1" dirty="0">
                <a:latin typeface="Arial" panose="020B0604020202020204" pitchFamily="34" charset="0"/>
                <a:ea typeface="SimSun" panose="02010600030101010101" pitchFamily="2" charset="-122"/>
                <a:cs typeface="Arial" panose="020B0604020202020204" pitchFamily="34" charset="0"/>
              </a:rPr>
              <a:t>занимаетесь</a:t>
            </a:r>
            <a:r>
              <a:rPr lang="ru-RU" sz="2000" dirty="0">
                <a:latin typeface="Arial" panose="020B0604020202020204" pitchFamily="34" charset="0"/>
                <a:ea typeface="SimSun" panose="02010600030101010101" pitchFamily="2" charset="-122"/>
                <a:cs typeface="Arial" panose="020B0604020202020204" pitchFamily="34" charset="0"/>
              </a:rPr>
              <a:t>? 2. Чем </a:t>
            </a:r>
            <a:r>
              <a:rPr lang="ru-RU" sz="2000" b="1" dirty="0">
                <a:latin typeface="Arial" panose="020B0604020202020204" pitchFamily="34" charset="0"/>
                <a:ea typeface="SimSun" panose="02010600030101010101" pitchFamily="2" charset="-122"/>
                <a:cs typeface="Arial" panose="020B0604020202020204" pitchFamily="34" charset="0"/>
              </a:rPr>
              <a:t>занимаются</a:t>
            </a:r>
            <a:r>
              <a:rPr lang="ru-RU" sz="2000" dirty="0">
                <a:latin typeface="Arial" panose="020B0604020202020204" pitchFamily="34" charset="0"/>
                <a:ea typeface="SimSun" panose="02010600030101010101" pitchFamily="2" charset="-122"/>
                <a:cs typeface="Arial" panose="020B0604020202020204" pitchFamily="34" charset="0"/>
              </a:rPr>
              <a:t> ваши родители? 3. Чем вы </a:t>
            </a:r>
            <a:r>
              <a:rPr lang="ru-RU" sz="2000" b="1" dirty="0">
                <a:latin typeface="Arial" panose="020B0604020202020204" pitchFamily="34" charset="0"/>
                <a:ea typeface="SimSun" panose="02010600030101010101" pitchFamily="2" charset="-122"/>
                <a:cs typeface="Arial" panose="020B0604020202020204" pitchFamily="34" charset="0"/>
              </a:rPr>
              <a:t>занимались</a:t>
            </a:r>
            <a:r>
              <a:rPr lang="ru-RU" sz="2000" dirty="0">
                <a:latin typeface="Arial" panose="020B0604020202020204" pitchFamily="34" charset="0"/>
                <a:ea typeface="SimSun" panose="02010600030101010101" pitchFamily="2" charset="-122"/>
                <a:cs typeface="Arial" panose="020B0604020202020204" pitchFamily="34" charset="0"/>
              </a:rPr>
              <a:t> в воскресенье? 4. В какие дни вы </a:t>
            </a:r>
            <a:r>
              <a:rPr lang="ru-RU" sz="2000" b="1" dirty="0">
                <a:latin typeface="Arial" panose="020B0604020202020204" pitchFamily="34" charset="0"/>
                <a:ea typeface="SimSun" panose="02010600030101010101" pitchFamily="2" charset="-122"/>
                <a:cs typeface="Arial" panose="020B0604020202020204" pitchFamily="34" charset="0"/>
              </a:rPr>
              <a:t>занимаетесь</a:t>
            </a:r>
            <a:r>
              <a:rPr lang="ru-RU" sz="2000" dirty="0">
                <a:latin typeface="Arial" panose="020B0604020202020204" pitchFamily="34" charset="0"/>
                <a:ea typeface="SimSun" panose="02010600030101010101" pitchFamily="2" charset="-122"/>
                <a:cs typeface="Arial" panose="020B0604020202020204" pitchFamily="34" charset="0"/>
              </a:rPr>
              <a:t> русским языком? 5. С кем вы </a:t>
            </a:r>
            <a:r>
              <a:rPr lang="ru-RU" sz="2000" b="1" dirty="0">
                <a:latin typeface="Arial" panose="020B0604020202020204" pitchFamily="34" charset="0"/>
                <a:ea typeface="SimSun" panose="02010600030101010101" pitchFamily="2" charset="-122"/>
                <a:cs typeface="Arial" panose="020B0604020202020204" pitchFamily="34" charset="0"/>
              </a:rPr>
              <a:t>занимаетесь</a:t>
            </a:r>
            <a:r>
              <a:rPr lang="ru-RU" sz="2000" dirty="0">
                <a:latin typeface="Arial" panose="020B0604020202020204" pitchFamily="34" charset="0"/>
                <a:ea typeface="SimSun" panose="02010600030101010101" pitchFamily="2" charset="-122"/>
                <a:cs typeface="Arial" panose="020B0604020202020204" pitchFamily="34" charset="0"/>
              </a:rPr>
              <a:t> пением? 6. Где </a:t>
            </a:r>
            <a:r>
              <a:rPr lang="ru-RU" sz="2000" b="1" dirty="0">
                <a:latin typeface="Arial" panose="020B0604020202020204" pitchFamily="34" charset="0"/>
                <a:ea typeface="SimSun" panose="02010600030101010101" pitchFamily="2" charset="-122"/>
                <a:cs typeface="Arial" panose="020B0604020202020204" pitchFamily="34" charset="0"/>
              </a:rPr>
              <a:t>учится</a:t>
            </a:r>
            <a:r>
              <a:rPr lang="ru-RU" sz="2000" dirty="0">
                <a:latin typeface="Arial" panose="020B0604020202020204" pitchFamily="34" charset="0"/>
                <a:ea typeface="SimSun" panose="02010600030101010101" pitchFamily="2" charset="-122"/>
                <a:cs typeface="Arial" panose="020B0604020202020204" pitchFamily="34" charset="0"/>
              </a:rPr>
              <a:t> ваша сестра? 7. У кого ваш брат </a:t>
            </a:r>
            <a:r>
              <a:rPr lang="ru-RU" sz="2000" b="1" dirty="0">
                <a:latin typeface="Arial" panose="020B0604020202020204" pitchFamily="34" charset="0"/>
                <a:ea typeface="SimSun" panose="02010600030101010101" pitchFamily="2" charset="-122"/>
                <a:cs typeface="Arial" panose="020B0604020202020204" pitchFamily="34" charset="0"/>
              </a:rPr>
              <a:t>учился</a:t>
            </a:r>
            <a:r>
              <a:rPr lang="ru-RU" sz="2000" dirty="0">
                <a:latin typeface="Arial" panose="020B0604020202020204" pitchFamily="34" charset="0"/>
                <a:ea typeface="SimSun" panose="02010600030101010101" pitchFamily="2" charset="-122"/>
                <a:cs typeface="Arial" panose="020B0604020202020204" pitchFamily="34" charset="0"/>
              </a:rPr>
              <a:t> музыке? 8. Где вы так хорошо </a:t>
            </a:r>
            <a:r>
              <a:rPr lang="ru-RU" sz="2000" b="1" dirty="0">
                <a:latin typeface="Arial" panose="020B0604020202020204" pitchFamily="34" charset="0"/>
                <a:ea typeface="SimSun" panose="02010600030101010101" pitchFamily="2" charset="-122"/>
                <a:cs typeface="Arial" panose="020B0604020202020204" pitchFamily="34" charset="0"/>
              </a:rPr>
              <a:t>научились</a:t>
            </a:r>
            <a:r>
              <a:rPr lang="ru-RU" sz="2000" dirty="0">
                <a:latin typeface="Arial" panose="020B0604020202020204" pitchFamily="34" charset="0"/>
                <a:ea typeface="SimSun" panose="02010600030101010101" pitchFamily="2" charset="-122"/>
                <a:cs typeface="Arial" panose="020B0604020202020204" pitchFamily="34" charset="0"/>
              </a:rPr>
              <a:t> плавать? 9. Сколько времени вы </a:t>
            </a:r>
            <a:r>
              <a:rPr lang="ru-RU" sz="2000" b="1" dirty="0">
                <a:latin typeface="Arial" panose="020B0604020202020204" pitchFamily="34" charset="0"/>
                <a:ea typeface="SimSun" panose="02010600030101010101" pitchFamily="2" charset="-122"/>
                <a:cs typeface="Arial" panose="020B0604020202020204" pitchFamily="34" charset="0"/>
              </a:rPr>
              <a:t>учили</a:t>
            </a:r>
            <a:r>
              <a:rPr lang="ru-RU" sz="2000" dirty="0">
                <a:latin typeface="Arial" panose="020B0604020202020204" pitchFamily="34" charset="0"/>
                <a:ea typeface="SimSun" panose="02010600030101010101" pitchFamily="2" charset="-122"/>
                <a:cs typeface="Arial" panose="020B0604020202020204" pitchFamily="34" charset="0"/>
              </a:rPr>
              <a:t> это стихотворение? 10. Какие правила вы </a:t>
            </a:r>
            <a:r>
              <a:rPr lang="ru-RU" sz="2000" b="1" dirty="0">
                <a:latin typeface="Arial" panose="020B0604020202020204" pitchFamily="34" charset="0"/>
                <a:ea typeface="SimSun" panose="02010600030101010101" pitchFamily="2" charset="-122"/>
                <a:cs typeface="Arial" panose="020B0604020202020204" pitchFamily="34" charset="0"/>
              </a:rPr>
              <a:t>выучили</a:t>
            </a:r>
            <a:r>
              <a:rPr lang="ru-RU" sz="2000" dirty="0">
                <a:latin typeface="Arial" panose="020B0604020202020204" pitchFamily="34" charset="0"/>
                <a:ea typeface="SimSun" panose="02010600030101010101" pitchFamily="2" charset="-122"/>
                <a:cs typeface="Arial" panose="020B0604020202020204" pitchFamily="34" charset="0"/>
              </a:rPr>
              <a:t> к сегодняшнему уроку? 11. Какие предметы </a:t>
            </a:r>
            <a:r>
              <a:rPr lang="ru-RU" sz="2000" b="1" dirty="0">
                <a:latin typeface="Arial" panose="020B0604020202020204" pitchFamily="34" charset="0"/>
                <a:ea typeface="SimSun" panose="02010600030101010101" pitchFamily="2" charset="-122"/>
                <a:cs typeface="Arial" panose="020B0604020202020204" pitchFamily="34" charset="0"/>
              </a:rPr>
              <a:t>изучают</a:t>
            </a:r>
            <a:r>
              <a:rPr lang="ru-RU" sz="2000" dirty="0">
                <a:latin typeface="Arial" panose="020B0604020202020204" pitchFamily="34" charset="0"/>
                <a:ea typeface="SimSun" panose="02010600030101010101" pitchFamily="2" charset="-122"/>
                <a:cs typeface="Arial" panose="020B0604020202020204" pitchFamily="34" charset="0"/>
              </a:rPr>
              <a:t> в средней школе? 12. Что   </a:t>
            </a:r>
            <a:r>
              <a:rPr lang="ru-RU" sz="2000" b="1" dirty="0">
                <a:latin typeface="Arial" panose="020B0604020202020204" pitchFamily="34" charset="0"/>
                <a:ea typeface="SimSun" panose="02010600030101010101" pitchFamily="2" charset="-122"/>
                <a:cs typeface="Arial" panose="020B0604020202020204" pitchFamily="34" charset="0"/>
              </a:rPr>
              <a:t>изучают</a:t>
            </a:r>
            <a:r>
              <a:rPr lang="ru-RU" sz="2000" dirty="0">
                <a:latin typeface="Arial" panose="020B0604020202020204" pitchFamily="34" charset="0"/>
                <a:ea typeface="SimSun" panose="02010600030101010101" pitchFamily="2" charset="-122"/>
                <a:cs typeface="Arial" panose="020B0604020202020204" pitchFamily="34" charset="0"/>
              </a:rPr>
              <a:t> на первом курсе медицинских вузов? 13. Где вы </a:t>
            </a:r>
            <a:r>
              <a:rPr lang="ru-RU" sz="2000" b="1" dirty="0">
                <a:latin typeface="Arial" panose="020B0604020202020204" pitchFamily="34" charset="0"/>
                <a:ea typeface="SimSun" panose="02010600030101010101" pitchFamily="2" charset="-122"/>
                <a:cs typeface="Arial" panose="020B0604020202020204" pitchFamily="34" charset="0"/>
              </a:rPr>
              <a:t>изучали</a:t>
            </a:r>
            <a:r>
              <a:rPr lang="ru-RU" sz="2000" dirty="0">
                <a:latin typeface="Arial" panose="020B0604020202020204" pitchFamily="34" charset="0"/>
                <a:ea typeface="SimSun" panose="02010600030101010101" pitchFamily="2" charset="-122"/>
                <a:cs typeface="Arial" panose="020B0604020202020204" pitchFamily="34" charset="0"/>
              </a:rPr>
              <a:t> русский язык?</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ru-RU" sz="1400" b="1" dirty="0">
                <a:latin typeface="Arial" panose="020B0604020202020204" pitchFamily="34" charset="0"/>
                <a:ea typeface="SimSun" panose="02010600030101010101" pitchFamily="2" charset="-122"/>
                <a:cs typeface="Arial" panose="020B0604020202020204" pitchFamily="34" charset="0"/>
              </a:rPr>
              <a:t>Упражнение 4.</a:t>
            </a:r>
            <a:r>
              <a:rPr lang="ru-RU" sz="1400" dirty="0">
                <a:latin typeface="Arial" panose="020B0604020202020204" pitchFamily="34" charset="0"/>
                <a:ea typeface="SimSun" panose="02010600030101010101" pitchFamily="2" charset="-122"/>
                <a:cs typeface="Arial" panose="020B0604020202020204" pitchFamily="34" charset="0"/>
              </a:rPr>
              <a:t> Вставьте вместо точек подходящие по смыслу глаголы: учиться, учить — выучить, учиться — научиться, изучать — изучить, заниматься. Слова, данные в скобках, поставьте в нужном падеже.</a:t>
            </a:r>
            <a:endParaRPr lang="cs-CZ" sz="200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r>
              <a:rPr lang="ru-RU" sz="2000" dirty="0">
                <a:latin typeface="Arial" panose="020B0604020202020204" pitchFamily="34" charset="0"/>
                <a:ea typeface="SimSun" panose="02010600030101010101" pitchFamily="2" charset="-122"/>
                <a:cs typeface="Arial" panose="020B0604020202020204" pitchFamily="34" charset="0"/>
              </a:rPr>
              <a:t>1. Этот студент много и упорно … . 2. Аспирант глубоко ... </a:t>
            </a:r>
            <a:r>
              <a:rPr lang="ru-RU" sz="2000" i="1" dirty="0">
                <a:latin typeface="Arial" panose="020B0604020202020204" pitchFamily="34" charset="0"/>
                <a:ea typeface="SimSun" panose="02010600030101010101" pitchFamily="2" charset="-122"/>
                <a:cs typeface="Arial" panose="020B0604020202020204" pitchFamily="34" charset="0"/>
              </a:rPr>
              <a:t>(своя специальность)</a:t>
            </a:r>
            <a:r>
              <a:rPr lang="ru-RU" sz="2000" dirty="0">
                <a:latin typeface="Arial" panose="020B0604020202020204" pitchFamily="34" charset="0"/>
                <a:ea typeface="SimSun" panose="02010600030101010101" pitchFamily="2" charset="-122"/>
                <a:cs typeface="Arial" panose="020B0604020202020204" pitchFamily="34" charset="0"/>
              </a:rPr>
              <a:t>. 3. Вам надо больше … . 4. Мой брат ... в экономическом институте. 5. </a:t>
            </a:r>
            <a:r>
              <a:rPr lang="ru-RU" sz="2000" i="1" dirty="0">
                <a:latin typeface="Arial" panose="020B0604020202020204" pitchFamily="34" charset="0"/>
                <a:ea typeface="SimSun" panose="02010600030101010101" pitchFamily="2" charset="-122"/>
                <a:cs typeface="Arial" panose="020B0604020202020204" pitchFamily="34" charset="0"/>
              </a:rPr>
              <a:t>(Эта проблема)</a:t>
            </a:r>
            <a:r>
              <a:rPr lang="ru-RU" sz="2000" dirty="0">
                <a:latin typeface="Arial" panose="020B0604020202020204" pitchFamily="34" charset="0"/>
                <a:ea typeface="SimSun" panose="02010600030101010101" pitchFamily="2" charset="-122"/>
                <a:cs typeface="Arial" panose="020B0604020202020204" pitchFamily="34" charset="0"/>
              </a:rPr>
              <a:t> ... многие учёные, но она еще полностью не решена. 6. В этой аудитории по вторникам ... группа студентов 1 курса. 7. На занятиях по физкультуре школьники … бегать и прыгать. 8. Наконец я ... </a:t>
            </a:r>
            <a:r>
              <a:rPr lang="ru-RU" sz="2000" i="1" dirty="0">
                <a:latin typeface="Arial" panose="020B0604020202020204" pitchFamily="34" charset="0"/>
                <a:ea typeface="SimSun" panose="02010600030101010101" pitchFamily="2" charset="-122"/>
                <a:cs typeface="Arial" panose="020B0604020202020204" pitchFamily="34" charset="0"/>
              </a:rPr>
              <a:t>(заданное стихотворение)</a:t>
            </a:r>
            <a:r>
              <a:rPr lang="ru-RU" sz="2000" dirty="0">
                <a:latin typeface="Arial" panose="020B0604020202020204" pitchFamily="34" charset="0"/>
                <a:ea typeface="SimSun" panose="02010600030101010101" pitchFamily="2" charset="-122"/>
                <a:cs typeface="Arial" panose="020B0604020202020204" pitchFamily="34" charset="0"/>
              </a:rPr>
              <a:t>. 9. — Чем ты интересуешься? — Я ... (психология памяти). 10. По средам на уроках русского языка мы ... </a:t>
            </a:r>
            <a:r>
              <a:rPr lang="ru-RU" sz="2000" i="1" dirty="0">
                <a:latin typeface="Arial" panose="020B0604020202020204" pitchFamily="34" charset="0"/>
                <a:ea typeface="SimSun" panose="02010600030101010101" pitchFamily="2" charset="-122"/>
                <a:cs typeface="Arial" panose="020B0604020202020204" pitchFamily="34" charset="0"/>
              </a:rPr>
              <a:t>(фонетика).</a:t>
            </a:r>
            <a:r>
              <a:rPr lang="ru-RU" sz="2000" dirty="0">
                <a:latin typeface="Arial" panose="020B0604020202020204" pitchFamily="34" charset="0"/>
                <a:ea typeface="SimSun" panose="02010600030101010101" pitchFamily="2" charset="-122"/>
                <a:cs typeface="Arial" panose="020B0604020202020204" pitchFamily="34" charset="0"/>
              </a:rPr>
              <a:t> 11. Все рабочие этой бригады где-нибудь ... . 12. Он любит ... в читальном зале. 13. Тебе надо ... плавать. 14. Эти даты надо ... . 15.. Он с увлечением ... </a:t>
            </a:r>
            <a:r>
              <a:rPr lang="ru-RU" sz="2000" i="1" dirty="0">
                <a:latin typeface="Arial" panose="020B0604020202020204" pitchFamily="34" charset="0"/>
                <a:ea typeface="SimSun" panose="02010600030101010101" pitchFamily="2" charset="-122"/>
                <a:cs typeface="Arial" panose="020B0604020202020204" pitchFamily="34" charset="0"/>
              </a:rPr>
              <a:t>(музыка)</a:t>
            </a:r>
            <a:r>
              <a:rPr lang="ru-RU" sz="2000" dirty="0">
                <a:latin typeface="Arial" panose="020B0604020202020204" pitchFamily="34" charset="0"/>
                <a:ea typeface="SimSun" panose="02010600030101010101" pitchFamily="2" charset="-122"/>
                <a:cs typeface="Arial" panose="020B0604020202020204" pitchFamily="34" charset="0"/>
              </a:rPr>
              <a:t>. 16. Тебе надо ... распределять свое время, тогда ты будешь успевать больше читать. 17. Сегодня я ... </a:t>
            </a:r>
            <a:r>
              <a:rPr lang="ru-RU" sz="2000" i="1" dirty="0">
                <a:latin typeface="Arial" panose="020B0604020202020204" pitchFamily="34" charset="0"/>
                <a:ea typeface="SimSun" panose="02010600030101010101" pitchFamily="2" charset="-122"/>
                <a:cs typeface="Arial" panose="020B0604020202020204" pitchFamily="34" charset="0"/>
              </a:rPr>
              <a:t>(все слова и выражения к тексту)</a:t>
            </a:r>
            <a:r>
              <a:rPr lang="ru-RU" sz="2000" dirty="0">
                <a:latin typeface="Arial" panose="020B0604020202020204" pitchFamily="34" charset="0"/>
                <a:ea typeface="SimSun" panose="02010600030101010101" pitchFamily="2" charset="-122"/>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8017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6C972B5B-A507-469B-8169-D12003210B39}"/>
              </a:ext>
            </a:extLst>
          </p:cNvPr>
          <p:cNvSpPr/>
          <p:nvPr/>
        </p:nvSpPr>
        <p:spPr>
          <a:xfrm>
            <a:off x="290051" y="383458"/>
            <a:ext cx="11611897" cy="5878532"/>
          </a:xfrm>
          <a:prstGeom prst="rect">
            <a:avLst/>
          </a:prstGeom>
        </p:spPr>
        <p:txBody>
          <a:bodyPr wrap="square">
            <a:spAutoFit/>
          </a:bodyPr>
          <a:lstStyle/>
          <a:p>
            <a:pPr algn="just">
              <a:spcAft>
                <a:spcPts val="0"/>
              </a:spcAft>
            </a:pPr>
            <a:r>
              <a:rPr lang="ru-RU" sz="1400" b="1" dirty="0">
                <a:latin typeface="Arial" panose="020B0604020202020204" pitchFamily="34" charset="0"/>
                <a:ea typeface="SimSun" panose="02010600030101010101" pitchFamily="2" charset="-122"/>
                <a:cs typeface="Arial" panose="020B0604020202020204" pitchFamily="34" charset="0"/>
              </a:rPr>
              <a:t>Упражнение 5.</a:t>
            </a:r>
            <a:r>
              <a:rPr lang="ru-RU" sz="1400" dirty="0">
                <a:latin typeface="Arial" panose="020B0604020202020204" pitchFamily="34" charset="0"/>
                <a:ea typeface="SimSun" panose="02010600030101010101" pitchFamily="2" charset="-122"/>
                <a:cs typeface="Arial" panose="020B0604020202020204" pitchFamily="34" charset="0"/>
              </a:rPr>
              <a:t> Ответьте на вопросы, употребляя в ответах глаголы: </a:t>
            </a:r>
            <a:r>
              <a:rPr lang="ru-RU" sz="1400" i="1" dirty="0">
                <a:latin typeface="Arial" panose="020B0604020202020204" pitchFamily="34" charset="0"/>
                <a:ea typeface="SimSun" panose="02010600030101010101" pitchFamily="2" charset="-122"/>
                <a:cs typeface="Arial" panose="020B0604020202020204" pitchFamily="34" charset="0"/>
              </a:rPr>
              <a:t>учить — выучить, изучать — изучить, заниматься, учиться, учиться — научиться</a:t>
            </a:r>
            <a:r>
              <a:rPr lang="ru-RU" sz="1400" dirty="0">
                <a:latin typeface="Arial" panose="020B0604020202020204" pitchFamily="34" charset="0"/>
                <a:ea typeface="SimSun" panose="02010600030101010101" pitchFamily="2" charset="-122"/>
                <a:cs typeface="Arial" panose="020B0604020202020204" pitchFamily="34" charset="0"/>
              </a:rPr>
              <a:t>.</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1. Кто вы по специальности? 2. Кто по специальности ваша жена? 3. Вы студент? 4. Ваша сестра уже окончила школу? 5. Какие предметы входят в программу филологического факультета? 6. Какая у вас тема диплома? 7. Он сможет сыграть эту сонату без нот? 8. Вы хорошо знаете свою роль? 9. Что вы делаете в лингафонном кабинете? 10. Почему ты все вечера сидишь дома? 11. Зачем ты поступила на курсы английского языка? 12. Ты уже сам водишь машину? 13. Что он сейчас делает?</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1400" b="1" dirty="0">
                <a:latin typeface="Arial" panose="020B0604020202020204" pitchFamily="34" charset="0"/>
                <a:ea typeface="SimSun" panose="02010600030101010101" pitchFamily="2" charset="-122"/>
                <a:cs typeface="Arial" panose="020B0604020202020204" pitchFamily="34" charset="0"/>
              </a:rPr>
              <a:t>Упражнение 6.</a:t>
            </a:r>
            <a:r>
              <a:rPr lang="ru-RU" sz="1400" dirty="0">
                <a:latin typeface="Arial" panose="020B0604020202020204" pitchFamily="34" charset="0"/>
                <a:ea typeface="SimSun" panose="02010600030101010101" pitchFamily="2" charset="-122"/>
                <a:cs typeface="Arial" panose="020B0604020202020204" pitchFamily="34" charset="0"/>
              </a:rPr>
              <a:t> Измените данные предложения таким образом, чтобы в них можно было употребить глаголы: </a:t>
            </a:r>
            <a:r>
              <a:rPr lang="ru-RU" sz="1400" i="1" dirty="0">
                <a:latin typeface="Arial" panose="020B0604020202020204" pitchFamily="34" charset="0"/>
                <a:ea typeface="SimSun" panose="02010600030101010101" pitchFamily="2" charset="-122"/>
                <a:cs typeface="Arial" panose="020B0604020202020204" pitchFamily="34" charset="0"/>
              </a:rPr>
              <a:t>учиться, заниматься, выучить, изучить — изучать</a:t>
            </a:r>
            <a:r>
              <a:rPr lang="ru-RU" sz="1400" dirty="0">
                <a:latin typeface="Arial" panose="020B0604020202020204" pitchFamily="34" charset="0"/>
                <a:ea typeface="SimSun" panose="02010600030101010101" pitchFamily="2" charset="-122"/>
                <a:cs typeface="Arial" panose="020B0604020202020204" pitchFamily="34" charset="0"/>
              </a:rPr>
              <a:t>.</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r>
              <a:rPr lang="ru-RU" sz="2000" dirty="0">
                <a:latin typeface="Arial" panose="020B0604020202020204" pitchFamily="34" charset="0"/>
                <a:ea typeface="SimSun" panose="02010600030101010101" pitchFamily="2" charset="-122"/>
                <a:cs typeface="Arial" panose="020B0604020202020204" pitchFamily="34" charset="0"/>
              </a:rPr>
              <a:t>1 Мой брат ещё школьник. 2. Моим учителем пения был дядя. 3. Тема моей научной работы касается влияния невесомости на организм человека. 4. Занятия по русскому языку проходят в соседней аудитории. 5. Сегодня я хорошо знаю все новые слова 6. Свою речь он знал наизусть. 7. Моя сестра — студентка энергетического института. 8. Он овладел английским языком за четыре года. 9. Ребёнок знал наизусть несколько стихотворений. 10. Готовиться к семинару я предпочитаю в читальном зале. 14. Мой приятель работает над историей Великой Отечественной войны.</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7669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BAB0A32-2A5E-4AC8-9F1E-E4BE3D288A31}"/>
              </a:ext>
            </a:extLst>
          </p:cNvPr>
          <p:cNvSpPr/>
          <p:nvPr/>
        </p:nvSpPr>
        <p:spPr>
          <a:xfrm>
            <a:off x="1710431" y="936010"/>
            <a:ext cx="8771138" cy="5293757"/>
          </a:xfrm>
          <a:prstGeom prst="rect">
            <a:avLst/>
          </a:prstGeom>
        </p:spPr>
        <p:txBody>
          <a:bodyPr wrap="square">
            <a:spAutoFit/>
          </a:bodyPr>
          <a:lstStyle/>
          <a:p>
            <a:pPr algn="just">
              <a:spcAft>
                <a:spcPts val="0"/>
              </a:spcAft>
            </a:pPr>
            <a:r>
              <a:rPr lang="ru-RU" b="1" dirty="0">
                <a:latin typeface="Arial" panose="020B0604020202020204" pitchFamily="34" charset="0"/>
                <a:ea typeface="SimSun" panose="02010600030101010101" pitchFamily="2" charset="-122"/>
                <a:cs typeface="Arial" panose="020B0604020202020204" pitchFamily="34" charset="0"/>
              </a:rPr>
              <a:t>Упражнение 7.</a:t>
            </a:r>
            <a:r>
              <a:rPr lang="ru-RU" dirty="0">
                <a:latin typeface="Arial" panose="020B0604020202020204" pitchFamily="34" charset="0"/>
                <a:ea typeface="SimSun" panose="02010600030101010101" pitchFamily="2" charset="-122"/>
                <a:cs typeface="Arial" panose="020B0604020202020204" pitchFamily="34" charset="0"/>
              </a:rPr>
              <a:t> Употребляя данные в скобках слова, расскажите:</a:t>
            </a:r>
            <a:endParaRPr lang="cs-CZ"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 </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Как вы готовились к экзамену по русскому языку? (</a:t>
            </a:r>
            <a:r>
              <a:rPr lang="ru-RU" sz="2000" i="1" dirty="0">
                <a:latin typeface="Arial" panose="020B0604020202020204" pitchFamily="34" charset="0"/>
                <a:ea typeface="SimSun" panose="02010600030101010101" pitchFamily="2" charset="-122"/>
                <a:cs typeface="Arial" panose="020B0604020202020204" pitchFamily="34" charset="0"/>
              </a:rPr>
              <a:t>учить — выучить, заниматься</a:t>
            </a:r>
            <a:r>
              <a:rPr lang="ru-RU" sz="2000" dirty="0">
                <a:latin typeface="Arial" panose="020B0604020202020204" pitchFamily="34" charset="0"/>
                <a:ea typeface="SimSun" panose="02010600030101010101" pitchFamily="2" charset="-122"/>
                <a:cs typeface="Arial" panose="020B0604020202020204" pitchFamily="34" charset="0"/>
              </a:rPr>
              <a:t>) Какие предметы были в программе вашего университета? (</a:t>
            </a:r>
            <a:r>
              <a:rPr lang="ru-RU" sz="2000" i="1" dirty="0">
                <a:latin typeface="Arial" panose="020B0604020202020204" pitchFamily="34" charset="0"/>
                <a:ea typeface="SimSun" panose="02010600030101010101" pitchFamily="2" charset="-122"/>
                <a:cs typeface="Arial" panose="020B0604020202020204" pitchFamily="34" charset="0"/>
              </a:rPr>
              <a:t>заниматься, изучать — изучить</a:t>
            </a:r>
            <a:r>
              <a:rPr lang="ru-RU" sz="2000" dirty="0">
                <a:latin typeface="Arial" panose="020B0604020202020204" pitchFamily="34" charset="0"/>
                <a:ea typeface="SimSun" panose="02010600030101010101" pitchFamily="2" charset="-122"/>
                <a:cs typeface="Arial" panose="020B0604020202020204" pitchFamily="34" charset="0"/>
              </a:rPr>
              <a:t>).</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br>
              <a:rPr lang="ru-RU" sz="2000" dirty="0">
                <a:latin typeface="Arial" panose="020B0604020202020204" pitchFamily="34" charset="0"/>
                <a:ea typeface="SimSun" panose="02010600030101010101" pitchFamily="2" charset="-122"/>
                <a:cs typeface="Arial" panose="020B0604020202020204" pitchFamily="34" charset="0"/>
              </a:rPr>
            </a:br>
            <a:r>
              <a:rPr lang="ru-RU" sz="2000" b="1" dirty="0">
                <a:latin typeface="Arial" panose="020B0604020202020204" pitchFamily="34" charset="0"/>
                <a:ea typeface="SimSun" panose="02010600030101010101" pitchFamily="2" charset="-122"/>
                <a:cs typeface="Arial" panose="020B0604020202020204" pitchFamily="34" charset="0"/>
              </a:rPr>
              <a:t>Упражнение 8</a:t>
            </a:r>
            <a:r>
              <a:rPr lang="ru-RU" sz="2000" dirty="0">
                <a:latin typeface="Arial" panose="020B0604020202020204" pitchFamily="34" charset="0"/>
                <a:ea typeface="SimSun" panose="02010600030101010101" pitchFamily="2" charset="-122"/>
                <a:cs typeface="Arial" panose="020B0604020202020204" pitchFamily="34" charset="0"/>
              </a:rPr>
              <a:t>. Вставьте вместо точек глагол УЧИТЬ / ВЫУЧИТЬ</a:t>
            </a:r>
            <a:endParaRPr lang="cs-CZ" sz="20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2000" dirty="0">
                <a:latin typeface="Arial" panose="020B0604020202020204" pitchFamily="34" charset="0"/>
                <a:ea typeface="SimSun" panose="02010600030101010101" pitchFamily="2" charset="-122"/>
                <a:cs typeface="Arial" panose="020B0604020202020204" pitchFamily="34" charset="0"/>
              </a:rPr>
              <a:t>или ИЗУЧАТЬ / ИЗУЧИТЬ. Мотивируйте свой выбор. Укажите возможные варианты.</a:t>
            </a:r>
            <a:endParaRPr lang="cs-CZ" sz="2000" dirty="0">
              <a:latin typeface="Arial" panose="020B0604020202020204" pitchFamily="34" charset="0"/>
              <a:ea typeface="SimSun" panose="02010600030101010101" pitchFamily="2" charset="-122"/>
              <a:cs typeface="Arial" panose="020B0604020202020204" pitchFamily="34" charset="0"/>
            </a:endParaRPr>
          </a:p>
          <a:p>
            <a:r>
              <a:rPr lang="ru-RU" sz="2000" dirty="0">
                <a:latin typeface="Arial" panose="020B0604020202020204" pitchFamily="34" charset="0"/>
                <a:ea typeface="SimSun" panose="02010600030101010101" pitchFamily="2" charset="-122"/>
                <a:cs typeface="Arial" panose="020B0604020202020204" pitchFamily="34" charset="0"/>
              </a:rPr>
              <a:t>1. В первом классе дети начинают ... таблицу умножения. 2. В тексте было много незнакомых слов. Я не смог все .... 3. Древнерусскую литературу студенты ... на-третьем курсе. 4. Сколько разных предметов нужно ... , чтобы стать хорошим специалистом! 5. Аспирант глубоко ... все работы по теме своей диссертации. 6. На завтра мы должны ... отрывок из "Евгения Онегина". 7. Ученые до сих пор продолжают ... десятую главу романа А.С. Пушкина "Евгений Онегин", связанные с ней загадки.</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6561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2DFCEF4E-3692-4654-8C3F-141A857EFC3D}"/>
              </a:ext>
            </a:extLst>
          </p:cNvPr>
          <p:cNvSpPr/>
          <p:nvPr/>
        </p:nvSpPr>
        <p:spPr>
          <a:xfrm>
            <a:off x="0" y="166568"/>
            <a:ext cx="12192000" cy="6524863"/>
          </a:xfrm>
          <a:prstGeom prst="rect">
            <a:avLst/>
          </a:prstGeom>
        </p:spPr>
        <p:txBody>
          <a:bodyPr wrap="square">
            <a:spAutoFit/>
          </a:bodyPr>
          <a:lstStyle/>
          <a:p>
            <a:pPr algn="just">
              <a:spcAft>
                <a:spcPts val="0"/>
              </a:spcAft>
            </a:pPr>
            <a:r>
              <a:rPr lang="ru-RU" sz="1900" b="1" dirty="0">
                <a:latin typeface="Arial" panose="020B0604020202020204" pitchFamily="34" charset="0"/>
                <a:ea typeface="SimSun" panose="02010600030101010101" pitchFamily="2" charset="-122"/>
                <a:cs typeface="Arial" panose="020B0604020202020204" pitchFamily="34" charset="0"/>
              </a:rPr>
              <a:t>Упражнение 9. </a:t>
            </a:r>
            <a:r>
              <a:rPr lang="ru-RU" sz="1900" dirty="0">
                <a:latin typeface="Arial" panose="020B0604020202020204" pitchFamily="34" charset="0"/>
                <a:ea typeface="SimSun" panose="02010600030101010101" pitchFamily="2" charset="-122"/>
                <a:cs typeface="Arial" panose="020B0604020202020204" pitchFamily="34" charset="0"/>
              </a:rPr>
              <a:t>Употребите вместо точек глагол УЧИТЬСЯ или ЗАНИМАТЬСЯ в нужной форме.</a:t>
            </a:r>
            <a:endParaRPr lang="cs-CZ" sz="19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1900" dirty="0">
                <a:latin typeface="Arial" panose="020B0604020202020204" pitchFamily="34" charset="0"/>
                <a:ea typeface="SimSun" panose="02010600030101010101" pitchFamily="2" charset="-122"/>
                <a:cs typeface="Arial" panose="020B0604020202020204" pitchFamily="34" charset="0"/>
              </a:rPr>
              <a:t>1. Во время экзаменационной сессии друзья каждый день ... до часу ночи. 2. Я не думаю, что можно ... иностранному языку заочно.</a:t>
            </a:r>
            <a:endParaRPr lang="cs-CZ" sz="19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1900" dirty="0">
                <a:latin typeface="Arial" panose="020B0604020202020204" pitchFamily="34" charset="0"/>
                <a:ea typeface="SimSun" panose="02010600030101010101" pitchFamily="2" charset="-122"/>
                <a:cs typeface="Arial" panose="020B0604020202020204" pitchFamily="34" charset="0"/>
              </a:rPr>
              <a:t>Глаголы группы УЧИТЬ</a:t>
            </a:r>
            <a:endParaRPr lang="cs-CZ" sz="19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1900" dirty="0">
                <a:latin typeface="Arial" panose="020B0604020202020204" pitchFamily="34" charset="0"/>
                <a:ea typeface="SimSun" panose="02010600030101010101" pitchFamily="2" charset="-122"/>
                <a:cs typeface="Arial" panose="020B0604020202020204" pitchFamily="34" charset="0"/>
              </a:rPr>
              <a:t>З. Дети у них маленькие, еще не ... в школе. - Да, но я слышал, что они уже с пяти лет ... фигурным катанием. 4. Никогда бы раньше не подумала, что Иван будет ... с таким желанием, ведь учеба никогда раньше его не интересовала. - Это значит, что он наконец-то нашел свое призвание. Теперь его ничто, кроме учебы, не интересует, ... с утра до вечера. 5. Завтра все группы ... до полудня, а потом едут на экскурсию. 6. Все, кто когда-либо ... у Владимира Павловича, вспоминают его добрыми словами. 7. Я не могу сама .., со своей дочерью: для нее я мама, а не учитель. Придется взять </a:t>
            </a:r>
            <a:endParaRPr lang="cs-CZ" sz="19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1900" dirty="0">
                <a:latin typeface="Arial" panose="020B0604020202020204" pitchFamily="34" charset="0"/>
                <a:ea typeface="SimSun" panose="02010600030101010101" pitchFamily="2" charset="-122"/>
                <a:cs typeface="Arial" panose="020B0604020202020204" pitchFamily="34" charset="0"/>
              </a:rPr>
              <a:t>репетитора.</a:t>
            </a:r>
            <a:endParaRPr lang="cs-CZ" sz="19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1900" b="1" dirty="0">
                <a:latin typeface="Arial" panose="020B0604020202020204" pitchFamily="34" charset="0"/>
                <a:ea typeface="SimSun" panose="02010600030101010101" pitchFamily="2" charset="-122"/>
                <a:cs typeface="Arial" panose="020B0604020202020204" pitchFamily="34" charset="0"/>
              </a:rPr>
              <a:t>Упражнение 10. </a:t>
            </a:r>
            <a:r>
              <a:rPr lang="ru-RU" sz="1900" dirty="0">
                <a:latin typeface="Arial" panose="020B0604020202020204" pitchFamily="34" charset="0"/>
                <a:ea typeface="SimSun" panose="02010600030101010101" pitchFamily="2" charset="-122"/>
                <a:cs typeface="Arial" panose="020B0604020202020204" pitchFamily="34" charset="0"/>
              </a:rPr>
              <a:t>Вставьте вместо точек подходящие по смыслу глаголы: УЧИТЬ, УЧИТЬСЯ, ИЗУЧАТЬ, ПРЕПОДАВАТЬ, ЗАНИМАТЬСЯ.</a:t>
            </a:r>
            <a:endParaRPr lang="cs-CZ" sz="190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pPr>
            <a:r>
              <a:rPr lang="ru-RU" sz="1900" dirty="0">
                <a:latin typeface="Arial" panose="020B0604020202020204" pitchFamily="34" charset="0"/>
                <a:ea typeface="SimSun" panose="02010600030101010101" pitchFamily="2" charset="-122"/>
                <a:cs typeface="Arial" panose="020B0604020202020204" pitchFamily="34" charset="0"/>
              </a:rPr>
              <a:t>Слова, данные в скобках, употребите в нужной форме.</a:t>
            </a:r>
            <a:endParaRPr lang="cs-CZ" sz="1900" dirty="0">
              <a:latin typeface="Arial" panose="020B0604020202020204" pitchFamily="34" charset="0"/>
              <a:ea typeface="SimSun" panose="02010600030101010101" pitchFamily="2" charset="-122"/>
              <a:cs typeface="Arial" panose="020B0604020202020204" pitchFamily="34" charset="0"/>
            </a:endParaRPr>
          </a:p>
          <a:p>
            <a:r>
              <a:rPr lang="ru-RU" sz="1900" dirty="0">
                <a:latin typeface="Arial" panose="020B0604020202020204" pitchFamily="34" charset="0"/>
                <a:ea typeface="SimSun" panose="02010600030101010101" pitchFamily="2" charset="-122"/>
                <a:cs typeface="Arial" panose="020B0604020202020204" pitchFamily="34" charset="0"/>
              </a:rPr>
              <a:t>1. Чтобы успешно сдать сессию, нужно ... в течение семестра, а не только в ночь перед экзаменом. 2. В твоем возрасте стыдно не уметь плавать. Тебе нужно срочно ... (это). 3. Что же делать? Завтра контрольная работа, а я еще не ... (новые слова). 4. Маша с детства мечтала стать учительницей. Сейчас она успешно ... (дети, русская литература). 5. - Чем вы ... ? - Я уже пятнадцать лет ... (английский язык). 6. Здесь очень удобно. Мы никогда раньше не ... (эта аудитория). 7. Мой сын заканчивает институт. После окончания он мечтает ... (аспирантура). 8. Многие ученые ... (проблема сна и сновидений), но она еще решена не полностью, 9. Ты прекрасно играешь на гитаре! У кого ты ... (это)? 10. За десять лет работы таксистом он ... город как свои пять пальцев, знал каждую улицу и переулок.</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62306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05AE03-A27C-456B-82FA-9DD9CE51EDEF}"/>
              </a:ext>
            </a:extLst>
          </p:cNvPr>
          <p:cNvSpPr>
            <a:spLocks noGrp="1"/>
          </p:cNvSpPr>
          <p:nvPr>
            <p:ph type="title"/>
          </p:nvPr>
        </p:nvSpPr>
        <p:spPr/>
        <p:txBody>
          <a:bodyPr/>
          <a:lstStyle/>
          <a:p>
            <a:r>
              <a:rPr lang="ru-RU" dirty="0">
                <a:solidFill>
                  <a:srgbClr val="C00000"/>
                </a:solidFill>
              </a:rPr>
              <a:t>Личные местоимения</a:t>
            </a:r>
            <a:endParaRPr lang="cs-CZ" dirty="0">
              <a:solidFill>
                <a:srgbClr val="C00000"/>
              </a:solidFill>
            </a:endParaRPr>
          </a:p>
        </p:txBody>
      </p:sp>
    </p:spTree>
    <p:extLst>
      <p:ext uri="{BB962C8B-B14F-4D97-AF65-F5344CB8AC3E}">
        <p14:creationId xmlns:p14="http://schemas.microsoft.com/office/powerpoint/2010/main" val="1880552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020007B-4FBB-4C76-9674-EA284C654FF0}"/>
              </a:ext>
            </a:extLst>
          </p:cNvPr>
          <p:cNvPicPr>
            <a:picLocks noChangeAspect="1"/>
          </p:cNvPicPr>
          <p:nvPr/>
        </p:nvPicPr>
        <p:blipFill>
          <a:blip r:embed="rId2"/>
          <a:stretch>
            <a:fillRect/>
          </a:stretch>
        </p:blipFill>
        <p:spPr>
          <a:xfrm>
            <a:off x="1482571" y="0"/>
            <a:ext cx="9185429" cy="6858000"/>
          </a:xfrm>
          <a:prstGeom prst="rect">
            <a:avLst/>
          </a:prstGeom>
        </p:spPr>
      </p:pic>
    </p:spTree>
    <p:extLst>
      <p:ext uri="{BB962C8B-B14F-4D97-AF65-F5344CB8AC3E}">
        <p14:creationId xmlns:p14="http://schemas.microsoft.com/office/powerpoint/2010/main" val="2966062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683584A-B4DF-4B07-B455-815CE3201E0C}"/>
              </a:ext>
            </a:extLst>
          </p:cNvPr>
          <p:cNvSpPr/>
          <p:nvPr/>
        </p:nvSpPr>
        <p:spPr>
          <a:xfrm>
            <a:off x="2006353" y="914401"/>
            <a:ext cx="8575830" cy="4926349"/>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В множественном числе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нет</a:t>
            </a:r>
            <a:r>
              <a:rPr lang="ru-RU" sz="2400" b="1" dirty="0">
                <a:latin typeface="Calibri" panose="020F0502020204030204" pitchFamily="34" charset="0"/>
                <a:ea typeface="Calibri" panose="020F0502020204030204" pitchFamily="34" charset="0"/>
                <a:cs typeface="Times New Roman" panose="02020603050405020304" pitchFamily="18" charset="0"/>
              </a:rPr>
              <a:t> родовых отличий.</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После простых предлогов местоимение начинается с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Н</a:t>
            </a:r>
            <a:r>
              <a:rPr lang="ru-RU" sz="2400" b="1" dirty="0">
                <a:latin typeface="Calibri" panose="020F0502020204030204" pitchFamily="34" charset="0"/>
                <a:ea typeface="Calibri" panose="020F0502020204030204" pitchFamily="34" charset="0"/>
                <a:cs typeface="Times New Roman" panose="02020603050405020304" pitchFamily="18" charset="0"/>
              </a:rPr>
              <a:t>, например: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с ним, без неё, от них</a:t>
            </a:r>
            <a:r>
              <a:rPr lang="ru-RU" sz="2400" b="1" dirty="0">
                <a:latin typeface="Calibri" panose="020F0502020204030204" pitchFamily="34" charset="0"/>
                <a:ea typeface="Calibri" panose="020F0502020204030204" pitchFamily="34" charset="0"/>
                <a:cs typeface="Times New Roman" panose="02020603050405020304" pitchFamily="18" charset="0"/>
              </a:rPr>
              <a:t>. После производных предлогов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Н</a:t>
            </a:r>
            <a:r>
              <a:rPr lang="ru-RU" sz="2400" b="1" dirty="0">
                <a:latin typeface="Calibri" panose="020F0502020204030204" pitchFamily="34" charset="0"/>
                <a:ea typeface="Calibri" panose="020F0502020204030204" pitchFamily="34" charset="0"/>
                <a:cs typeface="Times New Roman" panose="02020603050405020304" pitchFamily="18" charset="0"/>
              </a:rPr>
              <a:t> не появляется, например: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благодаря ему, вопреки ей.</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Возвратное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СЕБЯ</a:t>
            </a:r>
            <a:r>
              <a:rPr lang="ru-RU" sz="2400" b="1" dirty="0">
                <a:latin typeface="Calibri" panose="020F0502020204030204" pitchFamily="34" charset="0"/>
                <a:ea typeface="Calibri" panose="020F0502020204030204" pitchFamily="34" charset="0"/>
                <a:cs typeface="Times New Roman" panose="02020603050405020304" pitchFamily="18" charset="0"/>
              </a:rPr>
              <a:t> склоняется как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ТЫ</a:t>
            </a:r>
            <a:r>
              <a:rPr lang="ru-RU" sz="2400" b="1" dirty="0">
                <a:latin typeface="Calibri" panose="020F0502020204030204" pitchFamily="34" charset="0"/>
                <a:ea typeface="Calibri" panose="020F0502020204030204" pitchFamily="34" charset="0"/>
                <a:cs typeface="Times New Roman" panose="02020603050405020304" pitchFamily="18" charset="0"/>
              </a:rPr>
              <a:t>. Для обозначения </a:t>
            </a:r>
            <a:r>
              <a:rPr lang="ru-RU"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взаимности используется выражение ДРУГ ДРУГА</a:t>
            </a:r>
            <a:r>
              <a:rPr lang="ru-RU" sz="2400" b="1" dirty="0">
                <a:latin typeface="Calibri" panose="020F0502020204030204" pitchFamily="34" charset="0"/>
                <a:ea typeface="Calibri" panose="020F0502020204030204" pitchFamily="34" charset="0"/>
                <a:cs typeface="Times New Roman" panose="02020603050405020304" pitchFamily="18" charset="0"/>
              </a:rPr>
              <a:t>.</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В </a:t>
            </a:r>
            <a:r>
              <a:rPr lang="ru-RU" sz="2400" b="1" dirty="0" err="1">
                <a:latin typeface="Calibri" panose="020F0502020204030204" pitchFamily="34" charset="0"/>
                <a:ea typeface="Calibri" panose="020F0502020204030204" pitchFamily="34" charset="0"/>
                <a:cs typeface="Times New Roman" panose="02020603050405020304" pitchFamily="18" charset="0"/>
              </a:rPr>
              <a:t>тв.п</a:t>
            </a:r>
            <a:r>
              <a:rPr lang="ru-RU" sz="2400" b="1" dirty="0">
                <a:latin typeface="Calibri" panose="020F0502020204030204" pitchFamily="34" charset="0"/>
                <a:ea typeface="Calibri" panose="020F0502020204030204" pitchFamily="34" charset="0"/>
                <a:cs typeface="Times New Roman" panose="02020603050405020304" pitchFamily="18" charset="0"/>
              </a:rPr>
              <a:t>. в </a:t>
            </a:r>
            <a:r>
              <a:rPr lang="ru-RU" sz="2400" b="1" dirty="0" err="1">
                <a:latin typeface="Calibri" panose="020F0502020204030204" pitchFamily="34" charset="0"/>
                <a:ea typeface="Calibri" panose="020F0502020204030204" pitchFamily="34" charset="0"/>
                <a:cs typeface="Times New Roman" panose="02020603050405020304" pitchFamily="18" charset="0"/>
              </a:rPr>
              <a:t>ж.р</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err="1">
                <a:latin typeface="Calibri" panose="020F0502020204030204" pitchFamily="34" charset="0"/>
                <a:ea typeface="Calibri" panose="020F0502020204030204" pitchFamily="34" charset="0"/>
                <a:cs typeface="Times New Roman" panose="02020603050405020304" pitchFamily="18" charset="0"/>
              </a:rPr>
              <a:t>ед.ч</a:t>
            </a:r>
            <a:r>
              <a:rPr lang="ru-RU" sz="2400" b="1" dirty="0">
                <a:latin typeface="Calibri" panose="020F0502020204030204" pitchFamily="34" charset="0"/>
                <a:ea typeface="Calibri" panose="020F0502020204030204" pitchFamily="34" charset="0"/>
                <a:cs typeface="Times New Roman" panose="02020603050405020304" pitchFamily="18" charset="0"/>
              </a:rPr>
              <a:t>. без предлога используется форма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ЕЮ</a:t>
            </a:r>
            <a:r>
              <a:rPr lang="ru-RU" sz="2400" b="1" dirty="0">
                <a:latin typeface="Calibri" panose="020F0502020204030204" pitchFamily="34" charset="0"/>
                <a:ea typeface="Calibri" panose="020F0502020204030204" pitchFamily="34" charset="0"/>
                <a:cs typeface="Times New Roman" panose="02020603050405020304" pitchFamily="18" charset="0"/>
              </a:rPr>
              <a:t>, с предлогом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НЕЙ</a:t>
            </a:r>
            <a:r>
              <a:rPr lang="ru-RU" sz="2400" b="1" dirty="0">
                <a:latin typeface="Calibri" panose="020F0502020204030204" pitchFamily="34" charset="0"/>
                <a:ea typeface="Calibri" panose="020F0502020204030204" pitchFamily="34" charset="0"/>
                <a:cs typeface="Times New Roman" panose="02020603050405020304" pitchFamily="18" charset="0"/>
              </a:rPr>
              <a:t> (мною, тобою - книжное).</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В РЯ винительный падеж всегда = родительному.</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В РЯ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нет</a:t>
            </a:r>
            <a:r>
              <a:rPr lang="ru-RU" sz="2400" b="1" dirty="0">
                <a:latin typeface="Calibri" panose="020F0502020204030204" pitchFamily="34" charset="0"/>
                <a:ea typeface="Calibri" panose="020F0502020204030204" pitchFamily="34" charset="0"/>
                <a:cs typeface="Times New Roman" panose="02020603050405020304" pitchFamily="18" charset="0"/>
              </a:rPr>
              <a:t> энклитических местоименных форм.</a:t>
            </a:r>
            <a:endParaRPr lang="cs-CZ" sz="2400" dirty="0"/>
          </a:p>
        </p:txBody>
      </p:sp>
    </p:spTree>
    <p:extLst>
      <p:ext uri="{BB962C8B-B14F-4D97-AF65-F5344CB8AC3E}">
        <p14:creationId xmlns:p14="http://schemas.microsoft.com/office/powerpoint/2010/main" val="288728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4D9B6830-E902-4A4C-BB10-B6E649DE526B}"/>
              </a:ext>
            </a:extLst>
          </p:cNvPr>
          <p:cNvGraphicFramePr>
            <a:graphicFrameLocks noGrp="1"/>
          </p:cNvGraphicFramePr>
          <p:nvPr>
            <p:extLst>
              <p:ext uri="{D42A27DB-BD31-4B8C-83A1-F6EECF244321}">
                <p14:modId xmlns:p14="http://schemas.microsoft.com/office/powerpoint/2010/main" val="3108801960"/>
              </p:ext>
            </p:extLst>
          </p:nvPr>
        </p:nvGraphicFramePr>
        <p:xfrm>
          <a:off x="1207363" y="916620"/>
          <a:ext cx="9999216" cy="2512380"/>
        </p:xfrm>
        <a:graphic>
          <a:graphicData uri="http://schemas.openxmlformats.org/drawingml/2006/table">
            <a:tbl>
              <a:tblPr firstRow="1" firstCol="1" bandRow="1"/>
              <a:tblGrid>
                <a:gridCol w="2499804">
                  <a:extLst>
                    <a:ext uri="{9D8B030D-6E8A-4147-A177-3AD203B41FA5}">
                      <a16:colId xmlns:a16="http://schemas.microsoft.com/office/drawing/2014/main" val="2413334769"/>
                    </a:ext>
                  </a:extLst>
                </a:gridCol>
                <a:gridCol w="2499804">
                  <a:extLst>
                    <a:ext uri="{9D8B030D-6E8A-4147-A177-3AD203B41FA5}">
                      <a16:colId xmlns:a16="http://schemas.microsoft.com/office/drawing/2014/main" val="4138960859"/>
                    </a:ext>
                  </a:extLst>
                </a:gridCol>
                <a:gridCol w="2499804">
                  <a:extLst>
                    <a:ext uri="{9D8B030D-6E8A-4147-A177-3AD203B41FA5}">
                      <a16:colId xmlns:a16="http://schemas.microsoft.com/office/drawing/2014/main" val="1119977880"/>
                    </a:ext>
                  </a:extLst>
                </a:gridCol>
                <a:gridCol w="2499804">
                  <a:extLst>
                    <a:ext uri="{9D8B030D-6E8A-4147-A177-3AD203B41FA5}">
                      <a16:colId xmlns:a16="http://schemas.microsoft.com/office/drawing/2014/main" val="1849714524"/>
                    </a:ext>
                  </a:extLst>
                </a:gridCol>
              </a:tblGrid>
              <a:tr h="502476">
                <a:tc gridSpan="4">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Изменение ударения и чередование согласных при спряжении</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645473840"/>
                  </a:ext>
                </a:extLst>
              </a:tr>
              <a:tr h="502476">
                <a:tc gridSpan="2">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effectLst/>
                          <a:latin typeface="Calibri" panose="020F0502020204030204" pitchFamily="34" charset="0"/>
                          <a:ea typeface="Calibri" panose="020F0502020204030204" pitchFamily="34" charset="0"/>
                          <a:cs typeface="Times New Roman" panose="02020603050405020304" pitchFamily="18" charset="0"/>
                        </a:rPr>
                        <a:t>ка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ь</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gridSpan="2">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и</a:t>
                      </a:r>
                      <a:r>
                        <a:rPr lang="ru-RU" sz="2400" b="1">
                          <a:effectLst/>
                          <a:latin typeface="Calibri" panose="020F0502020204030204" pitchFamily="34" charset="0"/>
                          <a:ea typeface="Calibri" panose="020F0502020204030204" pitchFamily="34" charset="0"/>
                          <a:cs typeface="Times New Roman" panose="02020603050405020304" pitchFamily="18" charset="0"/>
                        </a:rPr>
                        <a:t>ть</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extLst>
                  <a:ext uri="{0D108BD9-81ED-4DB2-BD59-A6C34878D82A}">
                    <a16:rowId xmlns:a16="http://schemas.microsoft.com/office/drawing/2014/main" val="1941504056"/>
                  </a:ext>
                </a:extLst>
              </a:tr>
              <a:tr h="502476">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у</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ем</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у</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им</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098059"/>
                  </a:ext>
                </a:extLst>
              </a:tr>
              <a:tr h="502476">
                <a:tc>
                  <a:txBody>
                    <a:bodyPr/>
                    <a:lstStyle/>
                    <a:p>
                      <a:pPr algn="ctr">
                        <a:lnSpc>
                          <a:spcPct val="107000"/>
                        </a:lnSpc>
                        <a:spcAft>
                          <a:spcPts val="0"/>
                        </a:spcAft>
                      </a:pPr>
                      <a:r>
                        <a:rPr lang="ru-RU" sz="2400" b="1" dirty="0">
                          <a:effectLst/>
                          <a:latin typeface="Calibri" panose="020F0502020204030204" pitchFamily="34" charset="0"/>
                          <a:ea typeface="Calibri" panose="020F0502020204030204" pitchFamily="34" charset="0"/>
                          <a:cs typeface="Times New Roman" panose="02020603050405020304" pitchFamily="18" charset="0"/>
                        </a:rPr>
                        <a:t>пл</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dirty="0">
                          <a:effectLst/>
                          <a:latin typeface="Calibri" panose="020F0502020204030204" pitchFamily="34" charset="0"/>
                          <a:ea typeface="Calibri" panose="020F0502020204030204" pitchFamily="34" charset="0"/>
                          <a:cs typeface="Times New Roman" panose="02020603050405020304" pitchFamily="18" charset="0"/>
                        </a:rPr>
                        <a:t>ешь</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ете</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ишь</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ите</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638316"/>
                  </a:ext>
                </a:extLst>
              </a:tr>
              <a:tr h="502476">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ет</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ч</a:t>
                      </a:r>
                      <a:r>
                        <a:rPr lang="ru-RU" sz="2400" b="1">
                          <a:effectLst/>
                          <a:latin typeface="Calibri" panose="020F0502020204030204" pitchFamily="34" charset="0"/>
                          <a:ea typeface="Calibri" panose="020F0502020204030204" pitchFamily="34" charset="0"/>
                          <a:cs typeface="Times New Roman" panose="02020603050405020304" pitchFamily="18" charset="0"/>
                        </a:rPr>
                        <a:t>ут</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effectLst/>
                          <a:latin typeface="Calibri" panose="020F0502020204030204" pitchFamily="34" charset="0"/>
                          <a:ea typeface="Calibri" panose="020F0502020204030204" pitchFamily="34" charset="0"/>
                          <a:cs typeface="Times New Roman" panose="02020603050405020304" pitchFamily="18" charset="0"/>
                        </a:rPr>
                        <a:t>пл</a:t>
                      </a:r>
                      <a:r>
                        <a:rPr lang="ru-RU" sz="2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a:effectLst/>
                          <a:latin typeface="Calibri" panose="020F0502020204030204" pitchFamily="34" charset="0"/>
                          <a:ea typeface="Calibri" panose="020F0502020204030204" pitchFamily="34" charset="0"/>
                          <a:cs typeface="Times New Roman" panose="02020603050405020304" pitchFamily="18" charset="0"/>
                        </a:rPr>
                        <a:t>ит</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dirty="0">
                          <a:effectLst/>
                          <a:latin typeface="Calibri" panose="020F0502020204030204" pitchFamily="34" charset="0"/>
                          <a:ea typeface="Calibri" panose="020F0502020204030204" pitchFamily="34" charset="0"/>
                          <a:cs typeface="Times New Roman" panose="02020603050405020304" pitchFamily="18" charset="0"/>
                        </a:rPr>
                        <a:t>пл</a:t>
                      </a:r>
                      <a:r>
                        <a:rPr lang="ru-RU"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a:t>
                      </a:r>
                      <a:r>
                        <a:rPr lang="ru-RU"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т</a:t>
                      </a:r>
                      <a:r>
                        <a:rPr lang="ru-RU" sz="2400" b="1" dirty="0">
                          <a:effectLst/>
                          <a:latin typeface="Calibri" panose="020F0502020204030204" pitchFamily="34" charset="0"/>
                          <a:ea typeface="Calibri" panose="020F0502020204030204" pitchFamily="34" charset="0"/>
                          <a:cs typeface="Times New Roman" panose="02020603050405020304" pitchFamily="18" charset="0"/>
                        </a:rPr>
                        <a:t>ят</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2112330"/>
                  </a:ext>
                </a:extLst>
              </a:tr>
            </a:tbl>
          </a:graphicData>
        </a:graphic>
      </p:graphicFrame>
      <p:sp>
        <p:nvSpPr>
          <p:cNvPr id="4" name="Obdélník 3">
            <a:extLst>
              <a:ext uri="{FF2B5EF4-FFF2-40B4-BE49-F238E27FC236}">
                <a16:creationId xmlns:a16="http://schemas.microsoft.com/office/drawing/2014/main" id="{9509400A-37DC-4FC4-BF6A-DDCFE1825EB4}"/>
              </a:ext>
            </a:extLst>
          </p:cNvPr>
          <p:cNvSpPr/>
          <p:nvPr/>
        </p:nvSpPr>
        <p:spPr>
          <a:xfrm>
            <a:off x="1207363" y="3915052"/>
            <a:ext cx="9999215" cy="2152769"/>
          </a:xfrm>
          <a:prstGeom prst="rect">
            <a:avLst/>
          </a:prstGeom>
        </p:spPr>
        <p:txBody>
          <a:bodyPr wrap="square">
            <a:spAutoFit/>
          </a:bodyPr>
          <a:lstStyle/>
          <a:p>
            <a:pPr marL="342900" lvl="0" indent="-342900">
              <a:lnSpc>
                <a:spcPct val="107000"/>
              </a:lnSpc>
              <a:spcAft>
                <a:spcPts val="0"/>
              </a:spcAft>
              <a:buFont typeface="Symbol" panose="05050102010706020507" pitchFamily="18" charset="2"/>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Изменение ударения при спряжении всегда происходит по одной схеме. </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ru-RU" sz="2400" b="1" dirty="0">
                <a:latin typeface="Calibri" panose="020F0502020204030204" pitchFamily="34" charset="0"/>
                <a:ea typeface="Calibri" panose="020F0502020204030204" pitchFamily="34" charset="0"/>
                <a:cs typeface="Times New Roman" panose="02020603050405020304" pitchFamily="18" charset="0"/>
              </a:rPr>
              <a:t>Чередование происходит по-разному в первом и втором спряжении.</a:t>
            </a:r>
          </a:p>
          <a:p>
            <a:pPr marL="342900" indent="-342900">
              <a:lnSpc>
                <a:spcPct val="107000"/>
              </a:lnSpc>
              <a:spcAft>
                <a:spcPts val="800"/>
              </a:spcAft>
              <a:buFont typeface="Symbol" panose="05050102010706020507" pitchFamily="18" charset="2"/>
              <a:buChar char=""/>
            </a:pPr>
            <a:r>
              <a:rPr lang="ru-RU" sz="2400" b="1" dirty="0">
                <a:highlight>
                  <a:srgbClr val="00FF00"/>
                </a:highlight>
                <a:latin typeface="Calibri" panose="020F0502020204030204" pitchFamily="34" charset="0"/>
                <a:ea typeface="Calibri" panose="020F0502020204030204" pitchFamily="34" charset="0"/>
                <a:cs typeface="Times New Roman" panose="02020603050405020304" pitchFamily="18" charset="0"/>
              </a:rPr>
              <a:t>При спряжении возвратных глаголов в и в первом и во втором спряжении после гласных пишется</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СЬ</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a:highlight>
                  <a:srgbClr val="00FF00"/>
                </a:highlight>
                <a:latin typeface="Calibri" panose="020F0502020204030204" pitchFamily="34" charset="0"/>
                <a:ea typeface="Calibri" panose="020F0502020204030204" pitchFamily="34" charset="0"/>
                <a:cs typeface="Times New Roman" panose="02020603050405020304" pitchFamily="18" charset="0"/>
              </a:rPr>
              <a:t>после согласных</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СЯ</a:t>
            </a:r>
            <a:r>
              <a:rPr lang="ru-RU" sz="2400" b="1" dirty="0">
                <a:latin typeface="Calibri" panose="020F0502020204030204" pitchFamily="34" charset="0"/>
                <a:ea typeface="Calibri" panose="020F0502020204030204" pitchFamily="34" charset="0"/>
                <a:cs typeface="Times New Roman" panose="02020603050405020304" pitchFamily="18" charset="0"/>
              </a:rPr>
              <a:t>.</a:t>
            </a:r>
            <a:endParaRPr lang="cs-CZ" sz="2400" dirty="0"/>
          </a:p>
        </p:txBody>
      </p:sp>
    </p:spTree>
    <p:extLst>
      <p:ext uri="{BB962C8B-B14F-4D97-AF65-F5344CB8AC3E}">
        <p14:creationId xmlns:p14="http://schemas.microsoft.com/office/powerpoint/2010/main" val="3147714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E7F6B4A-3ADA-4C21-93DA-F22779690F52}"/>
              </a:ext>
            </a:extLst>
          </p:cNvPr>
          <p:cNvPicPr>
            <a:picLocks noChangeAspect="1"/>
          </p:cNvPicPr>
          <p:nvPr/>
        </p:nvPicPr>
        <p:blipFill>
          <a:blip r:embed="rId2"/>
          <a:stretch>
            <a:fillRect/>
          </a:stretch>
        </p:blipFill>
        <p:spPr>
          <a:xfrm rot="-60000">
            <a:off x="763479" y="479773"/>
            <a:ext cx="10804124" cy="6146293"/>
          </a:xfrm>
          <a:prstGeom prst="rect">
            <a:avLst/>
          </a:prstGeom>
        </p:spPr>
      </p:pic>
    </p:spTree>
    <p:extLst>
      <p:ext uri="{BB962C8B-B14F-4D97-AF65-F5344CB8AC3E}">
        <p14:creationId xmlns:p14="http://schemas.microsoft.com/office/powerpoint/2010/main" val="16512986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E1200B0-EC81-47D8-9812-7156B3794321}"/>
              </a:ext>
            </a:extLst>
          </p:cNvPr>
          <p:cNvPicPr>
            <a:picLocks noChangeAspect="1"/>
          </p:cNvPicPr>
          <p:nvPr/>
        </p:nvPicPr>
        <p:blipFill>
          <a:blip r:embed="rId2"/>
          <a:stretch>
            <a:fillRect/>
          </a:stretch>
        </p:blipFill>
        <p:spPr>
          <a:xfrm>
            <a:off x="371432" y="1242874"/>
            <a:ext cx="11261529" cy="4971496"/>
          </a:xfrm>
          <a:prstGeom prst="rect">
            <a:avLst/>
          </a:prstGeom>
        </p:spPr>
      </p:pic>
    </p:spTree>
    <p:extLst>
      <p:ext uri="{BB962C8B-B14F-4D97-AF65-F5344CB8AC3E}">
        <p14:creationId xmlns:p14="http://schemas.microsoft.com/office/powerpoint/2010/main" val="3535437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EFC669D-3E78-44AA-AA19-BB0EC22EB090}"/>
              </a:ext>
            </a:extLst>
          </p:cNvPr>
          <p:cNvPicPr/>
          <p:nvPr/>
        </p:nvPicPr>
        <p:blipFill rotWithShape="1">
          <a:blip r:embed="rId2" cstate="print">
            <a:extLst>
              <a:ext uri="{28A0092B-C50C-407E-A947-70E740481C1C}">
                <a14:useLocalDpi xmlns:a14="http://schemas.microsoft.com/office/drawing/2010/main" val="0"/>
              </a:ext>
            </a:extLst>
          </a:blip>
          <a:srcRect l="51901" t="41167"/>
          <a:stretch/>
        </p:blipFill>
        <p:spPr bwMode="auto">
          <a:xfrm>
            <a:off x="1091954" y="97654"/>
            <a:ext cx="9738804" cy="658945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353947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98FE04C-0E68-42A3-BC2A-2439CECC8E40}"/>
              </a:ext>
            </a:extLst>
          </p:cNvPr>
          <p:cNvPicPr>
            <a:picLocks noChangeAspect="1"/>
          </p:cNvPicPr>
          <p:nvPr/>
        </p:nvPicPr>
        <p:blipFill>
          <a:blip r:embed="rId2"/>
          <a:stretch>
            <a:fillRect/>
          </a:stretch>
        </p:blipFill>
        <p:spPr>
          <a:xfrm>
            <a:off x="565354" y="2080628"/>
            <a:ext cx="11061291" cy="2264126"/>
          </a:xfrm>
          <a:prstGeom prst="rect">
            <a:avLst/>
          </a:prstGeom>
        </p:spPr>
      </p:pic>
    </p:spTree>
    <p:extLst>
      <p:ext uri="{BB962C8B-B14F-4D97-AF65-F5344CB8AC3E}">
        <p14:creationId xmlns:p14="http://schemas.microsoft.com/office/powerpoint/2010/main" val="14316293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6D0A544-A863-43DB-BE8D-B097FE014675}"/>
              </a:ext>
            </a:extLst>
          </p:cNvPr>
          <p:cNvPicPr>
            <a:picLocks noChangeAspect="1"/>
          </p:cNvPicPr>
          <p:nvPr/>
        </p:nvPicPr>
        <p:blipFill>
          <a:blip r:embed="rId2"/>
          <a:stretch>
            <a:fillRect/>
          </a:stretch>
        </p:blipFill>
        <p:spPr>
          <a:xfrm>
            <a:off x="1671484" y="-15834"/>
            <a:ext cx="8662219" cy="6873836"/>
          </a:xfrm>
          <a:prstGeom prst="rect">
            <a:avLst/>
          </a:prstGeom>
        </p:spPr>
      </p:pic>
    </p:spTree>
    <p:extLst>
      <p:ext uri="{BB962C8B-B14F-4D97-AF65-F5344CB8AC3E}">
        <p14:creationId xmlns:p14="http://schemas.microsoft.com/office/powerpoint/2010/main" val="38744925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3123CD8-004E-49F0-94F8-1B4535C80E13}"/>
              </a:ext>
            </a:extLst>
          </p:cNvPr>
          <p:cNvPicPr>
            <a:picLocks noChangeAspect="1"/>
          </p:cNvPicPr>
          <p:nvPr/>
        </p:nvPicPr>
        <p:blipFill>
          <a:blip r:embed="rId2"/>
          <a:stretch>
            <a:fillRect/>
          </a:stretch>
        </p:blipFill>
        <p:spPr>
          <a:xfrm>
            <a:off x="1788229" y="1"/>
            <a:ext cx="8896138" cy="6858000"/>
          </a:xfrm>
          <a:prstGeom prst="rect">
            <a:avLst/>
          </a:prstGeom>
        </p:spPr>
      </p:pic>
    </p:spTree>
    <p:extLst>
      <p:ext uri="{BB962C8B-B14F-4D97-AF65-F5344CB8AC3E}">
        <p14:creationId xmlns:p14="http://schemas.microsoft.com/office/powerpoint/2010/main" val="1548973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E536F228-9D16-4ECA-995E-579A0230C5FA}"/>
              </a:ext>
            </a:extLst>
          </p:cNvPr>
          <p:cNvSpPr txBox="1"/>
          <p:nvPr/>
        </p:nvSpPr>
        <p:spPr>
          <a:xfrm>
            <a:off x="1494503" y="685108"/>
            <a:ext cx="9399639" cy="5457007"/>
          </a:xfrm>
          <a:prstGeom prst="rect">
            <a:avLst/>
          </a:prstGeom>
          <a:noFill/>
        </p:spPr>
        <p:txBody>
          <a:bodyPr wrap="square">
            <a:spAutoFit/>
          </a:bodyPr>
          <a:lstStyle/>
          <a:p>
            <a:pPr indent="226695" algn="just">
              <a:lnSpc>
                <a:spcPct val="97000"/>
              </a:lnSpc>
              <a:spcAft>
                <a:spcPts val="800"/>
              </a:spcAft>
            </a:pPr>
            <a:r>
              <a:rPr lang="ru-RU" sz="2000" b="1" i="1" dirty="0">
                <a:effectLst/>
                <a:latin typeface="Times New Roman" panose="02020603050405020304" pitchFamily="18" charset="0"/>
                <a:ea typeface="Times New Roman" panose="02020603050405020304" pitchFamily="18" charset="0"/>
                <a:cs typeface="Times New Roman" panose="02020603050405020304" pitchFamily="18" charset="0"/>
              </a:rPr>
              <a:t>Упражнение 1.</a:t>
            </a: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Вместо точек вставьте в нужной форме личные местоимения.</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97000"/>
              </a:lnSpc>
              <a:spcAft>
                <a:spcPts val="80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97000"/>
              </a:lnSpc>
              <a:spcAft>
                <a:spcPts val="8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У (он) отпуск в августе. 2. Мы приехали к (она) в гости. 3. Из-за (ты) мы опоздали на поезд.</a:t>
            </a:r>
            <a:r>
              <a:rPr lang="ru-RU"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ru-RU"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Я не могу уехать так далеко без ... (ты). 5. Я не могу пойти на концерт, пойди вместо (я). 6. У (мы) осталось мало времени. 7. От (она) во многом зависит успех общего дела. 8. Не мешайте (он) думать. 9. Эта информация давно (они) известна. 10. Расскажите (мы) о себе. 11. Дайте (она) свою книгу. 12. Мы просим (вы) выступить на концерте. </a:t>
            </a:r>
          </a:p>
          <a:p>
            <a:pPr algn="just">
              <a:lnSpc>
                <a:spcPct val="97000"/>
              </a:lnSpc>
              <a:spcAft>
                <a:spcPts val="80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r>
              <a:rPr lang="ru-RU" sz="20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Упражнение 2. </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Раскройте скобки. Где нужно, вставьте </a:t>
            </a:r>
            <a:r>
              <a:rPr lang="ru-RU" sz="20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r>
              <a:rPr lang="ru-RU"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Образец: </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 вижу (она). – Я вижу </a:t>
            </a:r>
            <a:r>
              <a:rPr lang="ru-RU"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ее</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Работать с (она). – Работать с </a:t>
            </a:r>
            <a:r>
              <a:rPr lang="ru-RU"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ней</a:t>
            </a: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 вижу (он). Я был у (он). Согласно (он) желанию. Вопреки (он). Гулять с (он). Отвечать (она). Навстречу (он). Сравниться с (он). Старше (он). Между (они). Между (они) домами. Указывать на (она). Указывать на (она) ошибки.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9159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3A046DC-F3F3-439B-85E5-E0A036025A83}"/>
              </a:ext>
            </a:extLst>
          </p:cNvPr>
          <p:cNvSpPr txBox="1"/>
          <p:nvPr/>
        </p:nvSpPr>
        <p:spPr>
          <a:xfrm>
            <a:off x="1632155" y="1603885"/>
            <a:ext cx="9252155" cy="3650230"/>
          </a:xfrm>
          <a:prstGeom prst="rect">
            <a:avLst/>
          </a:prstGeom>
          <a:noFill/>
        </p:spPr>
        <p:txBody>
          <a:bodyPr wrap="square">
            <a:spAutoFit/>
          </a:bodyPr>
          <a:lstStyle/>
          <a:p>
            <a:pPr indent="226695" algn="just">
              <a:lnSpc>
                <a:spcPct val="107000"/>
              </a:lnSpc>
              <a:spcAft>
                <a:spcPts val="800"/>
              </a:spcAft>
            </a:pPr>
            <a:r>
              <a:rPr lang="ru-RU" sz="2000" b="1" i="1" dirty="0">
                <a:effectLst/>
                <a:latin typeface="Times New Roman" panose="02020603050405020304" pitchFamily="18" charset="0"/>
                <a:ea typeface="Times New Roman" panose="02020603050405020304" pitchFamily="18" charset="0"/>
                <a:cs typeface="Times New Roman" panose="02020603050405020304" pitchFamily="18" charset="0"/>
              </a:rPr>
              <a:t>Упражнение 3. </a:t>
            </a: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Вместо точек вставьте в нужной форме личные местоимения с предлогом или без предлога.</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indent="226695" algn="just">
              <a:lnSpc>
                <a:spcPct val="107000"/>
              </a:lnSpc>
              <a:spcAft>
                <a:spcPts val="80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1. Мы давно не писали своим друзьям, надо обязательно поздравить … с праздником.</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2. Перед самой экспедицией он неожиданно заболел, и … поехал Олег.</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3. Он мне не безразличен, я всегда огорчаюсь, если … неприятности.</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4. Я знал ее еще в университете, мы учились ... на одном курсе.</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r>
              <a:rPr lang="ru-RU" sz="2000" dirty="0">
                <a:effectLst/>
                <a:latin typeface="Times New Roman" panose="02020603050405020304" pitchFamily="18" charset="0"/>
                <a:ea typeface="Times New Roman" panose="02020603050405020304" pitchFamily="18" charset="0"/>
              </a:rPr>
              <a:t>5. Он уже не раз подводил нас, не стоит … доверять.</a:t>
            </a:r>
            <a:endParaRPr lang="cs-CZ" sz="2000" dirty="0"/>
          </a:p>
        </p:txBody>
      </p:sp>
    </p:spTree>
    <p:extLst>
      <p:ext uri="{BB962C8B-B14F-4D97-AF65-F5344CB8AC3E}">
        <p14:creationId xmlns:p14="http://schemas.microsoft.com/office/powerpoint/2010/main" val="42355385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B6570C-B8BF-4C21-B3AD-A33B07AC01FF}"/>
              </a:ext>
            </a:extLst>
          </p:cNvPr>
          <p:cNvSpPr>
            <a:spLocks noGrp="1"/>
          </p:cNvSpPr>
          <p:nvPr>
            <p:ph type="title"/>
          </p:nvPr>
        </p:nvSpPr>
        <p:spPr/>
        <p:txBody>
          <a:bodyPr/>
          <a:lstStyle/>
          <a:p>
            <a:r>
              <a:rPr lang="ru-RU" dirty="0">
                <a:solidFill>
                  <a:srgbClr val="C00000"/>
                </a:solidFill>
              </a:rPr>
              <a:t>Притяжательные местоимения</a:t>
            </a:r>
            <a:endParaRPr lang="cs-CZ" dirty="0">
              <a:solidFill>
                <a:srgbClr val="C00000"/>
              </a:solidFill>
            </a:endParaRPr>
          </a:p>
        </p:txBody>
      </p:sp>
    </p:spTree>
    <p:extLst>
      <p:ext uri="{BB962C8B-B14F-4D97-AF65-F5344CB8AC3E}">
        <p14:creationId xmlns:p14="http://schemas.microsoft.com/office/powerpoint/2010/main" val="29302009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2" descr="Výsledek obrázku pro склонение притяжательных местоимений в русском языке">
            <a:extLst>
              <a:ext uri="{FF2B5EF4-FFF2-40B4-BE49-F238E27FC236}">
                <a16:creationId xmlns:a16="http://schemas.microsoft.com/office/drawing/2014/main" id="{5A8A904A-E0A0-46B4-91C9-27C967007B07}"/>
              </a:ext>
            </a:extLst>
          </p:cNvPr>
          <p:cNvPicPr/>
          <p:nvPr/>
        </p:nvPicPr>
        <p:blipFill rotWithShape="1">
          <a:blip r:embed="rId2">
            <a:extLst>
              <a:ext uri="{28A0092B-C50C-407E-A947-70E740481C1C}">
                <a14:useLocalDpi xmlns:a14="http://schemas.microsoft.com/office/drawing/2010/main" val="0"/>
              </a:ext>
            </a:extLst>
          </a:blip>
          <a:srcRect t="13404" b="11215"/>
          <a:stretch/>
        </p:blipFill>
        <p:spPr bwMode="auto">
          <a:xfrm>
            <a:off x="1877961" y="0"/>
            <a:ext cx="8249265" cy="6858000"/>
          </a:xfrm>
          <a:prstGeom prst="rect">
            <a:avLst/>
          </a:prstGeom>
          <a:noFill/>
          <a:ln>
            <a:noFill/>
          </a:ln>
          <a:extLst>
            <a:ext uri="{53640926-AAD7-44D8-BBD7-CCE9431645EC}">
              <a14:shadowObscured xmlns:a14="http://schemas.microsoft.com/office/drawing/2010/main"/>
            </a:ext>
          </a:extLst>
        </p:spPr>
      </p:pic>
      <p:sp>
        <p:nvSpPr>
          <p:cNvPr id="3" name="TextovéPole 2">
            <a:extLst>
              <a:ext uri="{FF2B5EF4-FFF2-40B4-BE49-F238E27FC236}">
                <a16:creationId xmlns:a16="http://schemas.microsoft.com/office/drawing/2014/main" id="{A5C62330-CB9E-4F2D-AD28-1B550CCFE65C}"/>
              </a:ext>
            </a:extLst>
          </p:cNvPr>
          <p:cNvSpPr txBox="1"/>
          <p:nvPr/>
        </p:nvSpPr>
        <p:spPr>
          <a:xfrm>
            <a:off x="117987" y="1877961"/>
            <a:ext cx="1504336" cy="1015663"/>
          </a:xfrm>
          <a:prstGeom prst="rect">
            <a:avLst/>
          </a:prstGeom>
          <a:noFill/>
        </p:spPr>
        <p:txBody>
          <a:bodyPr wrap="square" rtlCol="0">
            <a:spAutoFit/>
          </a:bodyPr>
          <a:lstStyle/>
          <a:p>
            <a:r>
              <a:rPr lang="ru-RU" sz="2000" b="1" dirty="0"/>
              <a:t>ЕГО, ЕЁ, ИХ</a:t>
            </a:r>
          </a:p>
          <a:p>
            <a:r>
              <a:rPr lang="ru-RU" sz="2000" b="1" dirty="0">
                <a:solidFill>
                  <a:srgbClr val="FF0000"/>
                </a:solidFill>
              </a:rPr>
              <a:t>Не</a:t>
            </a:r>
            <a:r>
              <a:rPr lang="ru-RU" sz="2000" b="1" dirty="0"/>
              <a:t> склоняется!</a:t>
            </a:r>
            <a:endParaRPr lang="cs-CZ" sz="2000" b="1" dirty="0"/>
          </a:p>
        </p:txBody>
      </p:sp>
    </p:spTree>
    <p:extLst>
      <p:ext uri="{BB962C8B-B14F-4D97-AF65-F5344CB8AC3E}">
        <p14:creationId xmlns:p14="http://schemas.microsoft.com/office/powerpoint/2010/main" val="95357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0BD89EC-69B6-44D2-8E16-E02DEED6047E}"/>
              </a:ext>
            </a:extLst>
          </p:cNvPr>
          <p:cNvPicPr>
            <a:picLocks noChangeAspect="1"/>
          </p:cNvPicPr>
          <p:nvPr/>
        </p:nvPicPr>
        <p:blipFill>
          <a:blip r:embed="rId2"/>
          <a:stretch>
            <a:fillRect/>
          </a:stretch>
        </p:blipFill>
        <p:spPr>
          <a:xfrm>
            <a:off x="3045041" y="941642"/>
            <a:ext cx="5530788" cy="5747682"/>
          </a:xfrm>
          <a:prstGeom prst="rect">
            <a:avLst/>
          </a:prstGeom>
        </p:spPr>
      </p:pic>
      <p:sp>
        <p:nvSpPr>
          <p:cNvPr id="4" name="TextovéPole 3">
            <a:extLst>
              <a:ext uri="{FF2B5EF4-FFF2-40B4-BE49-F238E27FC236}">
                <a16:creationId xmlns:a16="http://schemas.microsoft.com/office/drawing/2014/main" id="{4AA8E160-CC04-4672-9280-48E2076F7261}"/>
              </a:ext>
            </a:extLst>
          </p:cNvPr>
          <p:cNvSpPr txBox="1"/>
          <p:nvPr/>
        </p:nvSpPr>
        <p:spPr>
          <a:xfrm>
            <a:off x="3000652" y="292963"/>
            <a:ext cx="5575177" cy="461665"/>
          </a:xfrm>
          <a:prstGeom prst="rect">
            <a:avLst/>
          </a:prstGeom>
          <a:noFill/>
        </p:spPr>
        <p:txBody>
          <a:bodyPr wrap="square" rtlCol="0">
            <a:spAutoFit/>
          </a:bodyPr>
          <a:lstStyle/>
          <a:p>
            <a:pPr algn="ctr"/>
            <a:r>
              <a:rPr lang="ru-RU" sz="2400" b="1" u="sng" dirty="0"/>
              <a:t>Типы чередований</a:t>
            </a:r>
            <a:endParaRPr lang="cs-CZ" sz="2400" b="1" u="sng" dirty="0"/>
          </a:p>
        </p:txBody>
      </p:sp>
    </p:spTree>
    <p:extLst>
      <p:ext uri="{BB962C8B-B14F-4D97-AF65-F5344CB8AC3E}">
        <p14:creationId xmlns:p14="http://schemas.microsoft.com/office/powerpoint/2010/main" val="29993058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1A604D2-D66F-41F9-A1F1-5B72F791D2B0}"/>
              </a:ext>
            </a:extLst>
          </p:cNvPr>
          <p:cNvPicPr>
            <a:picLocks noChangeAspect="1"/>
          </p:cNvPicPr>
          <p:nvPr/>
        </p:nvPicPr>
        <p:blipFill>
          <a:blip r:embed="rId2"/>
          <a:stretch>
            <a:fillRect/>
          </a:stretch>
        </p:blipFill>
        <p:spPr>
          <a:xfrm>
            <a:off x="1141187" y="1258529"/>
            <a:ext cx="9988185" cy="4375355"/>
          </a:xfrm>
          <a:prstGeom prst="rect">
            <a:avLst/>
          </a:prstGeom>
        </p:spPr>
      </p:pic>
    </p:spTree>
    <p:extLst>
      <p:ext uri="{BB962C8B-B14F-4D97-AF65-F5344CB8AC3E}">
        <p14:creationId xmlns:p14="http://schemas.microsoft.com/office/powerpoint/2010/main" val="36690155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983AB3D-DBF2-497C-A19A-637F58CC0E8B}"/>
              </a:ext>
            </a:extLst>
          </p:cNvPr>
          <p:cNvPicPr>
            <a:picLocks noChangeAspect="1"/>
          </p:cNvPicPr>
          <p:nvPr/>
        </p:nvPicPr>
        <p:blipFill>
          <a:blip r:embed="rId2"/>
          <a:stretch>
            <a:fillRect/>
          </a:stretch>
        </p:blipFill>
        <p:spPr>
          <a:xfrm>
            <a:off x="2045110" y="139651"/>
            <a:ext cx="8239432" cy="6690472"/>
          </a:xfrm>
          <a:prstGeom prst="rect">
            <a:avLst/>
          </a:prstGeom>
        </p:spPr>
      </p:pic>
    </p:spTree>
    <p:extLst>
      <p:ext uri="{BB962C8B-B14F-4D97-AF65-F5344CB8AC3E}">
        <p14:creationId xmlns:p14="http://schemas.microsoft.com/office/powerpoint/2010/main" val="28815422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03203CC-C1FD-45F9-B740-7F4B126A8418}"/>
              </a:ext>
            </a:extLst>
          </p:cNvPr>
          <p:cNvPicPr>
            <a:picLocks noChangeAspect="1"/>
          </p:cNvPicPr>
          <p:nvPr/>
        </p:nvPicPr>
        <p:blipFill>
          <a:blip r:embed="rId2"/>
          <a:stretch>
            <a:fillRect/>
          </a:stretch>
        </p:blipFill>
        <p:spPr>
          <a:xfrm>
            <a:off x="842401" y="1002890"/>
            <a:ext cx="10645587" cy="4916129"/>
          </a:xfrm>
          <a:prstGeom prst="rect">
            <a:avLst/>
          </a:prstGeom>
        </p:spPr>
      </p:pic>
    </p:spTree>
    <p:extLst>
      <p:ext uri="{BB962C8B-B14F-4D97-AF65-F5344CB8AC3E}">
        <p14:creationId xmlns:p14="http://schemas.microsoft.com/office/powerpoint/2010/main" val="2649103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C4826BD-7EFB-4855-AA3A-C0F68FDE3D7E}"/>
              </a:ext>
            </a:extLst>
          </p:cNvPr>
          <p:cNvPicPr>
            <a:picLocks noChangeAspect="1"/>
          </p:cNvPicPr>
          <p:nvPr/>
        </p:nvPicPr>
        <p:blipFill>
          <a:blip r:embed="rId2"/>
          <a:stretch>
            <a:fillRect/>
          </a:stretch>
        </p:blipFill>
        <p:spPr>
          <a:xfrm>
            <a:off x="1038064" y="875071"/>
            <a:ext cx="10281386" cy="5191432"/>
          </a:xfrm>
          <a:prstGeom prst="rect">
            <a:avLst/>
          </a:prstGeom>
        </p:spPr>
      </p:pic>
    </p:spTree>
    <p:extLst>
      <p:ext uri="{BB962C8B-B14F-4D97-AF65-F5344CB8AC3E}">
        <p14:creationId xmlns:p14="http://schemas.microsoft.com/office/powerpoint/2010/main" val="32818621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DD24B0B-FE35-41B8-941E-9155BA120FC9}"/>
              </a:ext>
            </a:extLst>
          </p:cNvPr>
          <p:cNvPicPr>
            <a:picLocks noChangeAspect="1"/>
          </p:cNvPicPr>
          <p:nvPr/>
        </p:nvPicPr>
        <p:blipFill>
          <a:blip r:embed="rId2"/>
          <a:stretch>
            <a:fillRect/>
          </a:stretch>
        </p:blipFill>
        <p:spPr>
          <a:xfrm>
            <a:off x="2831690" y="6347"/>
            <a:ext cx="6744930" cy="6851653"/>
          </a:xfrm>
          <a:prstGeom prst="rect">
            <a:avLst/>
          </a:prstGeom>
        </p:spPr>
      </p:pic>
    </p:spTree>
    <p:extLst>
      <p:ext uri="{BB962C8B-B14F-4D97-AF65-F5344CB8AC3E}">
        <p14:creationId xmlns:p14="http://schemas.microsoft.com/office/powerpoint/2010/main" val="8979392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28C35C4-F39F-44B4-8857-325CB7C55DAE}"/>
              </a:ext>
            </a:extLst>
          </p:cNvPr>
          <p:cNvPicPr>
            <a:picLocks noChangeAspect="1"/>
          </p:cNvPicPr>
          <p:nvPr/>
        </p:nvPicPr>
        <p:blipFill>
          <a:blip r:embed="rId2"/>
          <a:stretch>
            <a:fillRect/>
          </a:stretch>
        </p:blipFill>
        <p:spPr>
          <a:xfrm>
            <a:off x="1518607" y="0"/>
            <a:ext cx="9154784" cy="6858001"/>
          </a:xfrm>
          <a:prstGeom prst="rect">
            <a:avLst/>
          </a:prstGeom>
        </p:spPr>
      </p:pic>
    </p:spTree>
    <p:extLst>
      <p:ext uri="{BB962C8B-B14F-4D97-AF65-F5344CB8AC3E}">
        <p14:creationId xmlns:p14="http://schemas.microsoft.com/office/powerpoint/2010/main" val="39867310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4D788D0-AF3D-4AFA-AB44-5F2C7AE6CB9F}"/>
              </a:ext>
            </a:extLst>
          </p:cNvPr>
          <p:cNvPicPr>
            <a:picLocks noChangeAspect="1"/>
          </p:cNvPicPr>
          <p:nvPr/>
        </p:nvPicPr>
        <p:blipFill>
          <a:blip r:embed="rId2"/>
          <a:stretch>
            <a:fillRect/>
          </a:stretch>
        </p:blipFill>
        <p:spPr>
          <a:xfrm>
            <a:off x="1628397" y="0"/>
            <a:ext cx="8935205" cy="6858000"/>
          </a:xfrm>
          <a:prstGeom prst="rect">
            <a:avLst/>
          </a:prstGeom>
        </p:spPr>
      </p:pic>
    </p:spTree>
    <p:extLst>
      <p:ext uri="{BB962C8B-B14F-4D97-AF65-F5344CB8AC3E}">
        <p14:creationId xmlns:p14="http://schemas.microsoft.com/office/powerpoint/2010/main" val="18496089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E26555-EB2B-4710-B67B-268F48364748}"/>
              </a:ext>
            </a:extLst>
          </p:cNvPr>
          <p:cNvSpPr>
            <a:spLocks noGrp="1"/>
          </p:cNvSpPr>
          <p:nvPr>
            <p:ph type="title"/>
          </p:nvPr>
        </p:nvSpPr>
        <p:spPr/>
        <p:txBody>
          <a:bodyPr/>
          <a:lstStyle/>
          <a:p>
            <a:r>
              <a:rPr lang="ru-RU" dirty="0">
                <a:solidFill>
                  <a:srgbClr val="C00000"/>
                </a:solidFill>
              </a:rPr>
              <a:t>Склонение существительных</a:t>
            </a:r>
            <a:endParaRPr lang="cs-CZ" dirty="0">
              <a:solidFill>
                <a:srgbClr val="C00000"/>
              </a:solidFill>
            </a:endParaRPr>
          </a:p>
        </p:txBody>
      </p:sp>
    </p:spTree>
    <p:extLst>
      <p:ext uri="{BB962C8B-B14F-4D97-AF65-F5344CB8AC3E}">
        <p14:creationId xmlns:p14="http://schemas.microsoft.com/office/powerpoint/2010/main" val="38774194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334910B-88E3-4F96-988B-4D05E7CE6CD2}"/>
              </a:ext>
            </a:extLst>
          </p:cNvPr>
          <p:cNvPicPr>
            <a:picLocks noChangeAspect="1"/>
          </p:cNvPicPr>
          <p:nvPr/>
        </p:nvPicPr>
        <p:blipFill>
          <a:blip r:embed="rId2"/>
          <a:stretch>
            <a:fillRect/>
          </a:stretch>
        </p:blipFill>
        <p:spPr>
          <a:xfrm>
            <a:off x="1376039" y="212212"/>
            <a:ext cx="9471235" cy="6454918"/>
          </a:xfrm>
          <a:prstGeom prst="rect">
            <a:avLst/>
          </a:prstGeom>
        </p:spPr>
      </p:pic>
    </p:spTree>
    <p:extLst>
      <p:ext uri="{BB962C8B-B14F-4D97-AF65-F5344CB8AC3E}">
        <p14:creationId xmlns:p14="http://schemas.microsoft.com/office/powerpoint/2010/main" val="32310971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D59164B-6317-44AE-887F-25F46FE56DE9}"/>
              </a:ext>
            </a:extLst>
          </p:cNvPr>
          <p:cNvSpPr/>
          <p:nvPr/>
        </p:nvSpPr>
        <p:spPr>
          <a:xfrm>
            <a:off x="1568245" y="378963"/>
            <a:ext cx="9448800" cy="1938992"/>
          </a:xfrm>
          <a:prstGeom prst="rect">
            <a:avLst/>
          </a:prstGeom>
        </p:spPr>
        <p:txBody>
          <a:bodyPr wrap="square">
            <a:spAutoFit/>
          </a:bodyPr>
          <a:lstStyle/>
          <a:p>
            <a:r>
              <a:rPr lang="ru-RU" sz="2400" b="1" dirty="0">
                <a:latin typeface="Calibri" panose="020F0502020204030204" pitchFamily="34" charset="0"/>
                <a:ea typeface="Calibri" panose="020F0502020204030204" pitchFamily="34" charset="0"/>
                <a:cs typeface="Times New Roman" panose="02020603050405020304" pitchFamily="18" charset="0"/>
              </a:rPr>
              <a:t>Наиболее последовательно разные склонения противопоставлены в единственном числе. В процессе развития русского языка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формы множественного числа разных склонений унифицировались</a:t>
            </a:r>
            <a:r>
              <a:rPr lang="ru-RU" sz="2400" b="1" dirty="0">
                <a:latin typeface="Calibri" panose="020F0502020204030204" pitchFamily="34" charset="0"/>
                <a:ea typeface="Calibri" panose="020F0502020204030204" pitchFamily="34" charset="0"/>
                <a:cs typeface="Times New Roman" panose="02020603050405020304" pitchFamily="18" charset="0"/>
              </a:rPr>
              <a:t>, поэтому в форме множественного числа у слов разных склонений нередко используются одинаковые падежные окончания:</a:t>
            </a:r>
            <a:endParaRPr lang="cs-CZ" sz="2400" dirty="0"/>
          </a:p>
        </p:txBody>
      </p:sp>
      <p:pic>
        <p:nvPicPr>
          <p:cNvPr id="4" name="Obrázek 3">
            <a:extLst>
              <a:ext uri="{FF2B5EF4-FFF2-40B4-BE49-F238E27FC236}">
                <a16:creationId xmlns:a16="http://schemas.microsoft.com/office/drawing/2014/main" id="{EDF6B8D1-24EA-431A-8C0F-A294A050764A}"/>
              </a:ext>
            </a:extLst>
          </p:cNvPr>
          <p:cNvPicPr>
            <a:picLocks noChangeAspect="1"/>
          </p:cNvPicPr>
          <p:nvPr/>
        </p:nvPicPr>
        <p:blipFill>
          <a:blip r:embed="rId2"/>
          <a:stretch>
            <a:fillRect/>
          </a:stretch>
        </p:blipFill>
        <p:spPr>
          <a:xfrm>
            <a:off x="1755505" y="2596011"/>
            <a:ext cx="8157137" cy="904255"/>
          </a:xfrm>
          <a:prstGeom prst="rect">
            <a:avLst/>
          </a:prstGeom>
        </p:spPr>
      </p:pic>
      <p:sp>
        <p:nvSpPr>
          <p:cNvPr id="5" name="Obdélník 4">
            <a:extLst>
              <a:ext uri="{FF2B5EF4-FFF2-40B4-BE49-F238E27FC236}">
                <a16:creationId xmlns:a16="http://schemas.microsoft.com/office/drawing/2014/main" id="{C07E8A69-78E6-4B18-BACD-127E15C3FCDB}"/>
              </a:ext>
            </a:extLst>
          </p:cNvPr>
          <p:cNvSpPr/>
          <p:nvPr/>
        </p:nvSpPr>
        <p:spPr>
          <a:xfrm>
            <a:off x="1568245" y="3626097"/>
            <a:ext cx="9448800" cy="1200329"/>
          </a:xfrm>
          <a:prstGeom prst="rect">
            <a:avLst/>
          </a:prstGeom>
        </p:spPr>
        <p:txBody>
          <a:bodyPr wrap="square">
            <a:spAutoFit/>
          </a:bodyPr>
          <a:lstStyle/>
          <a:p>
            <a:r>
              <a:rPr lang="ru-RU" sz="2400" b="1" dirty="0">
                <a:latin typeface="Calibri" panose="020F0502020204030204" pitchFamily="34" charset="0"/>
                <a:ea typeface="Calibri" panose="020F0502020204030204" pitchFamily="34" charset="0"/>
                <a:cs typeface="Times New Roman" panose="02020603050405020304" pitchFamily="18" charset="0"/>
              </a:rPr>
              <a:t>В формах дательного, творительного и предложного падежей множественного числа, разные типы склонения вообще не противопоставлены одно другому:</a:t>
            </a:r>
            <a:endParaRPr lang="cs-CZ" sz="2400" dirty="0"/>
          </a:p>
        </p:txBody>
      </p:sp>
      <p:pic>
        <p:nvPicPr>
          <p:cNvPr id="7" name="Obrázek 6">
            <a:extLst>
              <a:ext uri="{FF2B5EF4-FFF2-40B4-BE49-F238E27FC236}">
                <a16:creationId xmlns:a16="http://schemas.microsoft.com/office/drawing/2014/main" id="{29E72B6D-C8DB-414D-911A-B37F4449ED5C}"/>
              </a:ext>
            </a:extLst>
          </p:cNvPr>
          <p:cNvPicPr>
            <a:picLocks noChangeAspect="1"/>
          </p:cNvPicPr>
          <p:nvPr/>
        </p:nvPicPr>
        <p:blipFill>
          <a:blip r:embed="rId3"/>
          <a:stretch>
            <a:fillRect/>
          </a:stretch>
        </p:blipFill>
        <p:spPr>
          <a:xfrm>
            <a:off x="1755505" y="4952257"/>
            <a:ext cx="8312726" cy="1200329"/>
          </a:xfrm>
          <a:prstGeom prst="rect">
            <a:avLst/>
          </a:prstGeom>
        </p:spPr>
      </p:pic>
    </p:spTree>
    <p:extLst>
      <p:ext uri="{BB962C8B-B14F-4D97-AF65-F5344CB8AC3E}">
        <p14:creationId xmlns:p14="http://schemas.microsoft.com/office/powerpoint/2010/main" val="447648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E99FE09-CF24-4A66-8FB3-E9FAF9DB243E}"/>
              </a:ext>
            </a:extLst>
          </p:cNvPr>
          <p:cNvSpPr/>
          <p:nvPr/>
        </p:nvSpPr>
        <p:spPr>
          <a:xfrm>
            <a:off x="1233996" y="639192"/>
            <a:ext cx="9792070" cy="5262979"/>
          </a:xfrm>
          <a:prstGeom prst="rect">
            <a:avLst/>
          </a:prstGeom>
        </p:spPr>
        <p:txBody>
          <a:bodyPr wrap="square">
            <a:spAutoFit/>
          </a:bodyPr>
          <a:lstStyle/>
          <a:p>
            <a:pPr lvl="0"/>
            <a:r>
              <a:rPr lang="ru-RU" sz="2400" b="1" dirty="0">
                <a:solidFill>
                  <a:prstClr val="black"/>
                </a:solidFill>
              </a:rPr>
              <a:t>Примеры чередований</a:t>
            </a:r>
          </a:p>
          <a:p>
            <a:pPr lvl="0"/>
            <a:endParaRPr lang="ru-RU" sz="2400" b="1" dirty="0">
              <a:solidFill>
                <a:prstClr val="black"/>
              </a:solidFill>
            </a:endParaRPr>
          </a:p>
          <a:p>
            <a:pPr marL="285750" lvl="0" indent="-285750">
              <a:buFont typeface="Arial" panose="020B0604020202020204" pitchFamily="34" charset="0"/>
              <a:buChar char="•"/>
            </a:pPr>
            <a:r>
              <a:rPr lang="ru-RU" sz="2400" i="1" dirty="0"/>
              <a:t>жечь — жгу, жжёшь, жжёт, жжём, </a:t>
            </a:r>
            <a:r>
              <a:rPr lang="ru-RU" sz="2400" i="1" dirty="0" err="1"/>
              <a:t>жжёте</a:t>
            </a:r>
            <a:r>
              <a:rPr lang="ru-RU" sz="2400" i="1" dirty="0"/>
              <a:t>, жгут (неправильно: </a:t>
            </a:r>
            <a:r>
              <a:rPr lang="ru-RU" sz="2400" i="1" dirty="0" err="1"/>
              <a:t>жгёт</a:t>
            </a:r>
            <a:r>
              <a:rPr lang="ru-RU" sz="2400" i="1" dirty="0"/>
              <a:t>, </a:t>
            </a:r>
            <a:r>
              <a:rPr lang="ru-RU" sz="2400" i="1" dirty="0" err="1"/>
              <a:t>жгём</a:t>
            </a:r>
            <a:r>
              <a:rPr lang="ru-RU" sz="2400" i="1" dirty="0"/>
              <a:t>, </a:t>
            </a:r>
            <a:r>
              <a:rPr lang="ru-RU" sz="2400" i="1" dirty="0" err="1"/>
              <a:t>жгёте</a:t>
            </a:r>
            <a:r>
              <a:rPr lang="ru-RU" sz="2400" i="1" dirty="0"/>
              <a:t>)</a:t>
            </a:r>
          </a:p>
          <a:p>
            <a:pPr marL="285750" indent="-285750">
              <a:buFont typeface="Arial" panose="020B0604020202020204" pitchFamily="34" charset="0"/>
              <a:buChar char="•"/>
            </a:pPr>
            <a:r>
              <a:rPr lang="ru-RU" sz="2400" i="1" dirty="0"/>
              <a:t>хотеть — хочу, хочешь, хочет, хотим, хотите, хотят</a:t>
            </a:r>
          </a:p>
          <a:p>
            <a:pPr marL="285750" indent="-285750">
              <a:buFont typeface="Arial" panose="020B0604020202020204" pitchFamily="34" charset="0"/>
              <a:buChar char="•"/>
            </a:pPr>
            <a:r>
              <a:rPr lang="ru-RU" sz="2400" i="1" dirty="0"/>
              <a:t>ехать — еду, едешь, едет, едем, едете, едут (неправильно: </a:t>
            </a:r>
            <a:r>
              <a:rPr lang="ru-RU" sz="2400" i="1" dirty="0" err="1"/>
              <a:t>ехаю</a:t>
            </a:r>
            <a:r>
              <a:rPr lang="ru-RU" sz="2400" i="1" dirty="0"/>
              <a:t>)</a:t>
            </a:r>
          </a:p>
          <a:p>
            <a:pPr marL="285750" indent="-285750">
              <a:buFont typeface="Arial" panose="020B0604020202020204" pitchFamily="34" charset="0"/>
              <a:buChar char="•"/>
            </a:pPr>
            <a:r>
              <a:rPr lang="ru-RU" sz="2400" i="1" dirty="0"/>
              <a:t>колыхать — колышу, колышешь, колышет, колышем, колышете, колышут (возможен и вариант колыхаю, колыхаешь)</a:t>
            </a:r>
          </a:p>
          <a:p>
            <a:pPr marL="285750" indent="-285750">
              <a:buFont typeface="Arial" panose="020B0604020202020204" pitchFamily="34" charset="0"/>
              <a:buChar char="•"/>
            </a:pPr>
            <a:r>
              <a:rPr lang="ru-RU" sz="2400" i="1" dirty="0"/>
              <a:t>полоскать — полощу, полощешь, полощет, полощем, полощете, полощут (возможен и вариант </a:t>
            </a:r>
            <a:r>
              <a:rPr lang="ru-RU" sz="2400" i="1" dirty="0" err="1"/>
              <a:t>полоскаю</a:t>
            </a:r>
            <a:r>
              <a:rPr lang="ru-RU" sz="2400" i="1" dirty="0"/>
              <a:t>, </a:t>
            </a:r>
            <a:r>
              <a:rPr lang="ru-RU" sz="2400" i="1" dirty="0" err="1"/>
              <a:t>полоскаешь</a:t>
            </a:r>
            <a:r>
              <a:rPr lang="ru-RU" sz="2400" i="1" dirty="0"/>
              <a:t>)</a:t>
            </a:r>
          </a:p>
          <a:p>
            <a:pPr marL="285750" indent="-285750">
              <a:buFont typeface="Arial" panose="020B0604020202020204" pitchFamily="34" charset="0"/>
              <a:buChar char="•"/>
            </a:pPr>
            <a:r>
              <a:rPr lang="ru-RU" sz="2400" i="1" dirty="0"/>
              <a:t>лазить — лажу, лазишь, лазит, лазим, лазите, лазят (существует и глагол лазать с формами лазаю, лазаешь, лазает и т.д.)</a:t>
            </a:r>
          </a:p>
          <a:p>
            <a:pPr marL="285750" indent="-285750">
              <a:buFont typeface="Arial" panose="020B0604020202020204" pitchFamily="34" charset="0"/>
              <a:buChar char="•"/>
            </a:pPr>
            <a:r>
              <a:rPr lang="ru-RU" sz="2400" i="1" dirty="0"/>
              <a:t>махать — машу, машешь, машет, машем, машете, машут (в разговорной речи возможен и вариант махаю, махаешь)</a:t>
            </a:r>
          </a:p>
        </p:txBody>
      </p:sp>
    </p:spTree>
    <p:extLst>
      <p:ext uri="{BB962C8B-B14F-4D97-AF65-F5344CB8AC3E}">
        <p14:creationId xmlns:p14="http://schemas.microsoft.com/office/powerpoint/2010/main" val="41214999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1F4C07A0-FC73-4152-9376-BA746864116F}"/>
              </a:ext>
            </a:extLst>
          </p:cNvPr>
          <p:cNvSpPr/>
          <p:nvPr/>
        </p:nvSpPr>
        <p:spPr>
          <a:xfrm>
            <a:off x="2539904" y="0"/>
            <a:ext cx="8514735" cy="1655518"/>
          </a:xfrm>
          <a:prstGeom prst="rect">
            <a:avLst/>
          </a:prstGeom>
        </p:spPr>
        <p:txBody>
          <a:bodyPr wrap="square">
            <a:spAutoFit/>
          </a:bodyPr>
          <a:lstStyle/>
          <a:p>
            <a:pP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В зависимости от основы (оканчивается на твердую или мягкую фонему) выделяются твердая (напр.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страна</a:t>
            </a:r>
            <a:r>
              <a:rPr lang="ru-RU" sz="2400" b="1" dirty="0">
                <a:latin typeface="Calibri" panose="020F0502020204030204" pitchFamily="34" charset="0"/>
                <a:ea typeface="Calibri" panose="020F0502020204030204" pitchFamily="34" charset="0"/>
                <a:cs typeface="Times New Roman" panose="02020603050405020304" pitchFamily="18" charset="0"/>
              </a:rPr>
              <a:t>) и мягкая (напр. </a:t>
            </a:r>
            <a:r>
              <a:rPr lang="ru-RU"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земля</a:t>
            </a:r>
            <a:r>
              <a:rPr lang="ru-RU" sz="2400" b="1" dirty="0">
                <a:latin typeface="Calibri" panose="020F0502020204030204" pitchFamily="34" charset="0"/>
                <a:ea typeface="Calibri" panose="020F0502020204030204" pitchFamily="34" charset="0"/>
                <a:cs typeface="Times New Roman" panose="02020603050405020304" pitchFamily="18" charset="0"/>
              </a:rPr>
              <a:t>, армия) разновидности склонения.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Эти отличия – графические</a:t>
            </a:r>
            <a:r>
              <a:rPr lang="ru-RU" sz="2400" b="1" dirty="0">
                <a:latin typeface="Calibri" panose="020F0502020204030204" pitchFamily="34" charset="0"/>
                <a:ea typeface="Calibri" panose="020F0502020204030204" pitchFamily="34" charset="0"/>
                <a:cs typeface="Times New Roman" panose="02020603050405020304" pitchFamily="18" charset="0"/>
              </a:rPr>
              <a:t>, состав окончаний одинаков:</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a:extLst>
              <a:ext uri="{FF2B5EF4-FFF2-40B4-BE49-F238E27FC236}">
                <a16:creationId xmlns:a16="http://schemas.microsoft.com/office/drawing/2014/main" id="{2E088F70-5C8A-405C-AE6E-AC75F469E743}"/>
              </a:ext>
            </a:extLst>
          </p:cNvPr>
          <p:cNvPicPr>
            <a:picLocks noChangeAspect="1"/>
          </p:cNvPicPr>
          <p:nvPr/>
        </p:nvPicPr>
        <p:blipFill>
          <a:blip r:embed="rId2"/>
          <a:stretch>
            <a:fillRect/>
          </a:stretch>
        </p:blipFill>
        <p:spPr>
          <a:xfrm>
            <a:off x="2697220" y="1655518"/>
            <a:ext cx="6554935" cy="1052297"/>
          </a:xfrm>
          <a:prstGeom prst="rect">
            <a:avLst/>
          </a:prstGeom>
        </p:spPr>
      </p:pic>
      <p:sp>
        <p:nvSpPr>
          <p:cNvPr id="5" name="Obdélník 4">
            <a:extLst>
              <a:ext uri="{FF2B5EF4-FFF2-40B4-BE49-F238E27FC236}">
                <a16:creationId xmlns:a16="http://schemas.microsoft.com/office/drawing/2014/main" id="{7543D124-3E03-4C88-86FB-01E5D396B3EE}"/>
              </a:ext>
            </a:extLst>
          </p:cNvPr>
          <p:cNvSpPr/>
          <p:nvPr/>
        </p:nvSpPr>
        <p:spPr>
          <a:xfrm>
            <a:off x="45835" y="2878417"/>
            <a:ext cx="11857703" cy="3217227"/>
          </a:xfrm>
          <a:prstGeom prst="rect">
            <a:avLst/>
          </a:prstGeom>
        </p:spPr>
        <p:txBody>
          <a:bodyPr wrap="square">
            <a:spAutoFit/>
          </a:bodyPr>
          <a:lstStyle/>
          <a:p>
            <a:pPr>
              <a:lnSpc>
                <a:spcPct val="107000"/>
              </a:lnSpc>
              <a:spcAft>
                <a:spcPts val="800"/>
              </a:spcAft>
            </a:pPr>
            <a:r>
              <a:rPr lang="ru-RU" sz="2400" b="1" dirty="0">
                <a:solidFill>
                  <a:srgbClr val="FF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Одушевленность проявляется в РЯ во всех родах</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в винительном падеже множественного числа, у мужского рода также в единственном числе!</a:t>
            </a:r>
          </a:p>
          <a:p>
            <a:pPr>
              <a:lnSpc>
                <a:spcPct val="107000"/>
              </a:lnSpc>
              <a:spcAft>
                <a:spcPts val="800"/>
              </a:spcAft>
            </a:pP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Это дом, дома, друг, друзья. Я вижу дом, дома,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друга</a:t>
            </a:r>
            <a:r>
              <a:rPr lang="ru-RU" sz="2400" b="1" dirty="0">
                <a:latin typeface="Calibri" panose="020F0502020204030204" pitchFamily="34" charset="0"/>
                <a:ea typeface="Calibri" panose="020F0502020204030204" pitchFamily="34" charset="0"/>
                <a:cs typeface="Times New Roman" panose="02020603050405020304" pitchFamily="18" charset="0"/>
              </a:rPr>
              <a:t>,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друзей</a:t>
            </a:r>
            <a:r>
              <a:rPr lang="ru-RU" sz="2400" b="1" dirty="0">
                <a:latin typeface="Calibri" panose="020F0502020204030204" pitchFamily="34" charset="0"/>
                <a:ea typeface="Calibri" panose="020F0502020204030204" pitchFamily="34" charset="0"/>
                <a:cs typeface="Times New Roman" panose="02020603050405020304" pitchFamily="18" charset="0"/>
              </a:rPr>
              <a:t>.</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b="1" dirty="0">
                <a:latin typeface="Calibri" panose="020F0502020204030204" pitchFamily="34" charset="0"/>
                <a:ea typeface="Calibri" panose="020F0502020204030204" pitchFamily="34" charset="0"/>
                <a:cs typeface="Times New Roman" panose="02020603050405020304" pitchFamily="18" charset="0"/>
              </a:rPr>
              <a:t>Это окно, окна, лицо, лица. Я вижу окно, лицо, окна (официальных)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лиц</a:t>
            </a:r>
            <a:r>
              <a:rPr lang="ru-RU" sz="2400" b="1" dirty="0">
                <a:latin typeface="Calibri" panose="020F0502020204030204" pitchFamily="34" charset="0"/>
                <a:ea typeface="Calibri" panose="020F0502020204030204" pitchFamily="34" charset="0"/>
                <a:cs typeface="Times New Roman" panose="02020603050405020304" pitchFamily="18" charset="0"/>
              </a:rPr>
              <a:t>.</a:t>
            </a:r>
            <a:endParaRPr lang="cs-CZ" sz="2400" dirty="0">
              <a:latin typeface="Calibri" panose="020F0502020204030204" pitchFamily="34" charset="0"/>
              <a:ea typeface="Calibri" panose="020F0502020204030204" pitchFamily="34" charset="0"/>
              <a:cs typeface="Times New Roman" panose="02020603050405020304" pitchFamily="18" charset="0"/>
            </a:endParaRPr>
          </a:p>
          <a:p>
            <a:r>
              <a:rPr lang="ru-RU" sz="2400" b="1" dirty="0">
                <a:latin typeface="Calibri" panose="020F0502020204030204" pitchFamily="34" charset="0"/>
                <a:ea typeface="Calibri" panose="020F0502020204030204" pitchFamily="34" charset="0"/>
                <a:cs typeface="Times New Roman" panose="02020603050405020304" pitchFamily="18" charset="0"/>
              </a:rPr>
              <a:t>Это гора, горы, студентка, студентки, тетрадь, тетради, мышь, мыши. Я вижу гору, горы, студентку,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студенток</a:t>
            </a:r>
            <a:r>
              <a:rPr lang="ru-RU" sz="2400" b="1" dirty="0">
                <a:latin typeface="Calibri" panose="020F0502020204030204" pitchFamily="34" charset="0"/>
                <a:ea typeface="Calibri" panose="020F0502020204030204" pitchFamily="34" charset="0"/>
                <a:cs typeface="Times New Roman" panose="02020603050405020304" pitchFamily="18" charset="0"/>
              </a:rPr>
              <a:t>, тетрадь, тетради, мышь, </a:t>
            </a:r>
            <a:r>
              <a:rPr lang="ru-RU"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мышей</a:t>
            </a:r>
            <a:r>
              <a:rPr lang="ru-RU" sz="2400" b="1" dirty="0">
                <a:latin typeface="Calibri" panose="020F0502020204030204" pitchFamily="34" charset="0"/>
                <a:ea typeface="Calibri" panose="020F0502020204030204" pitchFamily="34" charset="0"/>
                <a:cs typeface="Times New Roman" panose="02020603050405020304" pitchFamily="18" charset="0"/>
              </a:rPr>
              <a:t>.</a:t>
            </a:r>
            <a:endParaRPr lang="cs-CZ" sz="2400" dirty="0"/>
          </a:p>
        </p:txBody>
      </p:sp>
    </p:spTree>
    <p:extLst>
      <p:ext uri="{BB962C8B-B14F-4D97-AF65-F5344CB8AC3E}">
        <p14:creationId xmlns:p14="http://schemas.microsoft.com/office/powerpoint/2010/main" val="40527611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BE3F480E-48E8-4086-B965-1D26C826C097}"/>
              </a:ext>
            </a:extLst>
          </p:cNvPr>
          <p:cNvSpPr txBox="1"/>
          <p:nvPr/>
        </p:nvSpPr>
        <p:spPr>
          <a:xfrm>
            <a:off x="1032386" y="1986116"/>
            <a:ext cx="10569677" cy="2677656"/>
          </a:xfrm>
          <a:prstGeom prst="rect">
            <a:avLst/>
          </a:prstGeom>
          <a:noFill/>
        </p:spPr>
        <p:txBody>
          <a:bodyPr wrap="square" rtlCol="0">
            <a:spAutoFit/>
          </a:bodyPr>
          <a:lstStyle/>
          <a:p>
            <a:pPr marL="342900" indent="-342900">
              <a:buFont typeface="Arial" panose="020B0604020202020204" pitchFamily="34" charset="0"/>
              <a:buChar char="•"/>
            </a:pPr>
            <a:r>
              <a:rPr lang="ru-RU" sz="2400" dirty="0">
                <a:solidFill>
                  <a:srgbClr val="FF0000"/>
                </a:solidFill>
              </a:rPr>
              <a:t>При склонении у многих существительных происходит перемещение ударения.</a:t>
            </a:r>
          </a:p>
          <a:p>
            <a:r>
              <a:rPr lang="ru-RU" sz="2400" dirty="0">
                <a:solidFill>
                  <a:srgbClr val="FF0000"/>
                </a:solidFill>
              </a:rPr>
              <a:t> </a:t>
            </a:r>
          </a:p>
          <a:p>
            <a:pPr marL="342900" indent="-342900">
              <a:buFont typeface="Arial" panose="020B0604020202020204" pitchFamily="34" charset="0"/>
              <a:buChar char="•"/>
            </a:pPr>
            <a:r>
              <a:rPr lang="ru-RU" sz="2400" dirty="0">
                <a:solidFill>
                  <a:srgbClr val="FF0000"/>
                </a:solidFill>
              </a:rPr>
              <a:t>Существуют типы с подвижным и неподвижным ударением.</a:t>
            </a:r>
          </a:p>
          <a:p>
            <a:endParaRPr lang="ru-RU" sz="2400" dirty="0">
              <a:solidFill>
                <a:srgbClr val="FF0000"/>
              </a:solidFill>
            </a:endParaRPr>
          </a:p>
          <a:p>
            <a:pPr marL="342900" indent="-342900">
              <a:buFont typeface="Arial" panose="020B0604020202020204" pitchFamily="34" charset="0"/>
              <a:buChar char="•"/>
            </a:pPr>
            <a:r>
              <a:rPr lang="ru-RU" sz="2400" dirty="0">
                <a:solidFill>
                  <a:srgbClr val="FF0000"/>
                </a:solidFill>
              </a:rPr>
              <a:t>Акцентологические типы с приведением, относящихся к ним групп слов можно найти во всех грамматиках русского языка для иностранцев.</a:t>
            </a:r>
            <a:endParaRPr lang="cs-CZ" sz="2400" dirty="0">
              <a:solidFill>
                <a:srgbClr val="FF0000"/>
              </a:solidFill>
            </a:endParaRPr>
          </a:p>
        </p:txBody>
      </p:sp>
    </p:spTree>
    <p:extLst>
      <p:ext uri="{BB962C8B-B14F-4D97-AF65-F5344CB8AC3E}">
        <p14:creationId xmlns:p14="http://schemas.microsoft.com/office/powerpoint/2010/main" val="24086192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E737BFD-47AF-40E8-85FF-06133760B2A0}"/>
              </a:ext>
            </a:extLst>
          </p:cNvPr>
          <p:cNvSpPr/>
          <p:nvPr/>
        </p:nvSpPr>
        <p:spPr>
          <a:xfrm>
            <a:off x="940938" y="973735"/>
            <a:ext cx="9889724" cy="5324535"/>
          </a:xfrm>
          <a:prstGeom prst="rect">
            <a:avLst/>
          </a:prstGeom>
        </p:spPr>
        <p:txBody>
          <a:bodyPr wrap="square">
            <a:spAutoFit/>
          </a:bodyPr>
          <a:lstStyle/>
          <a:p>
            <a:r>
              <a:rPr lang="ru-RU" sz="2000" b="1" dirty="0">
                <a:solidFill>
                  <a:srgbClr val="0000FF"/>
                </a:solidFill>
                <a:latin typeface="Arial" panose="020B0604020202020204" pitchFamily="34" charset="0"/>
                <a:cs typeface="Arial" panose="020B0604020202020204" pitchFamily="34" charset="0"/>
              </a:rPr>
              <a:t>Первое склонение</a:t>
            </a:r>
            <a:endParaRPr lang="ru-RU" sz="2000" b="1" dirty="0">
              <a:solidFill>
                <a:srgbClr val="000000"/>
              </a:solidFill>
              <a:latin typeface="Arial" panose="020B0604020202020204" pitchFamily="34" charset="0"/>
              <a:cs typeface="Arial" panose="020B0604020202020204" pitchFamily="34" charset="0"/>
            </a:endParaRPr>
          </a:p>
          <a:p>
            <a:r>
              <a:rPr lang="ru-RU" sz="2000" dirty="0">
                <a:solidFill>
                  <a:srgbClr val="000000"/>
                </a:solidFill>
                <a:latin typeface="Arial" panose="020B0604020202020204" pitchFamily="34" charset="0"/>
                <a:cs typeface="Arial" panose="020B0604020202020204" pitchFamily="34" charset="0"/>
              </a:rPr>
              <a:t>К первому склонению относятся существительные женского и мужского рода с окончаниями </a:t>
            </a:r>
            <a:r>
              <a:rPr lang="ru-RU" sz="2000" dirty="0">
                <a:solidFill>
                  <a:srgbClr val="FF0000"/>
                </a:solidFill>
                <a:latin typeface="Arial" panose="020B0604020202020204" pitchFamily="34" charset="0"/>
                <a:cs typeface="Arial" panose="020B0604020202020204" pitchFamily="34" charset="0"/>
              </a:rPr>
              <a:t>–а</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FF0000"/>
                </a:solidFill>
                <a:latin typeface="Arial" panose="020B0604020202020204" pitchFamily="34" charset="0"/>
                <a:cs typeface="Arial" panose="020B0604020202020204" pitchFamily="34" charset="0"/>
              </a:rPr>
              <a:t>–я</a:t>
            </a:r>
            <a:r>
              <a:rPr lang="ru-RU" sz="2000" dirty="0">
                <a:solidFill>
                  <a:srgbClr val="000000"/>
                </a:solidFill>
                <a:latin typeface="Arial" panose="020B0604020202020204" pitchFamily="34" charset="0"/>
                <a:cs typeface="Arial" panose="020B0604020202020204" pitchFamily="34" charset="0"/>
              </a:rPr>
              <a:t> в именительном падеже.</a:t>
            </a:r>
            <a:br>
              <a:rPr lang="ru-RU" sz="2000" dirty="0">
                <a:solidFill>
                  <a:srgbClr val="000000"/>
                </a:solidFill>
                <a:latin typeface="Arial" panose="020B0604020202020204" pitchFamily="34" charset="0"/>
                <a:cs typeface="Arial" panose="020B0604020202020204" pitchFamily="34" charset="0"/>
              </a:rPr>
            </a:br>
            <a:r>
              <a:rPr lang="ru-RU" sz="2000" dirty="0">
                <a:solidFill>
                  <a:srgbClr val="000000"/>
                </a:solidFill>
                <a:latin typeface="Arial" panose="020B0604020202020204" pitchFamily="34" charset="0"/>
                <a:cs typeface="Arial" panose="020B0604020202020204" pitchFamily="34" charset="0"/>
              </a:rPr>
              <a:t>Пример: </a:t>
            </a:r>
            <a:r>
              <a:rPr lang="ru-RU" sz="2000" dirty="0">
                <a:solidFill>
                  <a:srgbClr val="008000"/>
                </a:solidFill>
                <a:latin typeface="Arial" panose="020B0604020202020204" pitchFamily="34" charset="0"/>
                <a:cs typeface="Arial" panose="020B0604020202020204" pitchFamily="34" charset="0"/>
              </a:rPr>
              <a:t>весточк</a:t>
            </a:r>
            <a:r>
              <a:rPr lang="ru-RU" sz="2000" dirty="0">
                <a:solidFill>
                  <a:srgbClr val="FF0000"/>
                </a:solidFill>
                <a:latin typeface="Arial" panose="020B0604020202020204" pitchFamily="34" charset="0"/>
                <a:cs typeface="Arial" panose="020B0604020202020204" pitchFamily="34" charset="0"/>
              </a:rPr>
              <a:t>а</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яблон</a:t>
            </a:r>
            <a:r>
              <a:rPr lang="ru-RU" sz="2000" dirty="0">
                <a:solidFill>
                  <a:srgbClr val="FF0000"/>
                </a:solidFill>
                <a:latin typeface="Arial" panose="020B0604020202020204" pitchFamily="34" charset="0"/>
                <a:cs typeface="Arial" panose="020B0604020202020204" pitchFamily="34" charset="0"/>
              </a:rPr>
              <a:t>я</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юнош</a:t>
            </a:r>
            <a:r>
              <a:rPr lang="ru-RU" sz="2000" dirty="0">
                <a:solidFill>
                  <a:srgbClr val="FF0000"/>
                </a:solidFill>
                <a:latin typeface="Arial" panose="020B0604020202020204" pitchFamily="34" charset="0"/>
                <a:cs typeface="Arial" panose="020B0604020202020204" pitchFamily="34" charset="0"/>
              </a:rPr>
              <a:t>а</a:t>
            </a:r>
            <a:r>
              <a:rPr lang="ru-RU" sz="2000" dirty="0">
                <a:solidFill>
                  <a:srgbClr val="000000"/>
                </a:solidFill>
                <a:latin typeface="Arial" panose="020B0604020202020204" pitchFamily="34" charset="0"/>
                <a:cs typeface="Arial" panose="020B0604020202020204" pitchFamily="34" charset="0"/>
              </a:rPr>
              <a:t>.</a:t>
            </a:r>
          </a:p>
          <a:p>
            <a:endParaRPr lang="ru-RU" sz="2000" dirty="0">
              <a:solidFill>
                <a:srgbClr val="000000"/>
              </a:solidFill>
              <a:latin typeface="Arial" panose="020B0604020202020204" pitchFamily="34" charset="0"/>
              <a:cs typeface="Arial" panose="020B0604020202020204" pitchFamily="34" charset="0"/>
            </a:endParaRPr>
          </a:p>
          <a:p>
            <a:r>
              <a:rPr lang="ru-RU" sz="2000" b="1" dirty="0">
                <a:solidFill>
                  <a:srgbClr val="0000FF"/>
                </a:solidFill>
                <a:latin typeface="Arial" panose="020B0604020202020204" pitchFamily="34" charset="0"/>
                <a:cs typeface="Arial" panose="020B0604020202020204" pitchFamily="34" charset="0"/>
              </a:rPr>
              <a:t>Второе склонение</a:t>
            </a:r>
            <a:endParaRPr lang="ru-RU" sz="2000" b="1" dirty="0">
              <a:solidFill>
                <a:srgbClr val="000000"/>
              </a:solidFill>
              <a:latin typeface="Arial" panose="020B0604020202020204" pitchFamily="34" charset="0"/>
              <a:cs typeface="Arial" panose="020B0604020202020204" pitchFamily="34" charset="0"/>
            </a:endParaRPr>
          </a:p>
          <a:p>
            <a:r>
              <a:rPr lang="ru-RU" sz="2000" dirty="0">
                <a:solidFill>
                  <a:srgbClr val="000000"/>
                </a:solidFill>
                <a:latin typeface="Arial" panose="020B0604020202020204" pitchFamily="34" charset="0"/>
                <a:cs typeface="Arial" panose="020B0604020202020204" pitchFamily="34" charset="0"/>
              </a:rPr>
              <a:t>Ко второму склонению относятся существительные мужского рода с нулевым окончанием и среднего рода с окончаниями </a:t>
            </a:r>
            <a:r>
              <a:rPr lang="ru-RU" sz="2000" dirty="0">
                <a:solidFill>
                  <a:srgbClr val="FF0000"/>
                </a:solidFill>
                <a:latin typeface="Arial" panose="020B0604020202020204" pitchFamily="34" charset="0"/>
                <a:cs typeface="Arial" panose="020B0604020202020204" pitchFamily="34" charset="0"/>
              </a:rPr>
              <a:t>–о</a:t>
            </a:r>
            <a:r>
              <a:rPr lang="ru-RU" sz="2000" dirty="0">
                <a:solidFill>
                  <a:srgbClr val="000000"/>
                </a:solidFill>
                <a:latin typeface="Arial" panose="020B0604020202020204" pitchFamily="34" charset="0"/>
                <a:cs typeface="Arial" panose="020B0604020202020204" pitchFamily="34" charset="0"/>
              </a:rPr>
              <a:t> и </a:t>
            </a:r>
            <a:r>
              <a:rPr lang="ru-RU" sz="2000" dirty="0">
                <a:solidFill>
                  <a:srgbClr val="FF0000"/>
                </a:solidFill>
                <a:latin typeface="Arial" panose="020B0604020202020204" pitchFamily="34" charset="0"/>
                <a:cs typeface="Arial" panose="020B0604020202020204" pitchFamily="34" charset="0"/>
              </a:rPr>
              <a:t>–е</a:t>
            </a:r>
            <a:r>
              <a:rPr lang="ru-RU" sz="2000" dirty="0">
                <a:solidFill>
                  <a:srgbClr val="000000"/>
                </a:solidFill>
                <a:latin typeface="Arial" panose="020B0604020202020204" pitchFamily="34" charset="0"/>
                <a:cs typeface="Arial" panose="020B0604020202020204" pitchFamily="34" charset="0"/>
              </a:rPr>
              <a:t> в именительном падеже.</a:t>
            </a:r>
          </a:p>
          <a:p>
            <a:r>
              <a:rPr lang="ru-RU" sz="2000" dirty="0">
                <a:solidFill>
                  <a:srgbClr val="000000"/>
                </a:solidFill>
                <a:latin typeface="Arial" panose="020B0604020202020204" pitchFamily="34" charset="0"/>
                <a:cs typeface="Arial" panose="020B0604020202020204" pitchFamily="34" charset="0"/>
              </a:rPr>
              <a:t>Пример: </a:t>
            </a:r>
            <a:r>
              <a:rPr lang="ru-RU" sz="2000" dirty="0">
                <a:solidFill>
                  <a:srgbClr val="008000"/>
                </a:solidFill>
                <a:latin typeface="Arial" panose="020B0604020202020204" pitchFamily="34" charset="0"/>
                <a:cs typeface="Arial" panose="020B0604020202020204" pitchFamily="34" charset="0"/>
              </a:rPr>
              <a:t>ученик</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герой</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звен</a:t>
            </a:r>
            <a:r>
              <a:rPr lang="ru-RU" sz="2000" dirty="0">
                <a:solidFill>
                  <a:srgbClr val="FF0000"/>
                </a:solidFill>
                <a:latin typeface="Arial" panose="020B0604020202020204" pitchFamily="34" charset="0"/>
                <a:cs typeface="Arial" panose="020B0604020202020204" pitchFamily="34" charset="0"/>
              </a:rPr>
              <a:t>о</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сердц</a:t>
            </a:r>
            <a:r>
              <a:rPr lang="ru-RU" sz="2000" dirty="0">
                <a:solidFill>
                  <a:srgbClr val="FF0000"/>
                </a:solidFill>
                <a:latin typeface="Arial" panose="020B0604020202020204" pitchFamily="34" charset="0"/>
                <a:cs typeface="Arial" panose="020B0604020202020204" pitchFamily="34" charset="0"/>
              </a:rPr>
              <a:t>е</a:t>
            </a:r>
            <a:r>
              <a:rPr lang="ru-RU" sz="2000" dirty="0">
                <a:solidFill>
                  <a:srgbClr val="000000"/>
                </a:solidFill>
                <a:latin typeface="Arial" panose="020B0604020202020204" pitchFamily="34" charset="0"/>
                <a:cs typeface="Arial" panose="020B0604020202020204" pitchFamily="34" charset="0"/>
              </a:rPr>
              <a:t>.</a:t>
            </a:r>
          </a:p>
          <a:p>
            <a:endParaRPr lang="ru-RU" sz="2000" dirty="0">
              <a:solidFill>
                <a:srgbClr val="000000"/>
              </a:solidFill>
              <a:latin typeface="Arial" panose="020B0604020202020204" pitchFamily="34" charset="0"/>
              <a:cs typeface="Arial" panose="020B0604020202020204" pitchFamily="34" charset="0"/>
            </a:endParaRPr>
          </a:p>
          <a:p>
            <a:r>
              <a:rPr lang="ru-RU" sz="2000" b="1" dirty="0">
                <a:solidFill>
                  <a:srgbClr val="0000FF"/>
                </a:solidFill>
                <a:latin typeface="Arial" panose="020B0604020202020204" pitchFamily="34" charset="0"/>
                <a:cs typeface="Arial" panose="020B0604020202020204" pitchFamily="34" charset="0"/>
              </a:rPr>
              <a:t>Третье склонение</a:t>
            </a:r>
            <a:endParaRPr lang="ru-RU" sz="2000" b="1" dirty="0">
              <a:solidFill>
                <a:srgbClr val="000000"/>
              </a:solidFill>
              <a:latin typeface="Arial" panose="020B0604020202020204" pitchFamily="34" charset="0"/>
              <a:cs typeface="Arial" panose="020B0604020202020204" pitchFamily="34" charset="0"/>
            </a:endParaRPr>
          </a:p>
          <a:p>
            <a:r>
              <a:rPr lang="ru-RU" sz="2000" dirty="0">
                <a:solidFill>
                  <a:srgbClr val="000000"/>
                </a:solidFill>
                <a:latin typeface="Arial" panose="020B0604020202020204" pitchFamily="34" charset="0"/>
                <a:cs typeface="Arial" panose="020B0604020202020204" pitchFamily="34" charset="0"/>
              </a:rPr>
              <a:t>К третьему склонению относятся существительные женского рода с </a:t>
            </a:r>
            <a:r>
              <a:rPr lang="ru-RU" sz="2000" dirty="0">
                <a:solidFill>
                  <a:srgbClr val="FF0000"/>
                </a:solidFill>
                <a:latin typeface="Arial" panose="020B0604020202020204" pitchFamily="34" charset="0"/>
                <a:cs typeface="Arial" panose="020B0604020202020204" pitchFamily="34" charset="0"/>
              </a:rPr>
              <a:t>мягким знаком</a:t>
            </a:r>
            <a:r>
              <a:rPr lang="ru-RU" sz="2000" dirty="0">
                <a:solidFill>
                  <a:srgbClr val="000000"/>
                </a:solidFill>
                <a:latin typeface="Arial" panose="020B0604020202020204" pitchFamily="34" charset="0"/>
                <a:cs typeface="Arial" panose="020B0604020202020204" pitchFamily="34" charset="0"/>
              </a:rPr>
              <a:t> на конце в именительном падеже. Пример: </a:t>
            </a:r>
            <a:r>
              <a:rPr lang="ru-RU" sz="2000" dirty="0">
                <a:solidFill>
                  <a:srgbClr val="008000"/>
                </a:solidFill>
                <a:latin typeface="Arial" panose="020B0604020202020204" pitchFamily="34" charset="0"/>
                <a:cs typeface="Arial" panose="020B0604020202020204" pitchFamily="34" charset="0"/>
              </a:rPr>
              <a:t>площад</a:t>
            </a:r>
            <a:r>
              <a:rPr lang="ru-RU" sz="2000" dirty="0">
                <a:solidFill>
                  <a:srgbClr val="FF0000"/>
                </a:solidFill>
                <a:latin typeface="Arial" panose="020B0604020202020204" pitchFamily="34" charset="0"/>
                <a:cs typeface="Arial" panose="020B0604020202020204" pitchFamily="34" charset="0"/>
              </a:rPr>
              <a:t>ь</a:t>
            </a:r>
            <a:r>
              <a:rPr lang="ru-RU" sz="2000" dirty="0">
                <a:solidFill>
                  <a:srgbClr val="000000"/>
                </a:solidFill>
                <a:latin typeface="Arial" panose="020B0604020202020204" pitchFamily="34" charset="0"/>
                <a:cs typeface="Arial" panose="020B0604020202020204" pitchFamily="34" charset="0"/>
              </a:rPr>
              <a:t>, </a:t>
            </a:r>
            <a:r>
              <a:rPr lang="ru-RU" sz="2000" dirty="0">
                <a:solidFill>
                  <a:srgbClr val="008000"/>
                </a:solidFill>
                <a:latin typeface="Arial" panose="020B0604020202020204" pitchFamily="34" charset="0"/>
                <a:cs typeface="Arial" panose="020B0604020202020204" pitchFamily="34" charset="0"/>
              </a:rPr>
              <a:t>ел</a:t>
            </a:r>
            <a:r>
              <a:rPr lang="ru-RU" sz="2000" dirty="0">
                <a:solidFill>
                  <a:srgbClr val="FF0000"/>
                </a:solidFill>
                <a:latin typeface="Arial" panose="020B0604020202020204" pitchFamily="34" charset="0"/>
                <a:cs typeface="Arial" panose="020B0604020202020204" pitchFamily="34" charset="0"/>
              </a:rPr>
              <a:t>ь.</a:t>
            </a:r>
          </a:p>
          <a:p>
            <a:endParaRPr lang="ru-RU" sz="2000" dirty="0">
              <a:solidFill>
                <a:srgbClr val="000000"/>
              </a:solidFill>
              <a:latin typeface="Arial" panose="020B0604020202020204" pitchFamily="34" charset="0"/>
              <a:cs typeface="Arial" panose="020B0604020202020204" pitchFamily="34" charset="0"/>
            </a:endParaRPr>
          </a:p>
          <a:p>
            <a:r>
              <a:rPr lang="ru-RU" sz="2000" dirty="0">
                <a:solidFill>
                  <a:srgbClr val="FF0000"/>
                </a:solidFill>
                <a:latin typeface="Arial" panose="020B0604020202020204" pitchFamily="34" charset="0"/>
                <a:cs typeface="Arial" panose="020B0604020202020204" pitchFamily="34" charset="0"/>
              </a:rPr>
              <a:t>Существительные женского рода, единственного числа в именительном падеже, которые оканчиваются на шипящий звук, пишутся с мягким знаком на конце слова. </a:t>
            </a:r>
            <a:r>
              <a:rPr lang="ru-RU" sz="2000" dirty="0">
                <a:solidFill>
                  <a:srgbClr val="000000"/>
                </a:solidFill>
                <a:latin typeface="Arial" panose="020B0604020202020204" pitchFamily="34" charset="0"/>
                <a:cs typeface="Arial" panose="020B0604020202020204" pitchFamily="34" charset="0"/>
              </a:rPr>
              <a:t>Пример: </a:t>
            </a:r>
            <a:r>
              <a:rPr lang="ru-RU" sz="2000" dirty="0">
                <a:solidFill>
                  <a:srgbClr val="008000"/>
                </a:solidFill>
                <a:latin typeface="Arial" panose="020B0604020202020204" pitchFamily="34" charset="0"/>
                <a:cs typeface="Arial" panose="020B0604020202020204" pitchFamily="34" charset="0"/>
              </a:rPr>
              <a:t>ноч</a:t>
            </a:r>
            <a:r>
              <a:rPr lang="ru-RU" sz="2000" dirty="0">
                <a:solidFill>
                  <a:srgbClr val="FF0000"/>
                </a:solidFill>
                <a:latin typeface="Arial" panose="020B0604020202020204" pitchFamily="34" charset="0"/>
                <a:cs typeface="Arial" panose="020B0604020202020204" pitchFamily="34" charset="0"/>
              </a:rPr>
              <a:t>ь, </a:t>
            </a:r>
            <a:r>
              <a:rPr lang="ru-RU" sz="2000" dirty="0">
                <a:solidFill>
                  <a:srgbClr val="008000"/>
                </a:solidFill>
                <a:latin typeface="Arial" panose="020B0604020202020204" pitchFamily="34" charset="0"/>
                <a:cs typeface="Arial" panose="020B0604020202020204" pitchFamily="34" charset="0"/>
              </a:rPr>
              <a:t>брош</a:t>
            </a:r>
            <a:r>
              <a:rPr lang="ru-RU" sz="2000" dirty="0">
                <a:solidFill>
                  <a:srgbClr val="FF0000"/>
                </a:solidFill>
                <a:latin typeface="Arial" panose="020B0604020202020204" pitchFamily="34" charset="0"/>
                <a:cs typeface="Arial" panose="020B0604020202020204" pitchFamily="34" charset="0"/>
              </a:rPr>
              <a:t>ь, </a:t>
            </a:r>
            <a:r>
              <a:rPr lang="ru-RU" sz="2000" dirty="0">
                <a:solidFill>
                  <a:srgbClr val="008000"/>
                </a:solidFill>
                <a:latin typeface="Arial" panose="020B0604020202020204" pitchFamily="34" charset="0"/>
                <a:cs typeface="Arial" panose="020B0604020202020204" pitchFamily="34" charset="0"/>
              </a:rPr>
              <a:t>рож</a:t>
            </a:r>
            <a:r>
              <a:rPr lang="ru-RU" sz="2000" dirty="0">
                <a:solidFill>
                  <a:srgbClr val="FF0000"/>
                </a:solidFill>
                <a:latin typeface="Arial" panose="020B0604020202020204" pitchFamily="34" charset="0"/>
                <a:cs typeface="Arial" panose="020B0604020202020204" pitchFamily="34" charset="0"/>
              </a:rPr>
              <a:t>ь</a:t>
            </a:r>
            <a:r>
              <a:rPr lang="ru-RU" sz="2000" dirty="0">
                <a:solidFill>
                  <a:srgbClr val="000000"/>
                </a:solidFill>
                <a:latin typeface="Arial" panose="020B0604020202020204" pitchFamily="34" charset="0"/>
                <a:cs typeface="Arial" panose="020B0604020202020204" pitchFamily="34" charset="0"/>
              </a:rPr>
              <a:t>.</a:t>
            </a:r>
            <a:endParaRPr lang="ru-RU" sz="2000" b="0" i="0" u="none" strike="noStrike" dirty="0">
              <a:solidFill>
                <a:srgbClr val="000000"/>
              </a:solidFill>
              <a:effectLst/>
              <a:latin typeface="Arial" panose="020B0604020202020204" pitchFamily="34" charset="0"/>
              <a:cs typeface="Arial" panose="020B0604020202020204" pitchFamily="34" charset="0"/>
            </a:endParaRPr>
          </a:p>
        </p:txBody>
      </p:sp>
      <p:sp>
        <p:nvSpPr>
          <p:cNvPr id="3" name="TextovéPole 2">
            <a:extLst>
              <a:ext uri="{FF2B5EF4-FFF2-40B4-BE49-F238E27FC236}">
                <a16:creationId xmlns:a16="http://schemas.microsoft.com/office/drawing/2014/main" id="{0B36E047-F9E7-4C03-987F-6EFBBB373151}"/>
              </a:ext>
            </a:extLst>
          </p:cNvPr>
          <p:cNvSpPr txBox="1"/>
          <p:nvPr/>
        </p:nvSpPr>
        <p:spPr>
          <a:xfrm>
            <a:off x="2625213" y="88490"/>
            <a:ext cx="8642554" cy="830997"/>
          </a:xfrm>
          <a:prstGeom prst="rect">
            <a:avLst/>
          </a:prstGeom>
          <a:solidFill>
            <a:schemeClr val="accent1"/>
          </a:solidFill>
        </p:spPr>
        <p:txBody>
          <a:bodyPr wrap="square" rtlCol="0">
            <a:spAutoFit/>
          </a:bodyPr>
          <a:lstStyle/>
          <a:p>
            <a:r>
              <a:rPr lang="ru-RU" sz="2400" b="1" u="sng" dirty="0"/>
              <a:t>СКЛОНЕНИЕ СУЩЕСТВИТЕЛЬНЫХ В РЯ </a:t>
            </a:r>
            <a:r>
              <a:rPr lang="ru-RU" sz="2400" b="1" u="sng" dirty="0">
                <a:solidFill>
                  <a:srgbClr val="FF0000"/>
                </a:solidFill>
              </a:rPr>
              <a:t>не основано на родовом принципе</a:t>
            </a:r>
            <a:endParaRPr lang="cs-CZ" sz="2400" b="1" u="sng" dirty="0">
              <a:solidFill>
                <a:srgbClr val="FF0000"/>
              </a:solidFill>
            </a:endParaRPr>
          </a:p>
        </p:txBody>
      </p:sp>
    </p:spTree>
    <p:extLst>
      <p:ext uri="{BB962C8B-B14F-4D97-AF65-F5344CB8AC3E}">
        <p14:creationId xmlns:p14="http://schemas.microsoft.com/office/powerpoint/2010/main" val="35465377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8941018-53A4-4D1C-B38C-6DC08C68595A}"/>
              </a:ext>
            </a:extLst>
          </p:cNvPr>
          <p:cNvPicPr>
            <a:picLocks noChangeAspect="1"/>
          </p:cNvPicPr>
          <p:nvPr/>
        </p:nvPicPr>
        <p:blipFill>
          <a:blip r:embed="rId2"/>
          <a:stretch>
            <a:fillRect/>
          </a:stretch>
        </p:blipFill>
        <p:spPr>
          <a:xfrm>
            <a:off x="2056368" y="0"/>
            <a:ext cx="8079263" cy="6858000"/>
          </a:xfrm>
          <a:prstGeom prst="rect">
            <a:avLst/>
          </a:prstGeom>
        </p:spPr>
      </p:pic>
    </p:spTree>
    <p:extLst>
      <p:ext uri="{BB962C8B-B14F-4D97-AF65-F5344CB8AC3E}">
        <p14:creationId xmlns:p14="http://schemas.microsoft.com/office/powerpoint/2010/main" val="8624717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76B497C-A783-4144-9BCA-6192D68F5B23}"/>
              </a:ext>
            </a:extLst>
          </p:cNvPr>
          <p:cNvSpPr txBox="1"/>
          <p:nvPr/>
        </p:nvSpPr>
        <p:spPr>
          <a:xfrm>
            <a:off x="5161935" y="182422"/>
            <a:ext cx="3204838" cy="461665"/>
          </a:xfrm>
          <a:prstGeom prst="rect">
            <a:avLst/>
          </a:prstGeom>
          <a:noFill/>
        </p:spPr>
        <p:txBody>
          <a:bodyPr wrap="square" rtlCol="0">
            <a:spAutoFit/>
          </a:bodyPr>
          <a:lstStyle/>
          <a:p>
            <a:r>
              <a:rPr lang="ru-RU" sz="2400" dirty="0">
                <a:solidFill>
                  <a:srgbClr val="FF0000"/>
                </a:solidFill>
                <a:latin typeface="Arial" panose="020B0604020202020204" pitchFamily="34" charset="0"/>
                <a:cs typeface="Arial" panose="020B0604020202020204" pitchFamily="34" charset="0"/>
              </a:rPr>
              <a:t>МУЖСКОЙ РОД</a:t>
            </a:r>
            <a:endParaRPr lang="cs-CZ" sz="2400" dirty="0">
              <a:solidFill>
                <a:srgbClr val="FF0000"/>
              </a:solidFill>
              <a:latin typeface="Arial" panose="020B0604020202020204" pitchFamily="34" charset="0"/>
              <a:cs typeface="Arial" panose="020B0604020202020204" pitchFamily="34" charset="0"/>
            </a:endParaRPr>
          </a:p>
        </p:txBody>
      </p:sp>
      <p:graphicFrame>
        <p:nvGraphicFramePr>
          <p:cNvPr id="5" name="Tabulka 4">
            <a:extLst>
              <a:ext uri="{FF2B5EF4-FFF2-40B4-BE49-F238E27FC236}">
                <a16:creationId xmlns:a16="http://schemas.microsoft.com/office/drawing/2014/main" id="{8A61394F-90E1-4BD3-88D4-866C818E204E}"/>
              </a:ext>
            </a:extLst>
          </p:cNvPr>
          <p:cNvGraphicFramePr>
            <a:graphicFrameLocks noGrp="1"/>
          </p:cNvGraphicFramePr>
          <p:nvPr>
            <p:extLst>
              <p:ext uri="{D42A27DB-BD31-4B8C-83A1-F6EECF244321}">
                <p14:modId xmlns:p14="http://schemas.microsoft.com/office/powerpoint/2010/main" val="2603402706"/>
              </p:ext>
            </p:extLst>
          </p:nvPr>
        </p:nvGraphicFramePr>
        <p:xfrm>
          <a:off x="0" y="713714"/>
          <a:ext cx="6479459" cy="4634961"/>
        </p:xfrm>
        <a:graphic>
          <a:graphicData uri="http://schemas.openxmlformats.org/drawingml/2006/table">
            <a:tbl>
              <a:tblPr firstRow="1" firstCol="1" bandRow="1">
                <a:tableStyleId>{5C22544A-7EE6-4342-B048-85BDC9FD1C3A}</a:tableStyleId>
              </a:tblPr>
              <a:tblGrid>
                <a:gridCol w="373102">
                  <a:extLst>
                    <a:ext uri="{9D8B030D-6E8A-4147-A177-3AD203B41FA5}">
                      <a16:colId xmlns:a16="http://schemas.microsoft.com/office/drawing/2014/main" val="435392239"/>
                    </a:ext>
                  </a:extLst>
                </a:gridCol>
                <a:gridCol w="1483347">
                  <a:extLst>
                    <a:ext uri="{9D8B030D-6E8A-4147-A177-3AD203B41FA5}">
                      <a16:colId xmlns:a16="http://schemas.microsoft.com/office/drawing/2014/main" val="1894456231"/>
                    </a:ext>
                  </a:extLst>
                </a:gridCol>
                <a:gridCol w="1637299">
                  <a:extLst>
                    <a:ext uri="{9D8B030D-6E8A-4147-A177-3AD203B41FA5}">
                      <a16:colId xmlns:a16="http://schemas.microsoft.com/office/drawing/2014/main" val="3101707904"/>
                    </a:ext>
                  </a:extLst>
                </a:gridCol>
                <a:gridCol w="1495119">
                  <a:extLst>
                    <a:ext uri="{9D8B030D-6E8A-4147-A177-3AD203B41FA5}">
                      <a16:colId xmlns:a16="http://schemas.microsoft.com/office/drawing/2014/main" val="889999661"/>
                    </a:ext>
                  </a:extLst>
                </a:gridCol>
                <a:gridCol w="1490592">
                  <a:extLst>
                    <a:ext uri="{9D8B030D-6E8A-4147-A177-3AD203B41FA5}">
                      <a16:colId xmlns:a16="http://schemas.microsoft.com/office/drawing/2014/main" val="1002242095"/>
                    </a:ext>
                  </a:extLst>
                </a:gridCol>
              </a:tblGrid>
              <a:tr h="560089">
                <a:tc gridSpan="5">
                  <a:txBody>
                    <a:bodyPr/>
                    <a:lstStyle/>
                    <a:p>
                      <a:pPr algn="ctr">
                        <a:lnSpc>
                          <a:spcPct val="107000"/>
                        </a:lnSpc>
                        <a:spcBef>
                          <a:spcPts val="1200"/>
                        </a:spcBef>
                        <a:spcAft>
                          <a:spcPts val="1200"/>
                        </a:spcAft>
                      </a:pPr>
                      <a:r>
                        <a:rPr lang="ru-RU" sz="2400" noProof="0" dirty="0">
                          <a:effectLst/>
                        </a:rPr>
                        <a:t>Единственное число</a:t>
                      </a:r>
                      <a:endParaRPr lang="ru-RU"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785903060"/>
                  </a:ext>
                </a:extLst>
              </a:tr>
              <a:tr h="560089">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конь</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бо-й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5343237"/>
                  </a:ext>
                </a:extLst>
              </a:tr>
              <a:tr h="560089">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стол-а</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ученик-á</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кон</a:t>
                      </a:r>
                      <a:r>
                        <a:rPr lang="cs-CZ" sz="2400" dirty="0">
                          <a:effectLst/>
                        </a:rPr>
                        <a:t>-я</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бó</a:t>
                      </a:r>
                      <a:r>
                        <a:rPr lang="cs-CZ" sz="2400" dirty="0">
                          <a:effectLst/>
                        </a:rPr>
                        <a:t>-я</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01774348"/>
                  </a:ext>
                </a:extLst>
              </a:tr>
              <a:tr h="560089">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стол-у</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ученик-у</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кон-ю</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бó</a:t>
                      </a:r>
                      <a:r>
                        <a:rPr lang="cs-CZ" sz="2400" dirty="0">
                          <a:effectLst/>
                        </a:rPr>
                        <a:t>-ю</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415571"/>
                  </a:ext>
                </a:extLst>
              </a:tr>
              <a:tr h="560089">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ученик-а</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бо</a:t>
                      </a:r>
                      <a:r>
                        <a:rPr lang="cs-CZ" sz="2400" dirty="0">
                          <a:effectLst/>
                        </a:rPr>
                        <a:t>-й</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9875841"/>
                  </a:ext>
                </a:extLst>
              </a:tr>
              <a:tr h="793519">
                <a:tc>
                  <a:txBody>
                    <a:bodyPr/>
                    <a:lstStyle/>
                    <a:p>
                      <a:pPr>
                        <a:lnSpc>
                          <a:spcPct val="107000"/>
                        </a:lnSpc>
                        <a:spcBef>
                          <a:spcPts val="1200"/>
                        </a:spcBef>
                        <a:spcAft>
                          <a:spcPts val="1200"/>
                        </a:spcAft>
                      </a:pPr>
                      <a:r>
                        <a:rPr lang="cs-CZ" sz="2400">
                          <a:effectLst/>
                        </a:rPr>
                        <a:t>Т.</a:t>
                      </a:r>
                    </a:p>
                    <a:p>
                      <a:pPr>
                        <a:lnSpc>
                          <a:spcPct val="107000"/>
                        </a:lnSpc>
                        <a:spcBef>
                          <a:spcPts val="1200"/>
                        </a:spcBef>
                        <a:spcAft>
                          <a:spcPts val="1200"/>
                        </a:spcAft>
                      </a:pPr>
                      <a:r>
                        <a:rPr lang="cs-CZ" sz="2400">
                          <a:effectLst/>
                        </a:rPr>
                        <a:t> </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стол-óм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ученик-óм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кон-ём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бó-ем</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94855615"/>
                  </a:ext>
                </a:extLst>
              </a:tr>
              <a:tr h="560089">
                <a:tc>
                  <a:txBody>
                    <a:bodyPr/>
                    <a:lstStyle/>
                    <a:p>
                      <a:pPr>
                        <a:lnSpc>
                          <a:spcPct val="107000"/>
                        </a:lnSpc>
                        <a:spcBef>
                          <a:spcPts val="1200"/>
                        </a:spcBef>
                        <a:spcAft>
                          <a:spcPts val="1200"/>
                        </a:spcAft>
                      </a:pPr>
                      <a:r>
                        <a:rPr lang="cs-CZ" sz="2400">
                          <a:effectLst/>
                        </a:rPr>
                        <a:t>П.</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стол-е</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(об) ученик-é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кон-é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бó</a:t>
                      </a:r>
                      <a:r>
                        <a:rPr lang="cs-CZ" sz="2400" dirty="0">
                          <a:effectLst/>
                        </a:rPr>
                        <a:t>-е</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51481445"/>
                  </a:ext>
                </a:extLst>
              </a:tr>
            </a:tbl>
          </a:graphicData>
        </a:graphic>
      </p:graphicFrame>
      <p:graphicFrame>
        <p:nvGraphicFramePr>
          <p:cNvPr id="6" name="Tabulka 5">
            <a:extLst>
              <a:ext uri="{FF2B5EF4-FFF2-40B4-BE49-F238E27FC236}">
                <a16:creationId xmlns:a16="http://schemas.microsoft.com/office/drawing/2014/main" id="{D09A3642-B757-4BB3-A256-38CA523A66BC}"/>
              </a:ext>
            </a:extLst>
          </p:cNvPr>
          <p:cNvGraphicFramePr>
            <a:graphicFrameLocks noGrp="1"/>
          </p:cNvGraphicFramePr>
          <p:nvPr>
            <p:extLst>
              <p:ext uri="{D42A27DB-BD31-4B8C-83A1-F6EECF244321}">
                <p14:modId xmlns:p14="http://schemas.microsoft.com/office/powerpoint/2010/main" val="2906858406"/>
              </p:ext>
            </p:extLst>
          </p:nvPr>
        </p:nvGraphicFramePr>
        <p:xfrm>
          <a:off x="6479458" y="713714"/>
          <a:ext cx="5712542" cy="4604661"/>
        </p:xfrm>
        <a:graphic>
          <a:graphicData uri="http://schemas.openxmlformats.org/drawingml/2006/table">
            <a:tbl>
              <a:tblPr firstRow="1" firstCol="1" bandRow="1">
                <a:tableStyleId>{5C22544A-7EE6-4342-B048-85BDC9FD1C3A}</a:tableStyleId>
              </a:tblPr>
              <a:tblGrid>
                <a:gridCol w="326250">
                  <a:extLst>
                    <a:ext uri="{9D8B030D-6E8A-4147-A177-3AD203B41FA5}">
                      <a16:colId xmlns:a16="http://schemas.microsoft.com/office/drawing/2014/main" val="4072934979"/>
                    </a:ext>
                  </a:extLst>
                </a:gridCol>
                <a:gridCol w="1299458">
                  <a:extLst>
                    <a:ext uri="{9D8B030D-6E8A-4147-A177-3AD203B41FA5}">
                      <a16:colId xmlns:a16="http://schemas.microsoft.com/office/drawing/2014/main" val="3661906979"/>
                    </a:ext>
                  </a:extLst>
                </a:gridCol>
                <a:gridCol w="1432490">
                  <a:extLst>
                    <a:ext uri="{9D8B030D-6E8A-4147-A177-3AD203B41FA5}">
                      <a16:colId xmlns:a16="http://schemas.microsoft.com/office/drawing/2014/main" val="1436561443"/>
                    </a:ext>
                  </a:extLst>
                </a:gridCol>
                <a:gridCol w="1306583">
                  <a:extLst>
                    <a:ext uri="{9D8B030D-6E8A-4147-A177-3AD203B41FA5}">
                      <a16:colId xmlns:a16="http://schemas.microsoft.com/office/drawing/2014/main" val="478937773"/>
                    </a:ext>
                  </a:extLst>
                </a:gridCol>
                <a:gridCol w="1347761">
                  <a:extLst>
                    <a:ext uri="{9D8B030D-6E8A-4147-A177-3AD203B41FA5}">
                      <a16:colId xmlns:a16="http://schemas.microsoft.com/office/drawing/2014/main" val="3794756288"/>
                    </a:ext>
                  </a:extLst>
                </a:gridCol>
              </a:tblGrid>
              <a:tr h="608735">
                <a:tc gridSpan="5">
                  <a:txBody>
                    <a:bodyPr/>
                    <a:lstStyle/>
                    <a:p>
                      <a:pPr algn="ctr">
                        <a:lnSpc>
                          <a:spcPct val="107000"/>
                        </a:lnSpc>
                        <a:spcBef>
                          <a:spcPts val="1200"/>
                        </a:spcBef>
                        <a:spcAft>
                          <a:spcPts val="1200"/>
                        </a:spcAft>
                      </a:pPr>
                      <a:r>
                        <a:rPr lang="ru-RU" sz="2400" noProof="0" dirty="0">
                          <a:effectLst/>
                        </a:rPr>
                        <a:t>Множественное число</a:t>
                      </a:r>
                      <a:endParaRPr lang="ru-RU"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839475173"/>
                  </a:ext>
                </a:extLst>
              </a:tr>
              <a:tr h="608735">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стол-ы</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ученик</a:t>
                      </a:r>
                      <a:r>
                        <a:rPr lang="cs-CZ" sz="2400" dirty="0">
                          <a:effectLst/>
                        </a:rPr>
                        <a:t>-</a:t>
                      </a:r>
                      <a:r>
                        <a:rPr lang="ru-RU" sz="2400" dirty="0">
                          <a:effectLst/>
                        </a:rPr>
                        <a:t>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бо</a:t>
                      </a:r>
                      <a:r>
                        <a:rPr lang="cs-CZ" sz="2400" dirty="0">
                          <a:effectLst/>
                        </a:rPr>
                        <a:t>-</a:t>
                      </a:r>
                      <a:r>
                        <a:rPr lang="ru-RU" sz="2400" dirty="0">
                          <a:effectLst/>
                        </a:rPr>
                        <a:t>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7093860"/>
                  </a:ext>
                </a:extLst>
              </a:tr>
              <a:tr h="608735">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стол-óв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ученик-óв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кон-éй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бо-ёв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77577708"/>
                  </a:ext>
                </a:extLst>
              </a:tr>
              <a:tr h="608735">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стол-ам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ученик-ам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бо-ям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77750447"/>
                  </a:ext>
                </a:extLst>
              </a:tr>
              <a:tr h="608735">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стол-ы</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err="1">
                          <a:effectLst/>
                        </a:rPr>
                        <a:t>ученик-ов</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 éй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бо-й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56406466"/>
                  </a:ext>
                </a:extLst>
              </a:tr>
              <a:tr h="780493">
                <a:tc>
                  <a:txBody>
                    <a:bodyPr/>
                    <a:lstStyle/>
                    <a:p>
                      <a:pPr>
                        <a:lnSpc>
                          <a:spcPct val="107000"/>
                        </a:lnSpc>
                        <a:spcBef>
                          <a:spcPts val="1200"/>
                        </a:spcBef>
                        <a:spcAft>
                          <a:spcPts val="1200"/>
                        </a:spcAft>
                      </a:pPr>
                      <a:r>
                        <a:rPr lang="cs-CZ" sz="2400">
                          <a:effectLst/>
                        </a:rPr>
                        <a:t>Т.</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стол-ами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ученик-ами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кон-ями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бо-ями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94827772"/>
                  </a:ext>
                </a:extLst>
              </a:tr>
              <a:tr h="780493">
                <a:tc>
                  <a:txBody>
                    <a:bodyPr/>
                    <a:lstStyle/>
                    <a:p>
                      <a:pPr>
                        <a:lnSpc>
                          <a:spcPct val="107000"/>
                        </a:lnSpc>
                        <a:spcBef>
                          <a:spcPts val="1200"/>
                        </a:spcBef>
                        <a:spcAft>
                          <a:spcPts val="1200"/>
                        </a:spcAft>
                      </a:pPr>
                      <a:r>
                        <a:rPr lang="cs-CZ" sz="2400" dirty="0">
                          <a:effectLst/>
                        </a:rPr>
                        <a:t>П.</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стол-ах</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(об) ученик-ах</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кон-ях</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бо-ях</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65446391"/>
                  </a:ext>
                </a:extLst>
              </a:tr>
            </a:tbl>
          </a:graphicData>
        </a:graphic>
      </p:graphicFrame>
      <p:sp>
        <p:nvSpPr>
          <p:cNvPr id="7" name="TextovéPole 6">
            <a:extLst>
              <a:ext uri="{FF2B5EF4-FFF2-40B4-BE49-F238E27FC236}">
                <a16:creationId xmlns:a16="http://schemas.microsoft.com/office/drawing/2014/main" id="{059C42F1-D05C-4EA0-B35B-632D0CB9049B}"/>
              </a:ext>
            </a:extLst>
          </p:cNvPr>
          <p:cNvSpPr txBox="1"/>
          <p:nvPr/>
        </p:nvSpPr>
        <p:spPr>
          <a:xfrm>
            <a:off x="363793" y="5525729"/>
            <a:ext cx="9901083" cy="1015663"/>
          </a:xfrm>
          <a:prstGeom prst="rect">
            <a:avLst/>
          </a:prstGeom>
          <a:noFill/>
        </p:spPr>
        <p:txBody>
          <a:bodyPr wrap="square" rtlCol="0">
            <a:spAutoFit/>
          </a:bodyPr>
          <a:lstStyle/>
          <a:p>
            <a:r>
              <a:rPr lang="ru-RU" sz="2000" dirty="0">
                <a:solidFill>
                  <a:srgbClr val="FF0000"/>
                </a:solidFill>
                <a:latin typeface="Arial" panose="020B0604020202020204" pitchFamily="34" charset="0"/>
                <a:cs typeface="Arial" panose="020B0604020202020204" pitchFamily="34" charset="0"/>
              </a:rPr>
              <a:t>+ тип англичан</a:t>
            </a:r>
            <a:r>
              <a:rPr lang="ru-RU" sz="2000" u="sng" dirty="0">
                <a:solidFill>
                  <a:srgbClr val="FF0000"/>
                </a:solidFill>
                <a:latin typeface="Arial" panose="020B0604020202020204" pitchFamily="34" charset="0"/>
                <a:cs typeface="Arial" panose="020B0604020202020204" pitchFamily="34" charset="0"/>
              </a:rPr>
              <a:t>ин</a:t>
            </a:r>
            <a:r>
              <a:rPr lang="ru-RU" sz="2000" dirty="0">
                <a:solidFill>
                  <a:srgbClr val="FF0000"/>
                </a:solidFill>
                <a:latin typeface="Arial" panose="020B0604020202020204" pitchFamily="34" charset="0"/>
                <a:cs typeface="Arial" panose="020B0604020202020204" pitchFamily="34" charset="0"/>
              </a:rPr>
              <a:t> – сужение основы</a:t>
            </a:r>
            <a:r>
              <a:rPr lang="ru-RU" sz="2000" dirty="0">
                <a:latin typeface="Arial" panose="020B0604020202020204" pitchFamily="34" charset="0"/>
                <a:cs typeface="Arial" panose="020B0604020202020204" pitchFamily="34" charset="0"/>
              </a:rPr>
              <a:t>, напр. англичане, без англичан</a:t>
            </a:r>
          </a:p>
          <a:p>
            <a:r>
              <a:rPr lang="ru-RU" sz="2000" dirty="0">
                <a:solidFill>
                  <a:srgbClr val="FF0000"/>
                </a:solidFill>
                <a:latin typeface="Arial" panose="020B0604020202020204" pitchFamily="34" charset="0"/>
                <a:cs typeface="Arial" panose="020B0604020202020204" pitchFamily="34" charset="0"/>
              </a:rPr>
              <a:t>+ тип кот</a:t>
            </a:r>
            <a:r>
              <a:rPr lang="ru-RU" sz="2000" u="sng" dirty="0">
                <a:solidFill>
                  <a:srgbClr val="FF0000"/>
                </a:solidFill>
                <a:latin typeface="Arial" panose="020B0604020202020204" pitchFamily="34" charset="0"/>
                <a:cs typeface="Arial" panose="020B0604020202020204" pitchFamily="34" charset="0"/>
              </a:rPr>
              <a:t>енок</a:t>
            </a:r>
            <a:r>
              <a:rPr lang="ru-RU" sz="2000" dirty="0">
                <a:solidFill>
                  <a:srgbClr val="FF0000"/>
                </a:solidFill>
                <a:latin typeface="Arial" panose="020B0604020202020204" pitchFamily="34" charset="0"/>
                <a:cs typeface="Arial" panose="020B0604020202020204" pitchFamily="34" charset="0"/>
              </a:rPr>
              <a:t> – изменение основы</a:t>
            </a:r>
            <a:r>
              <a:rPr lang="ru-RU" sz="2000" dirty="0">
                <a:latin typeface="Arial" panose="020B0604020202020204" pitchFamily="34" charset="0"/>
                <a:cs typeface="Arial" panose="020B0604020202020204" pitchFamily="34" charset="0"/>
              </a:rPr>
              <a:t>, напр. кот</a:t>
            </a:r>
            <a:r>
              <a:rPr lang="ru-RU" sz="2000" u="sng" dirty="0">
                <a:latin typeface="Arial" panose="020B0604020202020204" pitchFamily="34" charset="0"/>
                <a:cs typeface="Arial" panose="020B0604020202020204" pitchFamily="34" charset="0"/>
              </a:rPr>
              <a:t>ята</a:t>
            </a:r>
            <a:r>
              <a:rPr lang="ru-RU" sz="2000" dirty="0">
                <a:latin typeface="Arial" panose="020B0604020202020204" pitchFamily="34" charset="0"/>
                <a:cs typeface="Arial" panose="020B0604020202020204" pitchFamily="34" charset="0"/>
              </a:rPr>
              <a:t>, без кот</a:t>
            </a:r>
            <a:r>
              <a:rPr lang="ru-RU" sz="2000" u="sng" dirty="0">
                <a:latin typeface="Arial" panose="020B0604020202020204" pitchFamily="34" charset="0"/>
                <a:cs typeface="Arial" panose="020B0604020202020204" pitchFamily="34" charset="0"/>
              </a:rPr>
              <a:t>ят</a:t>
            </a:r>
          </a:p>
          <a:p>
            <a:r>
              <a:rPr lang="ru-RU" sz="2000" dirty="0">
                <a:solidFill>
                  <a:srgbClr val="FF0000"/>
                </a:solidFill>
                <a:latin typeface="Arial" panose="020B0604020202020204" pitchFamily="34" charset="0"/>
                <a:cs typeface="Arial" panose="020B0604020202020204" pitchFamily="34" charset="0"/>
              </a:rPr>
              <a:t>+ слово сосед – смягчение основы</a:t>
            </a:r>
            <a:r>
              <a:rPr lang="ru-RU" sz="2000" dirty="0">
                <a:latin typeface="Arial" panose="020B0604020202020204" pitchFamily="34" charset="0"/>
                <a:cs typeface="Arial" panose="020B0604020202020204" pitchFamily="34" charset="0"/>
              </a:rPr>
              <a:t>, напр. сосед</a:t>
            </a:r>
            <a:r>
              <a:rPr lang="ru-RU" sz="2000" u="sng" dirty="0">
                <a:latin typeface="Arial" panose="020B0604020202020204" pitchFamily="34" charset="0"/>
                <a:cs typeface="Arial" panose="020B0604020202020204" pitchFamily="34" charset="0"/>
              </a:rPr>
              <a:t>и</a:t>
            </a:r>
            <a:r>
              <a:rPr lang="ru-RU" sz="2000" dirty="0">
                <a:latin typeface="Arial" panose="020B0604020202020204" pitchFamily="34" charset="0"/>
                <a:cs typeface="Arial" panose="020B0604020202020204" pitchFamily="34" charset="0"/>
              </a:rPr>
              <a:t>, сосед</a:t>
            </a:r>
            <a:r>
              <a:rPr lang="ru-RU" sz="2000" u="sng" dirty="0">
                <a:latin typeface="Arial" panose="020B0604020202020204" pitchFamily="34" charset="0"/>
                <a:cs typeface="Arial" panose="020B0604020202020204" pitchFamily="34" charset="0"/>
              </a:rPr>
              <a:t>ей</a:t>
            </a:r>
            <a:endParaRPr lang="cs-CZ" sz="2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62238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B5E5406A-33E8-4B22-BCA4-BA9ACEB8E8E6}"/>
              </a:ext>
            </a:extLst>
          </p:cNvPr>
          <p:cNvSpPr/>
          <p:nvPr/>
        </p:nvSpPr>
        <p:spPr>
          <a:xfrm>
            <a:off x="1150374" y="970198"/>
            <a:ext cx="9645446" cy="4401205"/>
          </a:xfrm>
          <a:prstGeom prst="rect">
            <a:avLst/>
          </a:prstGeom>
        </p:spPr>
        <p:txBody>
          <a:bodyPr wrap="square">
            <a:spAutoFit/>
          </a:bodyPr>
          <a:lstStyle/>
          <a:p>
            <a:pPr>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Формы родительного и винительного падежа </a:t>
            </a:r>
            <a:r>
              <a:rPr lang="ru-RU" sz="2000" dirty="0">
                <a:solidFill>
                  <a:srgbClr val="FF0000"/>
                </a:solidFill>
                <a:latin typeface="Arial" panose="020B0604020202020204" pitchFamily="34" charset="0"/>
                <a:cs typeface="Arial" panose="020B0604020202020204" pitchFamily="34" charset="0"/>
              </a:rPr>
              <a:t>одушевленных</a:t>
            </a:r>
            <a:r>
              <a:rPr lang="ru-RU" sz="2000" dirty="0">
                <a:solidFill>
                  <a:srgbClr val="000000"/>
                </a:solidFill>
                <a:latin typeface="Arial" panose="020B0604020202020204" pitchFamily="34" charset="0"/>
                <a:cs typeface="Arial" panose="020B0604020202020204" pitchFamily="34" charset="0"/>
              </a:rPr>
              <a:t> существительных совпадают.</a:t>
            </a:r>
          </a:p>
          <a:p>
            <a:pPr>
              <a:buFont typeface="Arial" panose="020B0604020202020204" pitchFamily="34" charset="0"/>
              <a:buChar char="•"/>
            </a:pPr>
            <a:endParaRPr lang="ru-RU" sz="2000" dirty="0">
              <a:solidFill>
                <a:srgbClr val="000000"/>
              </a:solidFill>
              <a:latin typeface="Arial" panose="020B0604020202020204" pitchFamily="34" charset="0"/>
              <a:cs typeface="Arial" panose="020B0604020202020204" pitchFamily="34" charset="0"/>
            </a:endParaRPr>
          </a:p>
          <a:p>
            <a:pPr>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В родительном падеже единственного числа наряду с типичным окончанием -</a:t>
            </a:r>
            <a:r>
              <a:rPr lang="ru-RU" sz="2000" dirty="0">
                <a:solidFill>
                  <a:srgbClr val="FF0000"/>
                </a:solidFill>
                <a:latin typeface="Arial" panose="020B0604020202020204" pitchFamily="34" charset="0"/>
                <a:cs typeface="Arial" panose="020B0604020202020204" pitchFamily="34" charset="0"/>
              </a:rPr>
              <a:t>а/-я </a:t>
            </a:r>
            <a:r>
              <a:rPr lang="ru-RU" sz="2000" dirty="0">
                <a:solidFill>
                  <a:srgbClr val="000000"/>
                </a:solidFill>
                <a:latin typeface="Arial" panose="020B0604020202020204" pitchFamily="34" charset="0"/>
                <a:cs typeface="Arial" panose="020B0604020202020204" pitchFamily="34" charset="0"/>
              </a:rPr>
              <a:t>некоторые существительные мужского рода могут иметь окончание </a:t>
            </a:r>
            <a:r>
              <a:rPr lang="ru-RU" sz="2000" dirty="0">
                <a:solidFill>
                  <a:srgbClr val="FF0000"/>
                </a:solidFill>
                <a:latin typeface="Arial" panose="020B0604020202020204" pitchFamily="34" charset="0"/>
                <a:cs typeface="Arial" panose="020B0604020202020204" pitchFamily="34" charset="0"/>
              </a:rPr>
              <a:t>-у/-ю</a:t>
            </a:r>
            <a:r>
              <a:rPr lang="ru-RU" sz="2000" dirty="0">
                <a:solidFill>
                  <a:srgbClr val="000000"/>
                </a:solidFill>
                <a:latin typeface="Arial" panose="020B0604020202020204" pitchFamily="34" charset="0"/>
                <a:cs typeface="Arial" panose="020B0604020202020204" pitchFamily="34" charset="0"/>
              </a:rPr>
              <a:t>, обычно при обозначении меры, количества (</a:t>
            </a:r>
            <a:r>
              <a:rPr lang="ru-RU" sz="2000" dirty="0" err="1">
                <a:solidFill>
                  <a:srgbClr val="000000"/>
                </a:solidFill>
                <a:latin typeface="Arial" panose="020B0604020202020204" pitchFamily="34" charset="0"/>
                <a:cs typeface="Arial" panose="020B0604020202020204" pitchFamily="34" charset="0"/>
              </a:rPr>
              <a:t>мнóго</a:t>
            </a:r>
            <a:r>
              <a:rPr lang="ru-RU" sz="2000" dirty="0">
                <a:solidFill>
                  <a:srgbClr val="000000"/>
                </a:solidFill>
                <a:latin typeface="Arial" panose="020B0604020202020204" pitchFamily="34" charset="0"/>
                <a:cs typeface="Arial" panose="020B0604020202020204" pitchFamily="34" charset="0"/>
              </a:rPr>
              <a:t> </a:t>
            </a:r>
            <a:r>
              <a:rPr lang="ru-RU" sz="2000" dirty="0" err="1">
                <a:solidFill>
                  <a:srgbClr val="000000"/>
                </a:solidFill>
                <a:latin typeface="Arial" panose="020B0604020202020204" pitchFamily="34" charset="0"/>
                <a:cs typeface="Arial" panose="020B0604020202020204" pitchFamily="34" charset="0"/>
              </a:rPr>
              <a:t>снéгу</a:t>
            </a:r>
            <a:r>
              <a:rPr lang="ru-RU" sz="2000" dirty="0">
                <a:solidFill>
                  <a:srgbClr val="000000"/>
                </a:solidFill>
                <a:latin typeface="Arial" panose="020B0604020202020204" pitchFamily="34" charset="0"/>
                <a:cs typeface="Arial" panose="020B0604020202020204" pitchFamily="34" charset="0"/>
              </a:rPr>
              <a:t>, стакан чаю) или в сочетании с отдельными предлогами (дойти до дому, выйти из лесу,  закричать со </a:t>
            </a:r>
            <a:r>
              <a:rPr lang="ru-RU" sz="2000" dirty="0" err="1">
                <a:solidFill>
                  <a:srgbClr val="000000"/>
                </a:solidFill>
                <a:latin typeface="Arial" panose="020B0604020202020204" pitchFamily="34" charset="0"/>
                <a:cs typeface="Arial" panose="020B0604020202020204" pitchFamily="34" charset="0"/>
              </a:rPr>
              <a:t>стрáху</a:t>
            </a:r>
            <a:r>
              <a:rPr lang="ru-RU" sz="2000" dirty="0">
                <a:solidFill>
                  <a:srgbClr val="000000"/>
                </a:solidFill>
                <a:latin typeface="Arial" panose="020B0604020202020204" pitchFamily="34" charset="0"/>
                <a:cs typeface="Arial" panose="020B0604020202020204" pitchFamily="34" charset="0"/>
              </a:rPr>
              <a:t>).  В этих случаях вместо окончания -у /-ю всегда можно употребить окончание -а/-я.</a:t>
            </a:r>
          </a:p>
          <a:p>
            <a:pPr>
              <a:buFont typeface="Arial" panose="020B0604020202020204" pitchFamily="34" charset="0"/>
              <a:buChar char="•"/>
            </a:pPr>
            <a:endParaRPr lang="ru-RU" sz="2000" dirty="0">
              <a:solidFill>
                <a:srgbClr val="000000"/>
              </a:solidFill>
              <a:latin typeface="Arial" panose="020B0604020202020204" pitchFamily="34" charset="0"/>
              <a:cs typeface="Arial" panose="020B0604020202020204" pitchFamily="34" charset="0"/>
            </a:endParaRPr>
          </a:p>
          <a:p>
            <a:pPr>
              <a:buFont typeface="Arial" panose="020B0604020202020204" pitchFamily="34" charset="0"/>
              <a:buChar char="•"/>
            </a:pPr>
            <a:r>
              <a:rPr lang="ru-RU" sz="2000" dirty="0">
                <a:solidFill>
                  <a:srgbClr val="000000"/>
                </a:solidFill>
                <a:latin typeface="Arial" panose="020B0604020202020204" pitchFamily="34" charset="0"/>
                <a:cs typeface="Arial" panose="020B0604020202020204" pitchFamily="34" charset="0"/>
              </a:rPr>
              <a:t>В предложном падеже </a:t>
            </a:r>
            <a:r>
              <a:rPr lang="ru-RU" sz="2000" dirty="0">
                <a:solidFill>
                  <a:srgbClr val="FF0000"/>
                </a:solidFill>
                <a:latin typeface="Arial" panose="020B0604020202020204" pitchFamily="34" charset="0"/>
                <a:cs typeface="Arial" panose="020B0604020202020204" pitchFamily="34" charset="0"/>
              </a:rPr>
              <a:t>с предлогами «в», «на»</a:t>
            </a:r>
            <a:r>
              <a:rPr lang="ru-RU" sz="2000" dirty="0">
                <a:solidFill>
                  <a:srgbClr val="000000"/>
                </a:solidFill>
                <a:latin typeface="Arial" panose="020B0604020202020204" pitchFamily="34" charset="0"/>
                <a:cs typeface="Arial" panose="020B0604020202020204" pitchFamily="34" charset="0"/>
              </a:rPr>
              <a:t> при обозначении места, некоторые существительные мужского рода имеют окончание </a:t>
            </a:r>
            <a:r>
              <a:rPr lang="ru-RU" sz="2000" dirty="0">
                <a:solidFill>
                  <a:srgbClr val="FF0000"/>
                </a:solidFill>
                <a:latin typeface="Arial" panose="020B0604020202020204" pitchFamily="34" charset="0"/>
                <a:cs typeface="Arial" panose="020B0604020202020204" pitchFamily="34" charset="0"/>
              </a:rPr>
              <a:t>-у/ю</a:t>
            </a:r>
            <a:r>
              <a:rPr lang="ru-RU" sz="2000" dirty="0">
                <a:solidFill>
                  <a:srgbClr val="000000"/>
                </a:solidFill>
                <a:latin typeface="Arial" panose="020B0604020202020204" pitchFamily="34" charset="0"/>
                <a:cs typeface="Arial" panose="020B0604020202020204" pitchFamily="34" charset="0"/>
              </a:rPr>
              <a:t> (всегда под ударением:  в лес</a:t>
            </a:r>
            <a:r>
              <a:rPr lang="ru-RU" sz="2000" dirty="0">
                <a:solidFill>
                  <a:srgbClr val="FF0000"/>
                </a:solidFill>
                <a:latin typeface="Arial" panose="020B0604020202020204" pitchFamily="34" charset="0"/>
                <a:cs typeface="Arial" panose="020B0604020202020204" pitchFamily="34" charset="0"/>
              </a:rPr>
              <a:t>у</a:t>
            </a:r>
            <a:r>
              <a:rPr lang="ru-RU" sz="2000" dirty="0">
                <a:solidFill>
                  <a:srgbClr val="000000"/>
                </a:solidFill>
                <a:latin typeface="Arial" panose="020B0604020202020204" pitchFamily="34" charset="0"/>
                <a:cs typeface="Arial" panose="020B0604020202020204" pitchFamily="34" charset="0"/>
              </a:rPr>
              <a:t>, в порт</a:t>
            </a:r>
            <a:r>
              <a:rPr lang="ru-RU" sz="2000" dirty="0">
                <a:solidFill>
                  <a:srgbClr val="FF0000"/>
                </a:solidFill>
                <a:latin typeface="Arial" panose="020B0604020202020204" pitchFamily="34" charset="0"/>
                <a:cs typeface="Arial" panose="020B0604020202020204" pitchFamily="34" charset="0"/>
              </a:rPr>
              <a:t>у</a:t>
            </a:r>
            <a:r>
              <a:rPr lang="ru-RU" sz="2000" dirty="0">
                <a:solidFill>
                  <a:srgbClr val="000000"/>
                </a:solidFill>
                <a:latin typeface="Arial" panose="020B0604020202020204" pitchFamily="34" charset="0"/>
                <a:cs typeface="Arial" panose="020B0604020202020204" pitchFamily="34" charset="0"/>
              </a:rPr>
              <a:t>, в стро</a:t>
            </a:r>
            <a:r>
              <a:rPr lang="ru-RU" sz="2000" dirty="0">
                <a:solidFill>
                  <a:srgbClr val="FF0000"/>
                </a:solidFill>
                <a:latin typeface="Arial" panose="020B0604020202020204" pitchFamily="34" charset="0"/>
                <a:cs typeface="Arial" panose="020B0604020202020204" pitchFamily="34" charset="0"/>
              </a:rPr>
              <a:t>ю</a:t>
            </a:r>
            <a:r>
              <a:rPr lang="ru-RU" sz="2000" dirty="0">
                <a:solidFill>
                  <a:srgbClr val="000000"/>
                </a:solidFill>
                <a:latin typeface="Arial" panose="020B0604020202020204" pitchFamily="34" charset="0"/>
                <a:cs typeface="Arial" panose="020B0604020202020204" pitchFamily="34" charset="0"/>
              </a:rPr>
              <a:t>, на мост</a:t>
            </a:r>
            <a:r>
              <a:rPr lang="ru-RU" sz="2000" dirty="0">
                <a:solidFill>
                  <a:srgbClr val="FF0000"/>
                </a:solidFill>
                <a:latin typeface="Arial" panose="020B0604020202020204" pitchFamily="34" charset="0"/>
                <a:cs typeface="Arial" panose="020B0604020202020204" pitchFamily="34" charset="0"/>
              </a:rPr>
              <a:t>у</a:t>
            </a:r>
            <a:r>
              <a:rPr lang="ru-RU" sz="2000" dirty="0">
                <a:solidFill>
                  <a:srgbClr val="000000"/>
                </a:solidFill>
                <a:latin typeface="Arial" panose="020B0604020202020204" pitchFamily="34" charset="0"/>
                <a:cs typeface="Arial" panose="020B0604020202020204" pitchFamily="34" charset="0"/>
              </a:rPr>
              <a:t>); в этих случаях окончание -е не употребляется, хотя оно обычно </a:t>
            </a:r>
            <a:r>
              <a:rPr lang="ru-RU" sz="2000" dirty="0">
                <a:solidFill>
                  <a:srgbClr val="FF0000"/>
                </a:solidFill>
                <a:latin typeface="Arial" panose="020B0604020202020204" pitchFamily="34" charset="0"/>
                <a:cs typeface="Arial" panose="020B0604020202020204" pitchFamily="34" charset="0"/>
              </a:rPr>
              <a:t>с предлогом «о» </a:t>
            </a:r>
            <a:r>
              <a:rPr lang="ru-RU" sz="2000" dirty="0">
                <a:solidFill>
                  <a:srgbClr val="000000"/>
                </a:solidFill>
                <a:latin typeface="Arial" panose="020B0604020202020204" pitchFamily="34" charset="0"/>
                <a:cs typeface="Arial" panose="020B0604020202020204" pitchFamily="34" charset="0"/>
              </a:rPr>
              <a:t>(ср. на снег</a:t>
            </a:r>
            <a:r>
              <a:rPr lang="ru-RU" sz="2000" dirty="0">
                <a:solidFill>
                  <a:srgbClr val="FF0000"/>
                </a:solidFill>
                <a:latin typeface="Arial" panose="020B0604020202020204" pitchFamily="34" charset="0"/>
                <a:cs typeface="Arial" panose="020B0604020202020204" pitchFamily="34" charset="0"/>
              </a:rPr>
              <a:t>у</a:t>
            </a:r>
            <a:r>
              <a:rPr lang="ru-RU" sz="2000" dirty="0">
                <a:solidFill>
                  <a:srgbClr val="000000"/>
                </a:solidFill>
                <a:latin typeface="Arial" panose="020B0604020202020204" pitchFamily="34" charset="0"/>
                <a:cs typeface="Arial" panose="020B0604020202020204" pitchFamily="34" charset="0"/>
              </a:rPr>
              <a:t>, но:  о снег</a:t>
            </a:r>
            <a:r>
              <a:rPr lang="ru-RU" sz="2000" dirty="0">
                <a:solidFill>
                  <a:srgbClr val="FF0000"/>
                </a:solidFill>
                <a:latin typeface="Arial" panose="020B0604020202020204" pitchFamily="34" charset="0"/>
                <a:cs typeface="Arial" panose="020B0604020202020204" pitchFamily="34" charset="0"/>
              </a:rPr>
              <a:t>е</a:t>
            </a:r>
            <a:r>
              <a:rPr lang="ru-RU" sz="2000" dirty="0">
                <a:solidFill>
                  <a:srgbClr val="000000"/>
                </a:solidFill>
                <a:latin typeface="Arial" panose="020B0604020202020204" pitchFamily="34" charset="0"/>
                <a:cs typeface="Arial" panose="020B0604020202020204" pitchFamily="34" charset="0"/>
              </a:rPr>
              <a:t>).</a:t>
            </a:r>
            <a:endParaRPr lang="ru-RU" sz="2000" b="0" u="none" strike="noStrike"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67071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D0313F40-297D-4438-85E7-FF525EB621EC}"/>
              </a:ext>
            </a:extLst>
          </p:cNvPr>
          <p:cNvSpPr/>
          <p:nvPr/>
        </p:nvSpPr>
        <p:spPr>
          <a:xfrm>
            <a:off x="766916" y="829509"/>
            <a:ext cx="10658168" cy="5523563"/>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У существительных </a:t>
            </a:r>
            <a:r>
              <a:rPr lang="ru-RU" sz="2000" u="sng" dirty="0">
                <a:highlight>
                  <a:srgbClr val="FFFF00"/>
                </a:highlight>
                <a:latin typeface="Arial" panose="020B0604020202020204" pitchFamily="34" charset="0"/>
                <a:ea typeface="Tahoma" panose="020B0604030504040204" pitchFamily="34" charset="0"/>
                <a:cs typeface="Arial" panose="020B0604020202020204" pitchFamily="34" charset="0"/>
              </a:rPr>
              <a:t>на ж, ш, ч, щ</a:t>
            </a:r>
            <a:r>
              <a:rPr lang="ru-RU" sz="2000" dirty="0">
                <a:latin typeface="Arial" panose="020B0604020202020204" pitchFamily="34" charset="0"/>
                <a:ea typeface="Tahoma" panose="020B0604030504040204" pitchFamily="34" charset="0"/>
                <a:cs typeface="Arial" panose="020B0604020202020204" pitchFamily="34" charset="0"/>
              </a:rPr>
              <a:t> в творительном падеже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под ударением </a:t>
            </a:r>
            <a:r>
              <a:rPr lang="ru-RU" sz="2000" dirty="0">
                <a:latin typeface="Arial" panose="020B0604020202020204" pitchFamily="34" charset="0"/>
                <a:ea typeface="Tahoma" panose="020B0604030504040204" pitchFamily="34" charset="0"/>
                <a:cs typeface="Arial" panose="020B0604020202020204" pitchFamily="34" charset="0"/>
              </a:rPr>
              <a:t>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-ом</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без ударения</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-ем </a:t>
            </a:r>
            <a:r>
              <a:rPr lang="ru-RU" sz="2000" dirty="0">
                <a:latin typeface="Arial" panose="020B0604020202020204" pitchFamily="34" charset="0"/>
                <a:ea typeface="Tahoma" panose="020B0604030504040204" pitchFamily="34" charset="0"/>
                <a:cs typeface="Arial" panose="020B0604020202020204" pitchFamily="34" charset="0"/>
              </a:rPr>
              <a:t>(</a:t>
            </a:r>
            <a:r>
              <a:rPr lang="ru-RU" sz="2000" i="1" dirty="0">
                <a:latin typeface="Arial" panose="020B0604020202020204" pitchFamily="34" charset="0"/>
                <a:ea typeface="Tahoma" panose="020B0604030504040204" pitchFamily="34" charset="0"/>
                <a:cs typeface="Arial" panose="020B0604020202020204" pitchFamily="34" charset="0"/>
              </a:rPr>
              <a:t>нож</a:t>
            </a:r>
            <a:r>
              <a:rPr lang="ru-RU" sz="2000" i="1" u="sng"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м</a:t>
            </a:r>
            <a:r>
              <a:rPr lang="ru-RU" sz="2000" i="1" dirty="0">
                <a:latin typeface="Arial" panose="020B0604020202020204" pitchFamily="34" charset="0"/>
                <a:ea typeface="Tahoma" panose="020B0604030504040204" pitchFamily="34" charset="0"/>
                <a:cs typeface="Arial" panose="020B0604020202020204" pitchFamily="34" charset="0"/>
              </a:rPr>
              <a:t>, врач</a:t>
            </a:r>
            <a:r>
              <a:rPr lang="ru-RU" sz="2000" i="1" u="sng"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м</a:t>
            </a:r>
            <a:r>
              <a:rPr lang="ru-RU" sz="2000" i="1" dirty="0">
                <a:latin typeface="Arial" panose="020B0604020202020204" pitchFamily="34" charset="0"/>
                <a:ea typeface="Tahoma" panose="020B0604030504040204" pitchFamily="34" charset="0"/>
                <a:cs typeface="Arial" panose="020B0604020202020204" pitchFamily="34" charset="0"/>
              </a:rPr>
              <a:t>, муж</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ем</a:t>
            </a:r>
            <a:r>
              <a:rPr lang="ru-RU" sz="2000" i="1" dirty="0">
                <a:latin typeface="Arial" panose="020B0604020202020204" pitchFamily="34" charset="0"/>
                <a:ea typeface="Tahoma" panose="020B0604030504040204" pitchFamily="34" charset="0"/>
                <a:cs typeface="Arial" panose="020B0604020202020204" pitchFamily="34" charset="0"/>
              </a:rPr>
              <a:t>, плач</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ем</a:t>
            </a:r>
            <a:r>
              <a:rPr lang="ru-RU" sz="2000" i="1" dirty="0">
                <a:latin typeface="Arial" panose="020B0604020202020204" pitchFamily="34" charset="0"/>
                <a:ea typeface="Tahoma" panose="020B0604030504040204" pitchFamily="34" charset="0"/>
                <a:cs typeface="Arial" panose="020B0604020202020204" pitchFamily="34" charset="0"/>
              </a:rPr>
              <a:t>)</a:t>
            </a:r>
            <a:r>
              <a:rPr lang="ru-RU" sz="2000" dirty="0">
                <a:latin typeface="Arial" panose="020B0604020202020204" pitchFamily="34" charset="0"/>
                <a:ea typeface="Tahoma" panose="020B0604030504040204" pitchFamily="34" charset="0"/>
                <a:cs typeface="Arial" panose="020B0604020202020204" pitchFamily="34" charset="0"/>
              </a:rPr>
              <a:t>. В родительном падеже у тех же существительных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 </a:t>
            </a:r>
            <a:r>
              <a:rPr lang="ru-RU" sz="2000" dirty="0">
                <a:latin typeface="Arial" panose="020B0604020202020204" pitchFamily="34" charset="0"/>
                <a:ea typeface="Tahoma" panose="020B0604030504040204" pitchFamily="34" charset="0"/>
                <a:cs typeface="Arial" panose="020B0604020202020204" pitchFamily="34" charset="0"/>
              </a:rPr>
              <a:t>вне зависимости от ударения (нож</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врач</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У существительных на </a:t>
            </a:r>
            <a:r>
              <a:rPr lang="ru-RU" sz="2000" u="sng" dirty="0">
                <a:highlight>
                  <a:srgbClr val="FFFF00"/>
                </a:highlight>
                <a:latin typeface="Arial" panose="020B0604020202020204" pitchFamily="34" charset="0"/>
                <a:ea typeface="Tahoma" panose="020B0604030504040204" pitchFamily="34" charset="0"/>
                <a:cs typeface="Arial" panose="020B0604020202020204" pitchFamily="34" charset="0"/>
              </a:rPr>
              <a:t>ц</a:t>
            </a:r>
            <a:r>
              <a:rPr lang="ru-RU" sz="2000" dirty="0">
                <a:latin typeface="Arial" panose="020B0604020202020204" pitchFamily="34" charset="0"/>
                <a:ea typeface="Tahoma" panose="020B0604030504040204" pitchFamily="34" charset="0"/>
                <a:cs typeface="Arial" panose="020B0604020202020204" pitchFamily="34" charset="0"/>
              </a:rPr>
              <a:t> в творительном падеже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под ударением </a:t>
            </a:r>
            <a:r>
              <a:rPr lang="ru-RU" sz="2000" dirty="0">
                <a:latin typeface="Arial" panose="020B0604020202020204" pitchFamily="34" charset="0"/>
                <a:ea typeface="Tahoma" panose="020B0604030504040204" pitchFamily="34" charset="0"/>
                <a:cs typeface="Arial" panose="020B0604020202020204" pitchFamily="34" charset="0"/>
              </a:rPr>
              <a:t>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-ом</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без ударения</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-ем </a:t>
            </a:r>
            <a:r>
              <a:rPr lang="ru-RU" sz="2000" dirty="0">
                <a:latin typeface="Arial" panose="020B0604020202020204" pitchFamily="34" charset="0"/>
                <a:ea typeface="Tahoma" panose="020B0604030504040204" pitchFamily="34" charset="0"/>
                <a:cs typeface="Arial" panose="020B0604020202020204" pitchFamily="34" charset="0"/>
              </a:rPr>
              <a:t>(</a:t>
            </a:r>
            <a:r>
              <a:rPr lang="ru-RU" sz="2000" i="1" dirty="0">
                <a:latin typeface="Arial" panose="020B0604020202020204" pitchFamily="34" charset="0"/>
                <a:ea typeface="Tahoma" panose="020B0604030504040204" pitchFamily="34" charset="0"/>
                <a:cs typeface="Arial" panose="020B0604020202020204" pitchFamily="34" charset="0"/>
              </a:rPr>
              <a:t>отц</a:t>
            </a:r>
            <a:r>
              <a:rPr lang="ru-RU" sz="2000" i="1" u="sng"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м</a:t>
            </a:r>
            <a:r>
              <a:rPr lang="ru-RU" sz="2000" i="1" dirty="0">
                <a:latin typeface="Arial" panose="020B0604020202020204" pitchFamily="34" charset="0"/>
                <a:ea typeface="Tahoma" panose="020B0604030504040204" pitchFamily="34" charset="0"/>
                <a:cs typeface="Arial" panose="020B0604020202020204" pitchFamily="34" charset="0"/>
              </a:rPr>
              <a:t>, купц</a:t>
            </a:r>
            <a:r>
              <a:rPr lang="ru-RU" sz="2000" i="1" u="sng"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м</a:t>
            </a:r>
            <a:r>
              <a:rPr lang="ru-RU" sz="2000" i="1" dirty="0">
                <a:latin typeface="Arial" panose="020B0604020202020204" pitchFamily="34" charset="0"/>
                <a:ea typeface="Tahoma" panose="020B0604030504040204" pitchFamily="34" charset="0"/>
                <a:cs typeface="Arial" panose="020B0604020202020204" pitchFamily="34" charset="0"/>
              </a:rPr>
              <a:t>, немц</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ем</a:t>
            </a:r>
            <a:r>
              <a:rPr lang="ru-RU" sz="2000" i="1" dirty="0">
                <a:latin typeface="Arial" panose="020B0604020202020204" pitchFamily="34" charset="0"/>
                <a:ea typeface="Tahoma" panose="020B0604030504040204" pitchFamily="34" charset="0"/>
                <a:cs typeface="Arial" panose="020B0604020202020204" pitchFamily="34" charset="0"/>
              </a:rPr>
              <a:t>, японц</a:t>
            </a:r>
            <a:r>
              <a:rPr lang="ru-RU" sz="2000" i="1" dirty="0">
                <a:solidFill>
                  <a:srgbClr val="FF0000"/>
                </a:solidFill>
                <a:latin typeface="Arial" panose="020B0604020202020204" pitchFamily="34" charset="0"/>
                <a:ea typeface="Tahoma" panose="020B0604030504040204" pitchFamily="34" charset="0"/>
                <a:cs typeface="Arial" panose="020B0604020202020204" pitchFamily="34" charset="0"/>
              </a:rPr>
              <a:t>ем</a:t>
            </a:r>
            <a:r>
              <a:rPr lang="ru-RU" sz="2000" i="1" dirty="0">
                <a:latin typeface="Arial" panose="020B0604020202020204" pitchFamily="34" charset="0"/>
                <a:ea typeface="Tahoma" panose="020B0604030504040204" pitchFamily="34" charset="0"/>
                <a:cs typeface="Arial" panose="020B0604020202020204" pitchFamily="34" charset="0"/>
              </a:rPr>
              <a:t>)</a:t>
            </a:r>
            <a:r>
              <a:rPr lang="ru-RU" sz="2000" dirty="0">
                <a:latin typeface="Arial" panose="020B0604020202020204" pitchFamily="34" charset="0"/>
                <a:ea typeface="Tahoma" panose="020B0604030504040204" pitchFamily="34" charset="0"/>
                <a:cs typeface="Arial" panose="020B0604020202020204" pitchFamily="34" charset="0"/>
              </a:rPr>
              <a:t>. В родительном падеже у тех же существительных под ударением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ов</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ru-RU" sz="2000" dirty="0">
                <a:latin typeface="Arial" panose="020B0604020202020204" pitchFamily="34" charset="0"/>
                <a:ea typeface="Tahoma" panose="020B0604030504040204" pitchFamily="34" charset="0"/>
                <a:cs typeface="Arial" panose="020B0604020202020204" pitchFamily="34" charset="0"/>
              </a:rPr>
              <a:t>(отц</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ов</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без ударения</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-ев</a:t>
            </a:r>
            <a:r>
              <a:rPr lang="ru-RU" sz="2000" dirty="0">
                <a:latin typeface="Arial" panose="020B0604020202020204" pitchFamily="34" charset="0"/>
                <a:ea typeface="Tahoma" panose="020B0604030504040204" pitchFamily="34" charset="0"/>
                <a:cs typeface="Arial" panose="020B0604020202020204" pitchFamily="34" charset="0"/>
              </a:rPr>
              <a:t> (немц</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ев</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В именительном падеже множественного числа у многих существительных </a:t>
            </a:r>
            <a:r>
              <a:rPr lang="ru-RU" sz="2000" u="sng" dirty="0">
                <a:latin typeface="Arial" panose="020B0604020202020204" pitchFamily="34" charset="0"/>
                <a:ea typeface="Tahoma" panose="020B0604030504040204" pitchFamily="34" charset="0"/>
                <a:cs typeface="Arial" panose="020B0604020202020204" pitchFamily="34" charset="0"/>
              </a:rPr>
              <a:t>ударное</a:t>
            </a:r>
            <a:r>
              <a:rPr lang="ru-RU" sz="2000" dirty="0">
                <a:latin typeface="Arial" panose="020B0604020202020204" pitchFamily="34" charset="0"/>
                <a:ea typeface="Tahoma" panose="020B0604030504040204" pitchFamily="34" charset="0"/>
                <a:cs typeface="Arial" panose="020B0604020202020204" pitchFamily="34" charset="0"/>
              </a:rPr>
              <a:t>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-а</a:t>
            </a:r>
            <a:r>
              <a:rPr lang="ru-RU" sz="2000" dirty="0">
                <a:latin typeface="Arial" panose="020B0604020202020204" pitchFamily="34" charset="0"/>
                <a:ea typeface="Tahoma" panose="020B0604030504040204" pitchFamily="34" charset="0"/>
                <a:cs typeface="Arial" panose="020B0604020202020204" pitchFamily="34" charset="0"/>
              </a:rPr>
              <a:t> (город – город</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а</a:t>
            </a:r>
            <a:r>
              <a:rPr lang="ru-RU" sz="2000" dirty="0">
                <a:latin typeface="Arial" panose="020B0604020202020204" pitchFamily="34" charset="0"/>
                <a:ea typeface="Tahoma" panose="020B0604030504040204" pitchFamily="34" charset="0"/>
                <a:cs typeface="Arial" panose="020B0604020202020204" pitchFamily="34" charset="0"/>
              </a:rPr>
              <a:t>, дом, дом</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а</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У некоторых существительных в именительном падеже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ья</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ru-RU" sz="2000" dirty="0">
                <a:latin typeface="Arial" panose="020B0604020202020204" pitchFamily="34" charset="0"/>
                <a:ea typeface="Tahoma" panose="020B0604030504040204" pitchFamily="34" charset="0"/>
                <a:cs typeface="Arial" panose="020B0604020202020204" pitchFamily="34" charset="0"/>
              </a:rPr>
              <a:t>(брат – брат</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ья</a:t>
            </a:r>
            <a:r>
              <a:rPr lang="ru-RU" sz="2000" dirty="0">
                <a:latin typeface="Arial" panose="020B0604020202020204" pitchFamily="34" charset="0"/>
                <a:ea typeface="Tahoma" panose="020B0604030504040204" pitchFamily="34" charset="0"/>
                <a:cs typeface="Arial" panose="020B0604020202020204" pitchFamily="34" charset="0"/>
              </a:rPr>
              <a:t>, друг – друз</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ья</a:t>
            </a:r>
            <a:r>
              <a:rPr lang="ru-RU" sz="2000" dirty="0">
                <a:latin typeface="Arial" panose="020B0604020202020204" pitchFamily="34" charset="0"/>
                <a:ea typeface="Tahoma" panose="020B0604030504040204" pitchFamily="34" charset="0"/>
                <a:cs typeface="Arial" panose="020B0604020202020204" pitchFamily="34" charset="0"/>
              </a:rPr>
              <a:t> – </a:t>
            </a:r>
            <a:r>
              <a:rPr lang="ru-RU" sz="2000" dirty="0">
                <a:highlight>
                  <a:srgbClr val="FFFF00"/>
                </a:highlight>
                <a:latin typeface="Arial" panose="020B0604020202020204" pitchFamily="34" charset="0"/>
                <a:ea typeface="Tahoma" panose="020B0604030504040204" pitchFamily="34" charset="0"/>
                <a:cs typeface="Arial" panose="020B0604020202020204" pitchFamily="34" charset="0"/>
              </a:rPr>
              <a:t>чередование!</a:t>
            </a:r>
            <a:r>
              <a:rPr lang="ru-RU" sz="2000" dirty="0">
                <a:latin typeface="Arial" panose="020B0604020202020204" pitchFamily="34" charset="0"/>
                <a:ea typeface="Tahoma" panose="020B0604030504040204" pitchFamily="34" charset="0"/>
                <a:cs typeface="Arial" panose="020B0604020202020204" pitchFamily="34" charset="0"/>
              </a:rPr>
              <a:t>). В родительном падеже: если ударение на корне –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ьев</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ru-RU" sz="2000" dirty="0">
                <a:latin typeface="Arial" panose="020B0604020202020204" pitchFamily="34" charset="0"/>
                <a:ea typeface="Tahoma" panose="020B0604030504040204" pitchFamily="34" charset="0"/>
                <a:cs typeface="Arial" panose="020B0604020202020204" pitchFamily="34" charset="0"/>
              </a:rPr>
              <a:t>(брат</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ьев</a:t>
            </a:r>
            <a:r>
              <a:rPr lang="ru-RU" sz="2000" dirty="0">
                <a:latin typeface="Arial" panose="020B0604020202020204" pitchFamily="34" charset="0"/>
                <a:ea typeface="Tahoma" panose="020B0604030504040204" pitchFamily="34" charset="0"/>
                <a:cs typeface="Arial" panose="020B0604020202020204" pitchFamily="34" charset="0"/>
              </a:rPr>
              <a:t>, лист</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ьев</a:t>
            </a:r>
            <a:r>
              <a:rPr lang="ru-RU" sz="2000" dirty="0">
                <a:latin typeface="Arial" panose="020B0604020202020204" pitchFamily="34" charset="0"/>
                <a:ea typeface="Tahoma" panose="020B0604030504040204" pitchFamily="34" charset="0"/>
                <a:cs typeface="Arial" panose="020B0604020202020204" pitchFamily="34" charset="0"/>
              </a:rPr>
              <a:t>), если ударение на окончании –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 </a:t>
            </a:r>
            <a:r>
              <a:rPr lang="ru-RU" sz="2000" dirty="0">
                <a:latin typeface="Arial" panose="020B0604020202020204" pitchFamily="34" charset="0"/>
                <a:ea typeface="Tahoma" panose="020B0604030504040204" pitchFamily="34" charset="0"/>
                <a:cs typeface="Arial" panose="020B0604020202020204" pitchFamily="34" charset="0"/>
              </a:rPr>
              <a:t>(друз</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 муж</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ей</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Слово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человек</a:t>
            </a:r>
            <a:r>
              <a:rPr lang="ru-RU" sz="2000" dirty="0">
                <a:latin typeface="Arial" panose="020B0604020202020204" pitchFamily="34" charset="0"/>
                <a:ea typeface="Tahoma" panose="020B0604030504040204" pitchFamily="34" charset="0"/>
                <a:cs typeface="Arial" panose="020B0604020202020204" pitchFamily="34" charset="0"/>
              </a:rPr>
              <a:t> имеет множественное число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люди</a:t>
            </a:r>
            <a:r>
              <a:rPr lang="ru-RU" sz="2000" dirty="0">
                <a:latin typeface="Arial" panose="020B0604020202020204" pitchFamily="34" charset="0"/>
                <a:ea typeface="Tahoma" panose="020B0604030504040204" pitchFamily="34" charset="0"/>
                <a:cs typeface="Arial" panose="020B0604020202020204" pitchFamily="34" charset="0"/>
              </a:rPr>
              <a:t> (без людей, к людям, о людях, людьми).</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indent="-342900">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Слово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год </a:t>
            </a:r>
            <a:r>
              <a:rPr lang="ru-RU" sz="2000" dirty="0">
                <a:latin typeface="Arial" panose="020B0604020202020204" pitchFamily="34" charset="0"/>
                <a:ea typeface="Tahoma" panose="020B0604030504040204" pitchFamily="34" charset="0"/>
                <a:cs typeface="Arial" panose="020B0604020202020204" pitchFamily="34" charset="0"/>
              </a:rPr>
              <a:t>имеет множественное число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годы</a:t>
            </a:r>
            <a:r>
              <a:rPr lang="ru-RU" sz="2000" dirty="0">
                <a:latin typeface="Arial" panose="020B0604020202020204" pitchFamily="34" charset="0"/>
                <a:ea typeface="Tahoma" panose="020B0604030504040204" pitchFamily="34" charset="0"/>
                <a:cs typeface="Arial" panose="020B0604020202020204" pitchFamily="34" charset="0"/>
              </a:rPr>
              <a:t>, но, например,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5 лет, 100 лет</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7526165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5DA49C4-D071-4974-987D-39BE5E57797D}"/>
              </a:ext>
            </a:extLst>
          </p:cNvPr>
          <p:cNvSpPr/>
          <p:nvPr/>
        </p:nvSpPr>
        <p:spPr>
          <a:xfrm>
            <a:off x="1106129" y="1331740"/>
            <a:ext cx="9979741" cy="4505336"/>
          </a:xfrm>
          <a:prstGeom prst="rect">
            <a:avLst/>
          </a:prstGeom>
        </p:spPr>
        <p:txBody>
          <a:bodyPr wrap="square">
            <a:spAutoFit/>
          </a:bodyPr>
          <a:lstStyle/>
          <a:p>
            <a:pPr>
              <a:lnSpc>
                <a:spcPct val="107000"/>
              </a:lnSpc>
              <a:spcAft>
                <a:spcPts val="800"/>
              </a:spcAft>
            </a:pPr>
            <a:r>
              <a:rPr lang="ru-RU" sz="2400" dirty="0">
                <a:latin typeface="Tahoma" panose="020B0604030504040204" pitchFamily="34" charset="0"/>
                <a:ea typeface="Tahoma" panose="020B0604030504040204" pitchFamily="34" charset="0"/>
                <a:cs typeface="Tahoma" panose="020B0604030504040204" pitchFamily="34" charset="0"/>
              </a:rPr>
              <a:t>Во всех падежах единственного числа, кроме именительного, и во всех падежах множественного числа происходит выпадение гласных </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о, е </a:t>
            </a:r>
            <a:r>
              <a:rPr lang="ru-RU" sz="2400" dirty="0">
                <a:latin typeface="Tahoma" panose="020B0604030504040204" pitchFamily="34" charset="0"/>
                <a:ea typeface="Tahoma" panose="020B0604030504040204" pitchFamily="34" charset="0"/>
                <a:cs typeface="Tahoma" panose="020B0604030504040204" pitchFamily="34" charset="0"/>
              </a:rPr>
              <a:t>у существительных мужского рода:</a:t>
            </a:r>
          </a:p>
          <a:p>
            <a:pPr>
              <a:lnSpc>
                <a:spcPct val="107000"/>
              </a:lnSpc>
              <a:spcAft>
                <a:spcPts val="800"/>
              </a:spcAft>
            </a:pPr>
            <a:endParaRPr lang="cs-CZ" sz="2400" dirty="0">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ru-RU" sz="2400" dirty="0">
                <a:latin typeface="Tahoma" panose="020B0604030504040204" pitchFamily="34" charset="0"/>
                <a:ea typeface="Tahoma" panose="020B0604030504040204" pitchFamily="34" charset="0"/>
                <a:cs typeface="Tahoma" panose="020B0604030504040204" pitchFamily="34" charset="0"/>
              </a:rPr>
              <a:t>а) на </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ru-RU" sz="2400" dirty="0" err="1">
                <a:solidFill>
                  <a:srgbClr val="FF0000"/>
                </a:solidFill>
                <a:latin typeface="Tahoma" panose="020B0604030504040204" pitchFamily="34" charset="0"/>
                <a:ea typeface="Tahoma" panose="020B0604030504040204" pitchFamily="34" charset="0"/>
                <a:cs typeface="Tahoma" panose="020B0604030504040204" pitchFamily="34" charset="0"/>
              </a:rPr>
              <a:t>ок</a:t>
            </a:r>
            <a:r>
              <a:rPr lang="ru-RU" sz="2400" dirty="0">
                <a:latin typeface="Tahoma" panose="020B0604030504040204" pitchFamily="34" charset="0"/>
                <a:ea typeface="Tahoma" panose="020B0604030504040204" pitchFamily="34" charset="0"/>
                <a:cs typeface="Tahoma" panose="020B0604030504040204" pitchFamily="34" charset="0"/>
              </a:rPr>
              <a:t>:  зам</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о</a:t>
            </a:r>
            <a:r>
              <a:rPr lang="ru-RU" sz="2400" dirty="0">
                <a:latin typeface="Tahoma" panose="020B0604030504040204" pitchFamily="34" charset="0"/>
                <a:ea typeface="Tahoma" panose="020B0604030504040204" pitchFamily="34" charset="0"/>
                <a:cs typeface="Tahoma" panose="020B0604030504040204" pitchFamily="34" charset="0"/>
              </a:rPr>
              <a:t>к — </a:t>
            </a:r>
            <a:r>
              <a:rPr lang="ru-RU" sz="2400" dirty="0" err="1">
                <a:latin typeface="Tahoma" panose="020B0604030504040204" pitchFamily="34" charset="0"/>
                <a:ea typeface="Tahoma" panose="020B0604030504040204" pitchFamily="34" charset="0"/>
                <a:cs typeface="Tahoma" panose="020B0604030504040204" pitchFamily="34" charset="0"/>
              </a:rPr>
              <a:t>замкá</a:t>
            </a:r>
            <a:r>
              <a:rPr lang="ru-RU" sz="2400" dirty="0">
                <a:latin typeface="Tahoma" panose="020B0604030504040204" pitchFamily="34" charset="0"/>
                <a:ea typeface="Tahoma" panose="020B0604030504040204" pitchFamily="34" charset="0"/>
                <a:cs typeface="Tahoma" panose="020B0604030504040204" pitchFamily="34" charset="0"/>
              </a:rPr>
              <a:t>, замки; </a:t>
            </a:r>
            <a:r>
              <a:rPr lang="ru-RU" sz="2400" dirty="0" err="1">
                <a:latin typeface="Tahoma" panose="020B0604030504040204" pitchFamily="34" charset="0"/>
                <a:ea typeface="Tahoma" panose="020B0604030504040204" pitchFamily="34" charset="0"/>
                <a:cs typeface="Tahoma" panose="020B0604030504040204" pitchFamily="34" charset="0"/>
              </a:rPr>
              <a:t>плат</a:t>
            </a:r>
            <a:r>
              <a:rPr lang="ru-RU" sz="2400" dirty="0" err="1">
                <a:solidFill>
                  <a:srgbClr val="FF0000"/>
                </a:solidFill>
                <a:latin typeface="Tahoma" panose="020B0604030504040204" pitchFamily="34" charset="0"/>
                <a:ea typeface="Tahoma" panose="020B0604030504040204" pitchFamily="34" charset="0"/>
                <a:cs typeface="Tahoma" panose="020B0604030504040204" pitchFamily="34" charset="0"/>
              </a:rPr>
              <a:t>ó</a:t>
            </a:r>
            <a:r>
              <a:rPr lang="ru-RU" sz="2400" dirty="0" err="1">
                <a:latin typeface="Tahoma" panose="020B0604030504040204" pitchFamily="34" charset="0"/>
                <a:ea typeface="Tahoma" panose="020B0604030504040204" pitchFamily="34" charset="0"/>
                <a:cs typeface="Tahoma" panose="020B0604030504040204" pitchFamily="34" charset="0"/>
              </a:rPr>
              <a:t>к</a:t>
            </a:r>
            <a:r>
              <a:rPr lang="ru-RU" sz="2400" dirty="0">
                <a:latin typeface="Tahoma" panose="020B0604030504040204" pitchFamily="34" charset="0"/>
                <a:ea typeface="Tahoma" panose="020B0604030504040204" pitchFamily="34" charset="0"/>
                <a:cs typeface="Tahoma" panose="020B0604030504040204" pitchFamily="34" charset="0"/>
              </a:rPr>
              <a:t> — </a:t>
            </a:r>
            <a:r>
              <a:rPr lang="ru-RU" sz="2400" dirty="0" err="1">
                <a:latin typeface="Tahoma" panose="020B0604030504040204" pitchFamily="34" charset="0"/>
                <a:ea typeface="Tahoma" panose="020B0604030504040204" pitchFamily="34" charset="0"/>
                <a:cs typeface="Tahoma" panose="020B0604030504040204" pitchFamily="34" charset="0"/>
              </a:rPr>
              <a:t>платкá</a:t>
            </a:r>
            <a:r>
              <a:rPr lang="ru-RU" sz="2400" dirty="0">
                <a:latin typeface="Tahoma" panose="020B0604030504040204" pitchFamily="34" charset="0"/>
                <a:ea typeface="Tahoma" panose="020B0604030504040204" pitchFamily="34" charset="0"/>
                <a:cs typeface="Tahoma" panose="020B0604030504040204" pitchFamily="34" charset="0"/>
              </a:rPr>
              <a:t>, платки; </a:t>
            </a:r>
            <a:endParaRPr lang="cs-CZ" sz="2400" dirty="0">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ru-RU" sz="2400" dirty="0">
                <a:latin typeface="Tahoma" panose="020B0604030504040204" pitchFamily="34" charset="0"/>
                <a:ea typeface="Tahoma" panose="020B0604030504040204" pitchFamily="34" charset="0"/>
                <a:cs typeface="Tahoma" panose="020B0604030504040204" pitchFamily="34" charset="0"/>
              </a:rPr>
              <a:t>б) на </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ru-RU" sz="2400" dirty="0" err="1">
                <a:solidFill>
                  <a:srgbClr val="FF0000"/>
                </a:solidFill>
                <a:latin typeface="Tahoma" panose="020B0604030504040204" pitchFamily="34" charset="0"/>
                <a:ea typeface="Tahoma" panose="020B0604030504040204" pitchFamily="34" charset="0"/>
                <a:cs typeface="Tahoma" panose="020B0604030504040204" pitchFamily="34" charset="0"/>
              </a:rPr>
              <a:t>ец</a:t>
            </a:r>
            <a:r>
              <a:rPr lang="ru-RU" sz="2400" dirty="0">
                <a:latin typeface="Tahoma" panose="020B0604030504040204" pitchFamily="34" charset="0"/>
                <a:ea typeface="Tahoma" panose="020B0604030504040204" pitchFamily="34" charset="0"/>
                <a:cs typeface="Tahoma" panose="020B0604030504040204" pitchFamily="34" charset="0"/>
              </a:rPr>
              <a:t>: от</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е</a:t>
            </a:r>
            <a:r>
              <a:rPr lang="ru-RU" sz="2400" dirty="0">
                <a:latin typeface="Tahoma" panose="020B0604030504040204" pitchFamily="34" charset="0"/>
                <a:ea typeface="Tahoma" panose="020B0604030504040204" pitchFamily="34" charset="0"/>
                <a:cs typeface="Tahoma" panose="020B0604030504040204" pitchFamily="34" charset="0"/>
              </a:rPr>
              <a:t>ц — отца, отцы;  </a:t>
            </a:r>
            <a:endParaRPr lang="cs-CZ" sz="2400" dirty="0">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ru-RU" sz="2400" dirty="0">
                <a:latin typeface="Tahoma" panose="020B0604030504040204" pitchFamily="34" charset="0"/>
                <a:ea typeface="Tahoma" panose="020B0604030504040204" pitchFamily="34" charset="0"/>
                <a:cs typeface="Tahoma" panose="020B0604030504040204" pitchFamily="34" charset="0"/>
              </a:rPr>
              <a:t>в) с некоторыми другими основами: уг</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о</a:t>
            </a:r>
            <a:r>
              <a:rPr lang="ru-RU" sz="2400" dirty="0">
                <a:latin typeface="Tahoma" panose="020B0604030504040204" pitchFamily="34" charset="0"/>
                <a:ea typeface="Tahoma" panose="020B0604030504040204" pitchFamily="34" charset="0"/>
                <a:cs typeface="Tahoma" panose="020B0604030504040204" pitchFamily="34" charset="0"/>
              </a:rPr>
              <a:t>л - угла, углы; ор</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ё</a:t>
            </a:r>
            <a:r>
              <a:rPr lang="ru-RU" sz="2400" dirty="0">
                <a:latin typeface="Tahoma" panose="020B0604030504040204" pitchFamily="34" charset="0"/>
                <a:ea typeface="Tahoma" panose="020B0604030504040204" pitchFamily="34" charset="0"/>
                <a:cs typeface="Tahoma" panose="020B0604030504040204" pitchFamily="34" charset="0"/>
              </a:rPr>
              <a:t>л — орла, орлы; кам</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е</a:t>
            </a:r>
            <a:r>
              <a:rPr lang="ru-RU" sz="2400" dirty="0">
                <a:latin typeface="Tahoma" panose="020B0604030504040204" pitchFamily="34" charset="0"/>
                <a:ea typeface="Tahoma" panose="020B0604030504040204" pitchFamily="34" charset="0"/>
                <a:cs typeface="Tahoma" panose="020B0604030504040204" pitchFamily="34" charset="0"/>
              </a:rPr>
              <a:t>нь — камня, камни;  </a:t>
            </a:r>
            <a:endParaRPr lang="cs-CZ" sz="2400" dirty="0">
              <a:latin typeface="Tahoma" panose="020B0604030504040204" pitchFamily="34" charset="0"/>
              <a:ea typeface="Tahoma" panose="020B0604030504040204" pitchFamily="34" charset="0"/>
              <a:cs typeface="Tahoma" panose="020B0604030504040204" pitchFamily="34" charset="0"/>
            </a:endParaRPr>
          </a:p>
          <a:p>
            <a:r>
              <a:rPr lang="ru-RU" sz="2400" dirty="0">
                <a:latin typeface="Tahoma" panose="020B0604030504040204" pitchFamily="34" charset="0"/>
                <a:ea typeface="Tahoma" panose="020B0604030504040204" pitchFamily="34" charset="0"/>
                <a:cs typeface="Tahoma" panose="020B0604030504040204" pitchFamily="34" charset="0"/>
              </a:rPr>
              <a:t>г) в некоторых односложных словах: д</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е</a:t>
            </a:r>
            <a:r>
              <a:rPr lang="ru-RU" sz="2400" dirty="0">
                <a:latin typeface="Tahoma" panose="020B0604030504040204" pitchFamily="34" charset="0"/>
                <a:ea typeface="Tahoma" panose="020B0604030504040204" pitchFamily="34" charset="0"/>
                <a:cs typeface="Tahoma" panose="020B0604030504040204" pitchFamily="34" charset="0"/>
              </a:rPr>
              <a:t>нь — дня, дни; л</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о</a:t>
            </a:r>
            <a:r>
              <a:rPr lang="ru-RU" sz="2400" dirty="0">
                <a:latin typeface="Tahoma" panose="020B0604030504040204" pitchFamily="34" charset="0"/>
                <a:ea typeface="Tahoma" panose="020B0604030504040204" pitchFamily="34" charset="0"/>
                <a:cs typeface="Tahoma" panose="020B0604030504040204" pitchFamily="34" charset="0"/>
              </a:rPr>
              <a:t>б — лба, лбы; с</a:t>
            </a:r>
            <a:r>
              <a:rPr lang="ru-RU" sz="2400" dirty="0">
                <a:solidFill>
                  <a:srgbClr val="FF0000"/>
                </a:solidFill>
                <a:latin typeface="Tahoma" panose="020B0604030504040204" pitchFamily="34" charset="0"/>
                <a:ea typeface="Tahoma" panose="020B0604030504040204" pitchFamily="34" charset="0"/>
                <a:cs typeface="Tahoma" panose="020B0604030504040204" pitchFamily="34" charset="0"/>
              </a:rPr>
              <a:t>о</a:t>
            </a:r>
            <a:r>
              <a:rPr lang="ru-RU" sz="2400" dirty="0">
                <a:latin typeface="Tahoma" panose="020B0604030504040204" pitchFamily="34" charset="0"/>
                <a:ea typeface="Tahoma" panose="020B0604030504040204" pitchFamily="34" charset="0"/>
                <a:cs typeface="Tahoma" panose="020B0604030504040204" pitchFamily="34" charset="0"/>
              </a:rPr>
              <a:t>н — сна, сны.</a:t>
            </a:r>
            <a:endParaRPr lang="cs-CZ"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474200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1FBABD5-43A5-4D4A-BA33-7BCAA371D994}"/>
              </a:ext>
            </a:extLst>
          </p:cNvPr>
          <p:cNvPicPr>
            <a:picLocks noChangeAspect="1"/>
          </p:cNvPicPr>
          <p:nvPr/>
        </p:nvPicPr>
        <p:blipFill>
          <a:blip r:embed="rId2"/>
          <a:stretch>
            <a:fillRect/>
          </a:stretch>
        </p:blipFill>
        <p:spPr>
          <a:xfrm>
            <a:off x="2693850" y="103184"/>
            <a:ext cx="6938422" cy="2259430"/>
          </a:xfrm>
          <a:prstGeom prst="rect">
            <a:avLst/>
          </a:prstGeom>
        </p:spPr>
      </p:pic>
      <p:pic>
        <p:nvPicPr>
          <p:cNvPr id="3" name="Obrázek 2">
            <a:extLst>
              <a:ext uri="{FF2B5EF4-FFF2-40B4-BE49-F238E27FC236}">
                <a16:creationId xmlns:a16="http://schemas.microsoft.com/office/drawing/2014/main" id="{E36EBF03-973D-461B-B2F7-9325D8738DBB}"/>
              </a:ext>
            </a:extLst>
          </p:cNvPr>
          <p:cNvPicPr>
            <a:picLocks noChangeAspect="1"/>
          </p:cNvPicPr>
          <p:nvPr/>
        </p:nvPicPr>
        <p:blipFill>
          <a:blip r:embed="rId3"/>
          <a:stretch>
            <a:fillRect/>
          </a:stretch>
        </p:blipFill>
        <p:spPr>
          <a:xfrm>
            <a:off x="2693850" y="2362614"/>
            <a:ext cx="9351138" cy="3851755"/>
          </a:xfrm>
          <a:prstGeom prst="rect">
            <a:avLst/>
          </a:prstGeom>
        </p:spPr>
      </p:pic>
    </p:spTree>
    <p:extLst>
      <p:ext uri="{BB962C8B-B14F-4D97-AF65-F5344CB8AC3E}">
        <p14:creationId xmlns:p14="http://schemas.microsoft.com/office/powerpoint/2010/main" val="591218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F7A4D77-D0A9-472C-A7C3-9D043522C0DA}"/>
              </a:ext>
            </a:extLst>
          </p:cNvPr>
          <p:cNvPicPr>
            <a:picLocks noChangeAspect="1"/>
          </p:cNvPicPr>
          <p:nvPr/>
        </p:nvPicPr>
        <p:blipFill>
          <a:blip r:embed="rId2"/>
          <a:stretch>
            <a:fillRect/>
          </a:stretch>
        </p:blipFill>
        <p:spPr>
          <a:xfrm>
            <a:off x="2169971" y="239697"/>
            <a:ext cx="7562454" cy="6143348"/>
          </a:xfrm>
          <a:prstGeom prst="rect">
            <a:avLst/>
          </a:prstGeom>
        </p:spPr>
      </p:pic>
    </p:spTree>
    <p:extLst>
      <p:ext uri="{BB962C8B-B14F-4D97-AF65-F5344CB8AC3E}">
        <p14:creationId xmlns:p14="http://schemas.microsoft.com/office/powerpoint/2010/main" val="668628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9291404-5DFE-4397-845A-FD489C65D3E6}"/>
              </a:ext>
            </a:extLst>
          </p:cNvPr>
          <p:cNvPicPr>
            <a:picLocks noChangeAspect="1"/>
          </p:cNvPicPr>
          <p:nvPr/>
        </p:nvPicPr>
        <p:blipFill>
          <a:blip r:embed="rId2"/>
          <a:stretch>
            <a:fillRect/>
          </a:stretch>
        </p:blipFill>
        <p:spPr>
          <a:xfrm>
            <a:off x="1553592" y="-2417"/>
            <a:ext cx="9081617" cy="6860417"/>
          </a:xfrm>
          <a:prstGeom prst="rect">
            <a:avLst/>
          </a:prstGeom>
        </p:spPr>
      </p:pic>
    </p:spTree>
    <p:extLst>
      <p:ext uri="{BB962C8B-B14F-4D97-AF65-F5344CB8AC3E}">
        <p14:creationId xmlns:p14="http://schemas.microsoft.com/office/powerpoint/2010/main" val="23419648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13E628D-6A11-4E9F-B3E9-F8882599D504}"/>
              </a:ext>
            </a:extLst>
          </p:cNvPr>
          <p:cNvPicPr>
            <a:picLocks noChangeAspect="1"/>
          </p:cNvPicPr>
          <p:nvPr/>
        </p:nvPicPr>
        <p:blipFill>
          <a:blip r:embed="rId2"/>
          <a:stretch>
            <a:fillRect/>
          </a:stretch>
        </p:blipFill>
        <p:spPr>
          <a:xfrm>
            <a:off x="1899821" y="368473"/>
            <a:ext cx="8368082" cy="6103347"/>
          </a:xfrm>
          <a:prstGeom prst="rect">
            <a:avLst/>
          </a:prstGeom>
        </p:spPr>
      </p:pic>
    </p:spTree>
    <p:extLst>
      <p:ext uri="{BB962C8B-B14F-4D97-AF65-F5344CB8AC3E}">
        <p14:creationId xmlns:p14="http://schemas.microsoft.com/office/powerpoint/2010/main" val="16944227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D5F53CA-4A78-432B-ADA1-278DDE1CC83F}"/>
              </a:ext>
            </a:extLst>
          </p:cNvPr>
          <p:cNvPicPr>
            <a:picLocks noChangeAspect="1"/>
          </p:cNvPicPr>
          <p:nvPr/>
        </p:nvPicPr>
        <p:blipFill>
          <a:blip r:embed="rId2"/>
          <a:stretch>
            <a:fillRect/>
          </a:stretch>
        </p:blipFill>
        <p:spPr>
          <a:xfrm>
            <a:off x="1526959" y="446590"/>
            <a:ext cx="9286043" cy="6061401"/>
          </a:xfrm>
          <a:prstGeom prst="rect">
            <a:avLst/>
          </a:prstGeom>
        </p:spPr>
      </p:pic>
    </p:spTree>
    <p:extLst>
      <p:ext uri="{BB962C8B-B14F-4D97-AF65-F5344CB8AC3E}">
        <p14:creationId xmlns:p14="http://schemas.microsoft.com/office/powerpoint/2010/main" val="7696303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FE45C80-E4D9-4D26-87DA-2F13DC5E9699}"/>
              </a:ext>
            </a:extLst>
          </p:cNvPr>
          <p:cNvPicPr>
            <a:picLocks noChangeAspect="1"/>
          </p:cNvPicPr>
          <p:nvPr/>
        </p:nvPicPr>
        <p:blipFill>
          <a:blip r:embed="rId2"/>
          <a:stretch>
            <a:fillRect/>
          </a:stretch>
        </p:blipFill>
        <p:spPr>
          <a:xfrm>
            <a:off x="1062477" y="1151912"/>
            <a:ext cx="9789840" cy="1884251"/>
          </a:xfrm>
          <a:prstGeom prst="rect">
            <a:avLst/>
          </a:prstGeom>
        </p:spPr>
      </p:pic>
      <p:pic>
        <p:nvPicPr>
          <p:cNvPr id="3" name="Obrázek 2">
            <a:extLst>
              <a:ext uri="{FF2B5EF4-FFF2-40B4-BE49-F238E27FC236}">
                <a16:creationId xmlns:a16="http://schemas.microsoft.com/office/drawing/2014/main" id="{14C2A3FB-5688-4D47-88D9-EBF888DAA999}"/>
              </a:ext>
            </a:extLst>
          </p:cNvPr>
          <p:cNvPicPr>
            <a:picLocks noChangeAspect="1"/>
          </p:cNvPicPr>
          <p:nvPr/>
        </p:nvPicPr>
        <p:blipFill>
          <a:blip r:embed="rId3"/>
          <a:stretch>
            <a:fillRect/>
          </a:stretch>
        </p:blipFill>
        <p:spPr>
          <a:xfrm>
            <a:off x="1062477" y="3027321"/>
            <a:ext cx="8566110" cy="1884251"/>
          </a:xfrm>
          <a:prstGeom prst="rect">
            <a:avLst/>
          </a:prstGeom>
        </p:spPr>
      </p:pic>
    </p:spTree>
    <p:extLst>
      <p:ext uri="{BB962C8B-B14F-4D97-AF65-F5344CB8AC3E}">
        <p14:creationId xmlns:p14="http://schemas.microsoft.com/office/powerpoint/2010/main" val="26332233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06AD362-9309-4701-89CD-24D63B3AE3DC}"/>
              </a:ext>
            </a:extLst>
          </p:cNvPr>
          <p:cNvPicPr>
            <a:picLocks noChangeAspect="1"/>
          </p:cNvPicPr>
          <p:nvPr/>
        </p:nvPicPr>
        <p:blipFill>
          <a:blip r:embed="rId2"/>
          <a:stretch>
            <a:fillRect/>
          </a:stretch>
        </p:blipFill>
        <p:spPr>
          <a:xfrm>
            <a:off x="1409261" y="292964"/>
            <a:ext cx="9592390" cy="6418554"/>
          </a:xfrm>
          <a:prstGeom prst="rect">
            <a:avLst/>
          </a:prstGeom>
        </p:spPr>
      </p:pic>
    </p:spTree>
    <p:extLst>
      <p:ext uri="{BB962C8B-B14F-4D97-AF65-F5344CB8AC3E}">
        <p14:creationId xmlns:p14="http://schemas.microsoft.com/office/powerpoint/2010/main" val="9011394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7E6798-E6A3-4854-8DA9-3FD3A12919BA}"/>
              </a:ext>
            </a:extLst>
          </p:cNvPr>
          <p:cNvPicPr>
            <a:picLocks noChangeAspect="1"/>
          </p:cNvPicPr>
          <p:nvPr/>
        </p:nvPicPr>
        <p:blipFill>
          <a:blip r:embed="rId2"/>
          <a:stretch>
            <a:fillRect/>
          </a:stretch>
        </p:blipFill>
        <p:spPr>
          <a:xfrm>
            <a:off x="2528101" y="380955"/>
            <a:ext cx="7814864" cy="2779495"/>
          </a:xfrm>
          <a:prstGeom prst="rect">
            <a:avLst/>
          </a:prstGeom>
        </p:spPr>
      </p:pic>
      <p:pic>
        <p:nvPicPr>
          <p:cNvPr id="3" name="Obrázek 2">
            <a:extLst>
              <a:ext uri="{FF2B5EF4-FFF2-40B4-BE49-F238E27FC236}">
                <a16:creationId xmlns:a16="http://schemas.microsoft.com/office/drawing/2014/main" id="{71DF3878-7B90-4BDA-960A-5A30D6AE2DB5}"/>
              </a:ext>
            </a:extLst>
          </p:cNvPr>
          <p:cNvPicPr>
            <a:picLocks noChangeAspect="1"/>
          </p:cNvPicPr>
          <p:nvPr/>
        </p:nvPicPr>
        <p:blipFill>
          <a:blip r:embed="rId3"/>
          <a:stretch>
            <a:fillRect/>
          </a:stretch>
        </p:blipFill>
        <p:spPr>
          <a:xfrm>
            <a:off x="2528102" y="3160450"/>
            <a:ext cx="6278547" cy="1928136"/>
          </a:xfrm>
          <a:prstGeom prst="rect">
            <a:avLst/>
          </a:prstGeom>
        </p:spPr>
      </p:pic>
    </p:spTree>
    <p:extLst>
      <p:ext uri="{BB962C8B-B14F-4D97-AF65-F5344CB8AC3E}">
        <p14:creationId xmlns:p14="http://schemas.microsoft.com/office/powerpoint/2010/main" val="14899569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86E2D5F-E57D-42C4-8643-04505A51C126}"/>
              </a:ext>
            </a:extLst>
          </p:cNvPr>
          <p:cNvPicPr>
            <a:picLocks noChangeAspect="1"/>
          </p:cNvPicPr>
          <p:nvPr/>
        </p:nvPicPr>
        <p:blipFill>
          <a:blip r:embed="rId2"/>
          <a:stretch>
            <a:fillRect/>
          </a:stretch>
        </p:blipFill>
        <p:spPr>
          <a:xfrm>
            <a:off x="1937870" y="159798"/>
            <a:ext cx="8242863" cy="6480699"/>
          </a:xfrm>
          <a:prstGeom prst="rect">
            <a:avLst/>
          </a:prstGeom>
        </p:spPr>
      </p:pic>
    </p:spTree>
    <p:extLst>
      <p:ext uri="{BB962C8B-B14F-4D97-AF65-F5344CB8AC3E}">
        <p14:creationId xmlns:p14="http://schemas.microsoft.com/office/powerpoint/2010/main" val="9221358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7694A93-BA21-4365-9BC6-F072B4D852D3}"/>
              </a:ext>
            </a:extLst>
          </p:cNvPr>
          <p:cNvPicPr>
            <a:picLocks noChangeAspect="1"/>
          </p:cNvPicPr>
          <p:nvPr/>
        </p:nvPicPr>
        <p:blipFill>
          <a:blip r:embed="rId2"/>
          <a:stretch>
            <a:fillRect/>
          </a:stretch>
        </p:blipFill>
        <p:spPr>
          <a:xfrm>
            <a:off x="0" y="0"/>
            <a:ext cx="7114693" cy="6858000"/>
          </a:xfrm>
          <a:prstGeom prst="rect">
            <a:avLst/>
          </a:prstGeom>
        </p:spPr>
      </p:pic>
      <p:pic>
        <p:nvPicPr>
          <p:cNvPr id="3" name="Obrázek 2">
            <a:extLst>
              <a:ext uri="{FF2B5EF4-FFF2-40B4-BE49-F238E27FC236}">
                <a16:creationId xmlns:a16="http://schemas.microsoft.com/office/drawing/2014/main" id="{2B3F6DA3-87C9-438C-99F5-E226493B77C6}"/>
              </a:ext>
            </a:extLst>
          </p:cNvPr>
          <p:cNvPicPr>
            <a:picLocks noChangeAspect="1"/>
          </p:cNvPicPr>
          <p:nvPr/>
        </p:nvPicPr>
        <p:blipFill>
          <a:blip r:embed="rId3"/>
          <a:stretch>
            <a:fillRect/>
          </a:stretch>
        </p:blipFill>
        <p:spPr>
          <a:xfrm>
            <a:off x="4394446" y="5431471"/>
            <a:ext cx="5299970" cy="1233463"/>
          </a:xfrm>
          <a:prstGeom prst="rect">
            <a:avLst/>
          </a:prstGeom>
        </p:spPr>
      </p:pic>
    </p:spTree>
    <p:extLst>
      <p:ext uri="{BB962C8B-B14F-4D97-AF65-F5344CB8AC3E}">
        <p14:creationId xmlns:p14="http://schemas.microsoft.com/office/powerpoint/2010/main" val="22441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90A58AE-4E44-47FE-8C72-B0B9F79C6CE8}"/>
              </a:ext>
            </a:extLst>
          </p:cNvPr>
          <p:cNvPicPr>
            <a:picLocks noChangeAspect="1"/>
          </p:cNvPicPr>
          <p:nvPr/>
        </p:nvPicPr>
        <p:blipFill>
          <a:blip r:embed="rId2"/>
          <a:stretch>
            <a:fillRect/>
          </a:stretch>
        </p:blipFill>
        <p:spPr>
          <a:xfrm>
            <a:off x="1612892" y="0"/>
            <a:ext cx="9704442" cy="5459767"/>
          </a:xfrm>
          <a:prstGeom prst="rect">
            <a:avLst/>
          </a:prstGeom>
        </p:spPr>
      </p:pic>
      <p:pic>
        <p:nvPicPr>
          <p:cNvPr id="3" name="Obrázek 2">
            <a:extLst>
              <a:ext uri="{FF2B5EF4-FFF2-40B4-BE49-F238E27FC236}">
                <a16:creationId xmlns:a16="http://schemas.microsoft.com/office/drawing/2014/main" id="{7C8FDE0E-62AA-40BA-945B-F4C3644B35E4}"/>
              </a:ext>
            </a:extLst>
          </p:cNvPr>
          <p:cNvPicPr>
            <a:picLocks noChangeAspect="1"/>
          </p:cNvPicPr>
          <p:nvPr/>
        </p:nvPicPr>
        <p:blipFill>
          <a:blip r:embed="rId3"/>
          <a:stretch>
            <a:fillRect/>
          </a:stretch>
        </p:blipFill>
        <p:spPr>
          <a:xfrm>
            <a:off x="1612892" y="5459767"/>
            <a:ext cx="6305990" cy="1250269"/>
          </a:xfrm>
          <a:prstGeom prst="rect">
            <a:avLst/>
          </a:prstGeom>
        </p:spPr>
      </p:pic>
    </p:spTree>
    <p:extLst>
      <p:ext uri="{BB962C8B-B14F-4D97-AF65-F5344CB8AC3E}">
        <p14:creationId xmlns:p14="http://schemas.microsoft.com/office/powerpoint/2010/main" val="15338900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B41B0F6-03E3-4079-8B5D-448A6B5C7D9E}"/>
              </a:ext>
            </a:extLst>
          </p:cNvPr>
          <p:cNvPicPr>
            <a:picLocks noChangeAspect="1"/>
          </p:cNvPicPr>
          <p:nvPr/>
        </p:nvPicPr>
        <p:blipFill>
          <a:blip r:embed="rId2"/>
          <a:stretch>
            <a:fillRect/>
          </a:stretch>
        </p:blipFill>
        <p:spPr>
          <a:xfrm>
            <a:off x="958819" y="0"/>
            <a:ext cx="9805104" cy="2681056"/>
          </a:xfrm>
          <a:prstGeom prst="rect">
            <a:avLst/>
          </a:prstGeom>
        </p:spPr>
      </p:pic>
      <p:pic>
        <p:nvPicPr>
          <p:cNvPr id="5" name="Obrázek 4">
            <a:extLst>
              <a:ext uri="{FF2B5EF4-FFF2-40B4-BE49-F238E27FC236}">
                <a16:creationId xmlns:a16="http://schemas.microsoft.com/office/drawing/2014/main" id="{021E1849-1729-4CF0-BB59-2142B27C5ED8}"/>
              </a:ext>
            </a:extLst>
          </p:cNvPr>
          <p:cNvPicPr>
            <a:picLocks noChangeAspect="1"/>
          </p:cNvPicPr>
          <p:nvPr/>
        </p:nvPicPr>
        <p:blipFill>
          <a:blip r:embed="rId3"/>
          <a:stretch>
            <a:fillRect/>
          </a:stretch>
        </p:blipFill>
        <p:spPr>
          <a:xfrm>
            <a:off x="958819" y="2688336"/>
            <a:ext cx="9818028" cy="2522856"/>
          </a:xfrm>
          <a:prstGeom prst="rect">
            <a:avLst/>
          </a:prstGeom>
        </p:spPr>
      </p:pic>
    </p:spTree>
    <p:extLst>
      <p:ext uri="{BB962C8B-B14F-4D97-AF65-F5344CB8AC3E}">
        <p14:creationId xmlns:p14="http://schemas.microsoft.com/office/powerpoint/2010/main" val="16368709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AA807C6-1B28-4C12-BF1F-678B1E8C772C}"/>
              </a:ext>
            </a:extLst>
          </p:cNvPr>
          <p:cNvPicPr>
            <a:picLocks noChangeAspect="1"/>
          </p:cNvPicPr>
          <p:nvPr/>
        </p:nvPicPr>
        <p:blipFill>
          <a:blip r:embed="rId2"/>
          <a:stretch>
            <a:fillRect/>
          </a:stretch>
        </p:blipFill>
        <p:spPr>
          <a:xfrm>
            <a:off x="1368251" y="488273"/>
            <a:ext cx="9776627" cy="6081204"/>
          </a:xfrm>
          <a:prstGeom prst="rect">
            <a:avLst/>
          </a:prstGeom>
        </p:spPr>
      </p:pic>
    </p:spTree>
    <p:extLst>
      <p:ext uri="{BB962C8B-B14F-4D97-AF65-F5344CB8AC3E}">
        <p14:creationId xmlns:p14="http://schemas.microsoft.com/office/powerpoint/2010/main" val="2540638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95AC884-EFA1-484C-978B-51D3C56C501C}"/>
              </a:ext>
            </a:extLst>
          </p:cNvPr>
          <p:cNvPicPr>
            <a:picLocks noChangeAspect="1"/>
          </p:cNvPicPr>
          <p:nvPr/>
        </p:nvPicPr>
        <p:blipFill>
          <a:blip r:embed="rId2"/>
          <a:stretch>
            <a:fillRect/>
          </a:stretch>
        </p:blipFill>
        <p:spPr>
          <a:xfrm>
            <a:off x="427178" y="1962664"/>
            <a:ext cx="11621730" cy="3271552"/>
          </a:xfrm>
          <a:prstGeom prst="rect">
            <a:avLst/>
          </a:prstGeom>
        </p:spPr>
      </p:pic>
    </p:spTree>
    <p:extLst>
      <p:ext uri="{BB962C8B-B14F-4D97-AF65-F5344CB8AC3E}">
        <p14:creationId xmlns:p14="http://schemas.microsoft.com/office/powerpoint/2010/main" val="280885710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59259AB-3964-4DB8-96B6-13291F3B1AF9}"/>
              </a:ext>
            </a:extLst>
          </p:cNvPr>
          <p:cNvPicPr>
            <a:picLocks noChangeAspect="1"/>
          </p:cNvPicPr>
          <p:nvPr/>
        </p:nvPicPr>
        <p:blipFill>
          <a:blip r:embed="rId2"/>
          <a:stretch>
            <a:fillRect/>
          </a:stretch>
        </p:blipFill>
        <p:spPr>
          <a:xfrm>
            <a:off x="1773523" y="-1"/>
            <a:ext cx="9103818" cy="1438183"/>
          </a:xfrm>
          <a:prstGeom prst="rect">
            <a:avLst/>
          </a:prstGeom>
        </p:spPr>
      </p:pic>
      <p:pic>
        <p:nvPicPr>
          <p:cNvPr id="3" name="Obrázek 2">
            <a:extLst>
              <a:ext uri="{FF2B5EF4-FFF2-40B4-BE49-F238E27FC236}">
                <a16:creationId xmlns:a16="http://schemas.microsoft.com/office/drawing/2014/main" id="{5803D9E9-560A-473E-B5C9-92A38F7F1E62}"/>
              </a:ext>
            </a:extLst>
          </p:cNvPr>
          <p:cNvPicPr>
            <a:picLocks noChangeAspect="1"/>
          </p:cNvPicPr>
          <p:nvPr/>
        </p:nvPicPr>
        <p:blipFill>
          <a:blip r:embed="rId3"/>
          <a:stretch>
            <a:fillRect/>
          </a:stretch>
        </p:blipFill>
        <p:spPr>
          <a:xfrm>
            <a:off x="1773523" y="1438182"/>
            <a:ext cx="8293755" cy="5428712"/>
          </a:xfrm>
          <a:prstGeom prst="rect">
            <a:avLst/>
          </a:prstGeom>
        </p:spPr>
      </p:pic>
    </p:spTree>
    <p:extLst>
      <p:ext uri="{BB962C8B-B14F-4D97-AF65-F5344CB8AC3E}">
        <p14:creationId xmlns:p14="http://schemas.microsoft.com/office/powerpoint/2010/main" val="39887809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A607B27-878F-478B-8D88-253725DBAECA}"/>
              </a:ext>
            </a:extLst>
          </p:cNvPr>
          <p:cNvPicPr>
            <a:picLocks noChangeAspect="1"/>
          </p:cNvPicPr>
          <p:nvPr/>
        </p:nvPicPr>
        <p:blipFill>
          <a:blip r:embed="rId2"/>
          <a:stretch>
            <a:fillRect/>
          </a:stretch>
        </p:blipFill>
        <p:spPr>
          <a:xfrm>
            <a:off x="723843" y="1775534"/>
            <a:ext cx="10441451" cy="3213716"/>
          </a:xfrm>
          <a:prstGeom prst="rect">
            <a:avLst/>
          </a:prstGeom>
        </p:spPr>
      </p:pic>
    </p:spTree>
    <p:extLst>
      <p:ext uri="{BB962C8B-B14F-4D97-AF65-F5344CB8AC3E}">
        <p14:creationId xmlns:p14="http://schemas.microsoft.com/office/powerpoint/2010/main" val="31234378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8607CB0-27F3-463C-8B1F-E86A4934A37E}"/>
              </a:ext>
            </a:extLst>
          </p:cNvPr>
          <p:cNvPicPr>
            <a:picLocks noChangeAspect="1"/>
          </p:cNvPicPr>
          <p:nvPr/>
        </p:nvPicPr>
        <p:blipFill>
          <a:blip r:embed="rId2"/>
          <a:stretch>
            <a:fillRect/>
          </a:stretch>
        </p:blipFill>
        <p:spPr>
          <a:xfrm>
            <a:off x="2867593" y="0"/>
            <a:ext cx="6456813" cy="6858000"/>
          </a:xfrm>
          <a:prstGeom prst="rect">
            <a:avLst/>
          </a:prstGeom>
        </p:spPr>
      </p:pic>
    </p:spTree>
    <p:extLst>
      <p:ext uri="{BB962C8B-B14F-4D97-AF65-F5344CB8AC3E}">
        <p14:creationId xmlns:p14="http://schemas.microsoft.com/office/powerpoint/2010/main" val="2513792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9AF5FDB-66AB-4383-8402-F873EFE291D3}"/>
              </a:ext>
            </a:extLst>
          </p:cNvPr>
          <p:cNvPicPr>
            <a:picLocks noChangeAspect="1"/>
          </p:cNvPicPr>
          <p:nvPr/>
        </p:nvPicPr>
        <p:blipFill>
          <a:blip r:embed="rId2"/>
          <a:stretch>
            <a:fillRect/>
          </a:stretch>
        </p:blipFill>
        <p:spPr>
          <a:xfrm>
            <a:off x="1042717" y="1109709"/>
            <a:ext cx="10193608" cy="4678532"/>
          </a:xfrm>
          <a:prstGeom prst="rect">
            <a:avLst/>
          </a:prstGeom>
        </p:spPr>
      </p:pic>
    </p:spTree>
    <p:extLst>
      <p:ext uri="{BB962C8B-B14F-4D97-AF65-F5344CB8AC3E}">
        <p14:creationId xmlns:p14="http://schemas.microsoft.com/office/powerpoint/2010/main" val="25267350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9B35C8A-9FEC-44BF-80C9-E3913ECC624F}"/>
              </a:ext>
            </a:extLst>
          </p:cNvPr>
          <p:cNvPicPr>
            <a:picLocks noChangeAspect="1"/>
          </p:cNvPicPr>
          <p:nvPr/>
        </p:nvPicPr>
        <p:blipFill>
          <a:blip r:embed="rId2"/>
          <a:stretch>
            <a:fillRect/>
          </a:stretch>
        </p:blipFill>
        <p:spPr>
          <a:xfrm>
            <a:off x="1367161" y="844814"/>
            <a:ext cx="9330431" cy="5098836"/>
          </a:xfrm>
          <a:prstGeom prst="rect">
            <a:avLst/>
          </a:prstGeom>
        </p:spPr>
      </p:pic>
    </p:spTree>
    <p:extLst>
      <p:ext uri="{BB962C8B-B14F-4D97-AF65-F5344CB8AC3E}">
        <p14:creationId xmlns:p14="http://schemas.microsoft.com/office/powerpoint/2010/main" val="38425082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332F91F-6631-454B-B2DB-5975396A4153}"/>
              </a:ext>
            </a:extLst>
          </p:cNvPr>
          <p:cNvPicPr>
            <a:picLocks noChangeAspect="1"/>
          </p:cNvPicPr>
          <p:nvPr/>
        </p:nvPicPr>
        <p:blipFill>
          <a:blip r:embed="rId2"/>
          <a:stretch>
            <a:fillRect/>
          </a:stretch>
        </p:blipFill>
        <p:spPr>
          <a:xfrm>
            <a:off x="2336815" y="328475"/>
            <a:ext cx="7404598" cy="2334898"/>
          </a:xfrm>
          <a:prstGeom prst="rect">
            <a:avLst/>
          </a:prstGeom>
        </p:spPr>
      </p:pic>
      <p:pic>
        <p:nvPicPr>
          <p:cNvPr id="3" name="Obrázek 2">
            <a:extLst>
              <a:ext uri="{FF2B5EF4-FFF2-40B4-BE49-F238E27FC236}">
                <a16:creationId xmlns:a16="http://schemas.microsoft.com/office/drawing/2014/main" id="{96AAD38D-CBDD-40F5-81A2-9CE19C0D9042}"/>
              </a:ext>
            </a:extLst>
          </p:cNvPr>
          <p:cNvPicPr>
            <a:picLocks noChangeAspect="1"/>
          </p:cNvPicPr>
          <p:nvPr/>
        </p:nvPicPr>
        <p:blipFill>
          <a:blip r:embed="rId3"/>
          <a:stretch>
            <a:fillRect/>
          </a:stretch>
        </p:blipFill>
        <p:spPr>
          <a:xfrm>
            <a:off x="2336815" y="2663372"/>
            <a:ext cx="8270808" cy="4194628"/>
          </a:xfrm>
          <a:prstGeom prst="rect">
            <a:avLst/>
          </a:prstGeom>
        </p:spPr>
      </p:pic>
    </p:spTree>
    <p:extLst>
      <p:ext uri="{BB962C8B-B14F-4D97-AF65-F5344CB8AC3E}">
        <p14:creationId xmlns:p14="http://schemas.microsoft.com/office/powerpoint/2010/main" val="38937305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36A0E7C-6DD1-4E9B-8666-EAC6DAEF4A58}"/>
              </a:ext>
            </a:extLst>
          </p:cNvPr>
          <p:cNvPicPr>
            <a:picLocks noChangeAspect="1"/>
          </p:cNvPicPr>
          <p:nvPr/>
        </p:nvPicPr>
        <p:blipFill>
          <a:blip r:embed="rId2"/>
          <a:stretch>
            <a:fillRect/>
          </a:stretch>
        </p:blipFill>
        <p:spPr>
          <a:xfrm>
            <a:off x="2485784" y="823133"/>
            <a:ext cx="7326898" cy="5053884"/>
          </a:xfrm>
          <a:prstGeom prst="rect">
            <a:avLst/>
          </a:prstGeom>
        </p:spPr>
      </p:pic>
    </p:spTree>
    <p:extLst>
      <p:ext uri="{BB962C8B-B14F-4D97-AF65-F5344CB8AC3E}">
        <p14:creationId xmlns:p14="http://schemas.microsoft.com/office/powerpoint/2010/main" val="35022388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428CBA4-328D-43E2-B6C1-69A0A0BA907F}"/>
              </a:ext>
            </a:extLst>
          </p:cNvPr>
          <p:cNvPicPr>
            <a:picLocks noChangeAspect="1"/>
          </p:cNvPicPr>
          <p:nvPr/>
        </p:nvPicPr>
        <p:blipFill>
          <a:blip r:embed="rId2"/>
          <a:stretch>
            <a:fillRect/>
          </a:stretch>
        </p:blipFill>
        <p:spPr>
          <a:xfrm>
            <a:off x="1949461" y="834501"/>
            <a:ext cx="8442055" cy="5282214"/>
          </a:xfrm>
          <a:prstGeom prst="rect">
            <a:avLst/>
          </a:prstGeom>
        </p:spPr>
      </p:pic>
    </p:spTree>
    <p:extLst>
      <p:ext uri="{BB962C8B-B14F-4D97-AF65-F5344CB8AC3E}">
        <p14:creationId xmlns:p14="http://schemas.microsoft.com/office/powerpoint/2010/main" val="17028359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C236135-72A6-4021-9E14-2CF1712B97D4}"/>
              </a:ext>
            </a:extLst>
          </p:cNvPr>
          <p:cNvPicPr>
            <a:picLocks noChangeAspect="1"/>
          </p:cNvPicPr>
          <p:nvPr/>
        </p:nvPicPr>
        <p:blipFill>
          <a:blip r:embed="rId2"/>
          <a:stretch>
            <a:fillRect/>
          </a:stretch>
        </p:blipFill>
        <p:spPr>
          <a:xfrm>
            <a:off x="935835" y="1713389"/>
            <a:ext cx="10627401" cy="3533313"/>
          </a:xfrm>
          <a:prstGeom prst="rect">
            <a:avLst/>
          </a:prstGeom>
        </p:spPr>
      </p:pic>
    </p:spTree>
    <p:extLst>
      <p:ext uri="{BB962C8B-B14F-4D97-AF65-F5344CB8AC3E}">
        <p14:creationId xmlns:p14="http://schemas.microsoft.com/office/powerpoint/2010/main" val="4369270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B279132-E687-4607-B861-498774D9E2C1}"/>
              </a:ext>
            </a:extLst>
          </p:cNvPr>
          <p:cNvPicPr>
            <a:picLocks noChangeAspect="1"/>
          </p:cNvPicPr>
          <p:nvPr/>
        </p:nvPicPr>
        <p:blipFill>
          <a:blip r:embed="rId2"/>
          <a:stretch>
            <a:fillRect/>
          </a:stretch>
        </p:blipFill>
        <p:spPr>
          <a:xfrm>
            <a:off x="65773" y="0"/>
            <a:ext cx="7024862" cy="3581905"/>
          </a:xfrm>
          <a:prstGeom prst="rect">
            <a:avLst/>
          </a:prstGeom>
        </p:spPr>
      </p:pic>
      <p:pic>
        <p:nvPicPr>
          <p:cNvPr id="3" name="Obrázek 2">
            <a:extLst>
              <a:ext uri="{FF2B5EF4-FFF2-40B4-BE49-F238E27FC236}">
                <a16:creationId xmlns:a16="http://schemas.microsoft.com/office/drawing/2014/main" id="{DEB5E44A-49B0-469D-932E-B054A1BD789D}"/>
              </a:ext>
            </a:extLst>
          </p:cNvPr>
          <p:cNvPicPr>
            <a:picLocks noChangeAspect="1"/>
          </p:cNvPicPr>
          <p:nvPr/>
        </p:nvPicPr>
        <p:blipFill>
          <a:blip r:embed="rId3"/>
          <a:stretch>
            <a:fillRect/>
          </a:stretch>
        </p:blipFill>
        <p:spPr>
          <a:xfrm>
            <a:off x="151927" y="3429000"/>
            <a:ext cx="6938708" cy="3082161"/>
          </a:xfrm>
          <a:prstGeom prst="rect">
            <a:avLst/>
          </a:prstGeom>
        </p:spPr>
      </p:pic>
    </p:spTree>
    <p:extLst>
      <p:ext uri="{BB962C8B-B14F-4D97-AF65-F5344CB8AC3E}">
        <p14:creationId xmlns:p14="http://schemas.microsoft.com/office/powerpoint/2010/main" val="1340969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1610A0C-1460-4C1D-B004-25F978D5C40F}"/>
              </a:ext>
            </a:extLst>
          </p:cNvPr>
          <p:cNvPicPr>
            <a:picLocks noChangeAspect="1"/>
          </p:cNvPicPr>
          <p:nvPr/>
        </p:nvPicPr>
        <p:blipFill>
          <a:blip r:embed="rId2"/>
          <a:stretch>
            <a:fillRect/>
          </a:stretch>
        </p:blipFill>
        <p:spPr>
          <a:xfrm>
            <a:off x="500109" y="913351"/>
            <a:ext cx="11434916" cy="5240593"/>
          </a:xfrm>
          <a:prstGeom prst="rect">
            <a:avLst/>
          </a:prstGeom>
        </p:spPr>
      </p:pic>
    </p:spTree>
    <p:extLst>
      <p:ext uri="{BB962C8B-B14F-4D97-AF65-F5344CB8AC3E}">
        <p14:creationId xmlns:p14="http://schemas.microsoft.com/office/powerpoint/2010/main" val="22762081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5E4050A-57B4-490D-A2D4-C8E2E22B929A}"/>
              </a:ext>
            </a:extLst>
          </p:cNvPr>
          <p:cNvPicPr>
            <a:picLocks noChangeAspect="1"/>
          </p:cNvPicPr>
          <p:nvPr/>
        </p:nvPicPr>
        <p:blipFill>
          <a:blip r:embed="rId2"/>
          <a:stretch>
            <a:fillRect/>
          </a:stretch>
        </p:blipFill>
        <p:spPr>
          <a:xfrm>
            <a:off x="2949272" y="0"/>
            <a:ext cx="6293455" cy="6858000"/>
          </a:xfrm>
          <a:prstGeom prst="rect">
            <a:avLst/>
          </a:prstGeom>
        </p:spPr>
      </p:pic>
    </p:spTree>
    <p:extLst>
      <p:ext uri="{BB962C8B-B14F-4D97-AF65-F5344CB8AC3E}">
        <p14:creationId xmlns:p14="http://schemas.microsoft.com/office/powerpoint/2010/main" val="25935300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37F0D1E-9612-4D8C-B681-702612DB7BCB}"/>
              </a:ext>
            </a:extLst>
          </p:cNvPr>
          <p:cNvPicPr>
            <a:picLocks noChangeAspect="1"/>
          </p:cNvPicPr>
          <p:nvPr/>
        </p:nvPicPr>
        <p:blipFill>
          <a:blip r:embed="rId2"/>
          <a:stretch>
            <a:fillRect/>
          </a:stretch>
        </p:blipFill>
        <p:spPr>
          <a:xfrm>
            <a:off x="2166990" y="0"/>
            <a:ext cx="7858019" cy="6858000"/>
          </a:xfrm>
          <a:prstGeom prst="rect">
            <a:avLst/>
          </a:prstGeom>
        </p:spPr>
      </p:pic>
    </p:spTree>
    <p:extLst>
      <p:ext uri="{BB962C8B-B14F-4D97-AF65-F5344CB8AC3E}">
        <p14:creationId xmlns:p14="http://schemas.microsoft.com/office/powerpoint/2010/main" val="1696955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26EAE3A-E5EF-4E67-9E46-F2A79E75B846}"/>
              </a:ext>
            </a:extLst>
          </p:cNvPr>
          <p:cNvPicPr>
            <a:picLocks noChangeAspect="1"/>
          </p:cNvPicPr>
          <p:nvPr/>
        </p:nvPicPr>
        <p:blipFill>
          <a:blip r:embed="rId2"/>
          <a:stretch>
            <a:fillRect/>
          </a:stretch>
        </p:blipFill>
        <p:spPr>
          <a:xfrm>
            <a:off x="1760477" y="414301"/>
            <a:ext cx="7626886" cy="1601045"/>
          </a:xfrm>
          <a:prstGeom prst="rect">
            <a:avLst/>
          </a:prstGeom>
        </p:spPr>
      </p:pic>
      <p:pic>
        <p:nvPicPr>
          <p:cNvPr id="3" name="Obrázek 2">
            <a:extLst>
              <a:ext uri="{FF2B5EF4-FFF2-40B4-BE49-F238E27FC236}">
                <a16:creationId xmlns:a16="http://schemas.microsoft.com/office/drawing/2014/main" id="{7AA95F76-E96A-49F6-8EDE-238B205368BE}"/>
              </a:ext>
            </a:extLst>
          </p:cNvPr>
          <p:cNvPicPr>
            <a:picLocks noChangeAspect="1"/>
          </p:cNvPicPr>
          <p:nvPr/>
        </p:nvPicPr>
        <p:blipFill>
          <a:blip r:embed="rId3"/>
          <a:stretch>
            <a:fillRect/>
          </a:stretch>
        </p:blipFill>
        <p:spPr>
          <a:xfrm>
            <a:off x="1760476" y="2015346"/>
            <a:ext cx="10431523" cy="3154934"/>
          </a:xfrm>
          <a:prstGeom prst="rect">
            <a:avLst/>
          </a:prstGeom>
        </p:spPr>
      </p:pic>
    </p:spTree>
    <p:extLst>
      <p:ext uri="{BB962C8B-B14F-4D97-AF65-F5344CB8AC3E}">
        <p14:creationId xmlns:p14="http://schemas.microsoft.com/office/powerpoint/2010/main" val="29193534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A39FD67-6D7D-43C3-AA05-8D2D960C7216}"/>
              </a:ext>
            </a:extLst>
          </p:cNvPr>
          <p:cNvSpPr txBox="1"/>
          <p:nvPr/>
        </p:nvSpPr>
        <p:spPr>
          <a:xfrm>
            <a:off x="5161935" y="182422"/>
            <a:ext cx="3204838" cy="461665"/>
          </a:xfrm>
          <a:prstGeom prst="rect">
            <a:avLst/>
          </a:prstGeom>
          <a:noFill/>
        </p:spPr>
        <p:txBody>
          <a:bodyPr wrap="square" rtlCol="0">
            <a:spAutoFit/>
          </a:bodyPr>
          <a:lstStyle/>
          <a:p>
            <a:r>
              <a:rPr lang="ru-RU" sz="2400" dirty="0">
                <a:solidFill>
                  <a:srgbClr val="FF0000"/>
                </a:solidFill>
                <a:latin typeface="Arial" panose="020B0604020202020204" pitchFamily="34" charset="0"/>
                <a:cs typeface="Arial" panose="020B0604020202020204" pitchFamily="34" charset="0"/>
              </a:rPr>
              <a:t>СРЕДНИЙ РОД</a:t>
            </a:r>
            <a:endParaRPr lang="cs-CZ" sz="2400" dirty="0">
              <a:solidFill>
                <a:srgbClr val="FF0000"/>
              </a:solidFill>
              <a:latin typeface="Arial" panose="020B0604020202020204" pitchFamily="34" charset="0"/>
              <a:cs typeface="Arial" panose="020B0604020202020204" pitchFamily="34" charset="0"/>
            </a:endParaRPr>
          </a:p>
        </p:txBody>
      </p:sp>
      <p:graphicFrame>
        <p:nvGraphicFramePr>
          <p:cNvPr id="3" name="Tabulka 2">
            <a:extLst>
              <a:ext uri="{FF2B5EF4-FFF2-40B4-BE49-F238E27FC236}">
                <a16:creationId xmlns:a16="http://schemas.microsoft.com/office/drawing/2014/main" id="{4571C6B1-2811-4C4D-8D30-540444D67ED3}"/>
              </a:ext>
            </a:extLst>
          </p:cNvPr>
          <p:cNvGraphicFramePr>
            <a:graphicFrameLocks noGrp="1"/>
          </p:cNvGraphicFramePr>
          <p:nvPr>
            <p:extLst>
              <p:ext uri="{D42A27DB-BD31-4B8C-83A1-F6EECF244321}">
                <p14:modId xmlns:p14="http://schemas.microsoft.com/office/powerpoint/2010/main" val="1838923737"/>
              </p:ext>
            </p:extLst>
          </p:nvPr>
        </p:nvGraphicFramePr>
        <p:xfrm>
          <a:off x="-1" y="1037000"/>
          <a:ext cx="5663382" cy="4223257"/>
        </p:xfrm>
        <a:graphic>
          <a:graphicData uri="http://schemas.openxmlformats.org/drawingml/2006/table">
            <a:tbl>
              <a:tblPr firstRow="1" firstCol="1" bandRow="1">
                <a:tableStyleId>{5C22544A-7EE6-4342-B048-85BDC9FD1C3A}</a:tableStyleId>
              </a:tblPr>
              <a:tblGrid>
                <a:gridCol w="326110">
                  <a:extLst>
                    <a:ext uri="{9D8B030D-6E8A-4147-A177-3AD203B41FA5}">
                      <a16:colId xmlns:a16="http://schemas.microsoft.com/office/drawing/2014/main" val="2039246311"/>
                    </a:ext>
                  </a:extLst>
                </a:gridCol>
                <a:gridCol w="1291774">
                  <a:extLst>
                    <a:ext uri="{9D8B030D-6E8A-4147-A177-3AD203B41FA5}">
                      <a16:colId xmlns:a16="http://schemas.microsoft.com/office/drawing/2014/main" val="765276120"/>
                    </a:ext>
                  </a:extLst>
                </a:gridCol>
                <a:gridCol w="1418418">
                  <a:extLst>
                    <a:ext uri="{9D8B030D-6E8A-4147-A177-3AD203B41FA5}">
                      <a16:colId xmlns:a16="http://schemas.microsoft.com/office/drawing/2014/main" val="2345101416"/>
                    </a:ext>
                  </a:extLst>
                </a:gridCol>
                <a:gridCol w="1310769">
                  <a:extLst>
                    <a:ext uri="{9D8B030D-6E8A-4147-A177-3AD203B41FA5}">
                      <a16:colId xmlns:a16="http://schemas.microsoft.com/office/drawing/2014/main" val="3550769286"/>
                    </a:ext>
                  </a:extLst>
                </a:gridCol>
                <a:gridCol w="1316311">
                  <a:extLst>
                    <a:ext uri="{9D8B030D-6E8A-4147-A177-3AD203B41FA5}">
                      <a16:colId xmlns:a16="http://schemas.microsoft.com/office/drawing/2014/main" val="1880446370"/>
                    </a:ext>
                  </a:extLst>
                </a:gridCol>
              </a:tblGrid>
              <a:tr h="469071">
                <a:tc gridSpan="5">
                  <a:txBody>
                    <a:bodyPr/>
                    <a:lstStyle/>
                    <a:p>
                      <a:pPr algn="ctr">
                        <a:lnSpc>
                          <a:spcPct val="107000"/>
                        </a:lnSpc>
                        <a:spcBef>
                          <a:spcPts val="1200"/>
                        </a:spcBef>
                        <a:spcAft>
                          <a:spcPts val="1200"/>
                        </a:spcAft>
                      </a:pPr>
                      <a:r>
                        <a:rPr lang="cs-CZ" sz="2400">
                          <a:effectLst/>
                        </a:rPr>
                        <a:t>Единственное число</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860379696"/>
                  </a:ext>
                </a:extLst>
              </a:tr>
              <a:tr h="469071">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дéл-о</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пóл-е</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ружь-ё</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здани-е</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180680"/>
                  </a:ext>
                </a:extLst>
              </a:tr>
              <a:tr h="469071">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дéл-а</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пóл-я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ружь-я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81830484"/>
                  </a:ext>
                </a:extLst>
              </a:tr>
              <a:tr h="469071">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дéл-у</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пóл-ю</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ружь-ю</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здани-ю</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64823257"/>
                  </a:ext>
                </a:extLst>
              </a:tr>
              <a:tr h="469071">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дéл-о</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пóл-е</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ружь-ё</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здание-е</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08307106"/>
                  </a:ext>
                </a:extLst>
              </a:tr>
              <a:tr h="1094652">
                <a:tc>
                  <a:txBody>
                    <a:bodyPr/>
                    <a:lstStyle/>
                    <a:p>
                      <a:pPr>
                        <a:lnSpc>
                          <a:spcPct val="107000"/>
                        </a:lnSpc>
                        <a:spcBef>
                          <a:spcPts val="1200"/>
                        </a:spcBef>
                        <a:spcAft>
                          <a:spcPts val="1200"/>
                        </a:spcAft>
                      </a:pPr>
                      <a:r>
                        <a:rPr lang="cs-CZ" sz="2400">
                          <a:effectLst/>
                        </a:rPr>
                        <a:t>Т.</a:t>
                      </a:r>
                    </a:p>
                    <a:p>
                      <a:pPr>
                        <a:lnSpc>
                          <a:spcPct val="107000"/>
                        </a:lnSpc>
                        <a:spcBef>
                          <a:spcPts val="1200"/>
                        </a:spcBef>
                        <a:spcAft>
                          <a:spcPts val="1200"/>
                        </a:spcAft>
                      </a:pPr>
                      <a:r>
                        <a:rPr lang="cs-CZ" sz="2400">
                          <a:effectLst/>
                        </a:rPr>
                        <a:t> </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дéл-ом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пóл-ем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ружь-ём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здани-ем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9506727"/>
                  </a:ext>
                </a:extLst>
              </a:tr>
              <a:tr h="783250">
                <a:tc>
                  <a:txBody>
                    <a:bodyPr/>
                    <a:lstStyle/>
                    <a:p>
                      <a:pPr>
                        <a:lnSpc>
                          <a:spcPct val="107000"/>
                        </a:lnSpc>
                        <a:spcBef>
                          <a:spcPts val="1200"/>
                        </a:spcBef>
                        <a:spcAft>
                          <a:spcPts val="1200"/>
                        </a:spcAft>
                      </a:pPr>
                      <a:r>
                        <a:rPr lang="cs-CZ" sz="2400" dirty="0">
                          <a:effectLst/>
                        </a:rPr>
                        <a:t>П.</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дéл</a:t>
                      </a:r>
                      <a:r>
                        <a:rPr lang="cs-CZ" sz="2400" dirty="0">
                          <a:effectLst/>
                        </a:rPr>
                        <a:t>-е</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пóл</a:t>
                      </a:r>
                      <a:r>
                        <a:rPr lang="cs-CZ" sz="2400" dirty="0">
                          <a:effectLst/>
                        </a:rPr>
                        <a:t>-е</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ружь-é</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здани</a:t>
                      </a:r>
                      <a:r>
                        <a:rPr lang="cs-CZ" sz="2400" dirty="0">
                          <a:effectLst/>
                        </a:rPr>
                        <a:t>-и</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61347"/>
                  </a:ext>
                </a:extLst>
              </a:tr>
            </a:tbl>
          </a:graphicData>
        </a:graphic>
      </p:graphicFrame>
      <p:graphicFrame>
        <p:nvGraphicFramePr>
          <p:cNvPr id="5" name="Tabulka 4">
            <a:extLst>
              <a:ext uri="{FF2B5EF4-FFF2-40B4-BE49-F238E27FC236}">
                <a16:creationId xmlns:a16="http://schemas.microsoft.com/office/drawing/2014/main" id="{D7A7B98A-BB18-4FDF-8631-AA413509E420}"/>
              </a:ext>
            </a:extLst>
          </p:cNvPr>
          <p:cNvGraphicFramePr>
            <a:graphicFrameLocks noGrp="1"/>
          </p:cNvGraphicFramePr>
          <p:nvPr>
            <p:extLst>
              <p:ext uri="{D42A27DB-BD31-4B8C-83A1-F6EECF244321}">
                <p14:modId xmlns:p14="http://schemas.microsoft.com/office/powerpoint/2010/main" val="2609780982"/>
              </p:ext>
            </p:extLst>
          </p:nvPr>
        </p:nvGraphicFramePr>
        <p:xfrm>
          <a:off x="5663381" y="1036998"/>
          <a:ext cx="6528622" cy="4223256"/>
        </p:xfrm>
        <a:graphic>
          <a:graphicData uri="http://schemas.openxmlformats.org/drawingml/2006/table">
            <a:tbl>
              <a:tblPr firstRow="1" firstCol="1" bandRow="1">
                <a:tableStyleId>{5C22544A-7EE6-4342-B048-85BDC9FD1C3A}</a:tableStyleId>
              </a:tblPr>
              <a:tblGrid>
                <a:gridCol w="373658">
                  <a:extLst>
                    <a:ext uri="{9D8B030D-6E8A-4147-A177-3AD203B41FA5}">
                      <a16:colId xmlns:a16="http://schemas.microsoft.com/office/drawing/2014/main" val="4185018361"/>
                    </a:ext>
                  </a:extLst>
                </a:gridCol>
                <a:gridCol w="1479254">
                  <a:extLst>
                    <a:ext uri="{9D8B030D-6E8A-4147-A177-3AD203B41FA5}">
                      <a16:colId xmlns:a16="http://schemas.microsoft.com/office/drawing/2014/main" val="2895806859"/>
                    </a:ext>
                  </a:extLst>
                </a:gridCol>
                <a:gridCol w="1623109">
                  <a:extLst>
                    <a:ext uri="{9D8B030D-6E8A-4147-A177-3AD203B41FA5}">
                      <a16:colId xmlns:a16="http://schemas.microsoft.com/office/drawing/2014/main" val="3997899237"/>
                    </a:ext>
                  </a:extLst>
                </a:gridCol>
                <a:gridCol w="1498253">
                  <a:extLst>
                    <a:ext uri="{9D8B030D-6E8A-4147-A177-3AD203B41FA5}">
                      <a16:colId xmlns:a16="http://schemas.microsoft.com/office/drawing/2014/main" val="1258703353"/>
                    </a:ext>
                  </a:extLst>
                </a:gridCol>
                <a:gridCol w="1554348">
                  <a:extLst>
                    <a:ext uri="{9D8B030D-6E8A-4147-A177-3AD203B41FA5}">
                      <a16:colId xmlns:a16="http://schemas.microsoft.com/office/drawing/2014/main" val="1144904590"/>
                    </a:ext>
                  </a:extLst>
                </a:gridCol>
              </a:tblGrid>
              <a:tr h="504164">
                <a:tc gridSpan="5">
                  <a:txBody>
                    <a:bodyPr/>
                    <a:lstStyle/>
                    <a:p>
                      <a:pPr algn="ctr">
                        <a:lnSpc>
                          <a:spcPct val="107000"/>
                        </a:lnSpc>
                        <a:spcBef>
                          <a:spcPts val="1200"/>
                        </a:spcBef>
                        <a:spcAft>
                          <a:spcPts val="1200"/>
                        </a:spcAft>
                      </a:pPr>
                      <a:r>
                        <a:rPr lang="ru-RU" sz="2400" noProof="0" dirty="0">
                          <a:effectLst/>
                        </a:rPr>
                        <a:t>Множественное число</a:t>
                      </a:r>
                      <a:endParaRPr lang="ru-RU" sz="24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959496807"/>
                  </a:ext>
                </a:extLst>
              </a:tr>
              <a:tr h="566475">
                <a:tc>
                  <a:txBody>
                    <a:bodyPr/>
                    <a:lstStyle/>
                    <a:p>
                      <a:pPr>
                        <a:lnSpc>
                          <a:spcPct val="107000"/>
                        </a:lnSpc>
                        <a:spcBef>
                          <a:spcPts val="1200"/>
                        </a:spcBef>
                        <a:spcAft>
                          <a:spcPts val="1200"/>
                        </a:spcAft>
                      </a:pPr>
                      <a:r>
                        <a:rPr lang="cs-CZ" sz="2400">
                          <a:effectLst/>
                        </a:rPr>
                        <a:t>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дел-а</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пол-я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рýжь-я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62817546"/>
                  </a:ext>
                </a:extLst>
              </a:tr>
              <a:tr h="566475">
                <a:tc>
                  <a:txBody>
                    <a:bodyPr/>
                    <a:lstStyle/>
                    <a:p>
                      <a:pPr>
                        <a:lnSpc>
                          <a:spcPct val="107000"/>
                        </a:lnSpc>
                        <a:spcBef>
                          <a:spcPts val="1200"/>
                        </a:spcBef>
                        <a:spcAft>
                          <a:spcPts val="1200"/>
                        </a:spcAft>
                      </a:pPr>
                      <a:r>
                        <a:rPr lang="cs-CZ" sz="2400">
                          <a:effectLst/>
                        </a:rPr>
                        <a:t>Р.</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дел</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пол-ей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руж-ей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здани-й</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96124230"/>
                  </a:ext>
                </a:extLst>
              </a:tr>
              <a:tr h="566475">
                <a:tc>
                  <a:txBody>
                    <a:bodyPr/>
                    <a:lstStyle/>
                    <a:p>
                      <a:pPr>
                        <a:lnSpc>
                          <a:spcPct val="107000"/>
                        </a:lnSpc>
                        <a:spcBef>
                          <a:spcPts val="1200"/>
                        </a:spcBef>
                        <a:spcAft>
                          <a:spcPts val="1200"/>
                        </a:spcAft>
                      </a:pPr>
                      <a:r>
                        <a:rPr lang="cs-CZ" sz="2400">
                          <a:effectLst/>
                        </a:rPr>
                        <a:t>Д.</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дел-áм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пол-ям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ружь-ям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здани-ям</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12463235"/>
                  </a:ext>
                </a:extLst>
              </a:tr>
              <a:tr h="566475">
                <a:tc>
                  <a:txBody>
                    <a:bodyPr/>
                    <a:lstStyle/>
                    <a:p>
                      <a:pPr>
                        <a:lnSpc>
                          <a:spcPct val="107000"/>
                        </a:lnSpc>
                        <a:spcBef>
                          <a:spcPts val="1200"/>
                        </a:spcBef>
                        <a:spcAft>
                          <a:spcPts val="1200"/>
                        </a:spcAft>
                      </a:pPr>
                      <a:r>
                        <a:rPr lang="cs-CZ" sz="2400">
                          <a:effectLst/>
                        </a:rPr>
                        <a:t>В.</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дел-а</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пол-я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рýжь-я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здани-я</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12118840"/>
                  </a:ext>
                </a:extLst>
              </a:tr>
              <a:tr h="566475">
                <a:tc>
                  <a:txBody>
                    <a:bodyPr/>
                    <a:lstStyle/>
                    <a:p>
                      <a:pPr>
                        <a:lnSpc>
                          <a:spcPct val="107000"/>
                        </a:lnSpc>
                        <a:spcBef>
                          <a:spcPts val="1200"/>
                        </a:spcBef>
                        <a:spcAft>
                          <a:spcPts val="1200"/>
                        </a:spcAft>
                      </a:pPr>
                      <a:r>
                        <a:rPr lang="cs-CZ" sz="2400">
                          <a:effectLst/>
                        </a:rPr>
                        <a:t>Т.</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дел-ами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пол-ями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рýжь-ями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здани-ями</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0597692"/>
                  </a:ext>
                </a:extLst>
              </a:tr>
              <a:tr h="886717">
                <a:tc>
                  <a:txBody>
                    <a:bodyPr/>
                    <a:lstStyle/>
                    <a:p>
                      <a:pPr>
                        <a:lnSpc>
                          <a:spcPct val="107000"/>
                        </a:lnSpc>
                        <a:spcBef>
                          <a:spcPts val="1200"/>
                        </a:spcBef>
                        <a:spcAft>
                          <a:spcPts val="1200"/>
                        </a:spcAft>
                      </a:pPr>
                      <a:r>
                        <a:rPr lang="cs-CZ" sz="2400" dirty="0">
                          <a:effectLst/>
                        </a:rPr>
                        <a:t>П.</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дел-ах</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пол-ях</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a:effectLst/>
                        </a:rPr>
                        <a:t>(о) рýжь-ях</a:t>
                      </a:r>
                      <a:endParaRPr lang="cs-CZ"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Bef>
                          <a:spcPts val="1200"/>
                        </a:spcBef>
                        <a:spcAft>
                          <a:spcPts val="1200"/>
                        </a:spcAft>
                      </a:pPr>
                      <a:r>
                        <a:rPr lang="cs-CZ" sz="2400" dirty="0">
                          <a:effectLst/>
                        </a:rPr>
                        <a:t>(о) </a:t>
                      </a:r>
                      <a:r>
                        <a:rPr lang="cs-CZ" sz="2400" dirty="0" err="1">
                          <a:effectLst/>
                        </a:rPr>
                        <a:t>здани</a:t>
                      </a:r>
                      <a:r>
                        <a:rPr lang="ru-RU" sz="2400" dirty="0">
                          <a:effectLst/>
                        </a:rPr>
                        <a:t>-</a:t>
                      </a:r>
                      <a:r>
                        <a:rPr lang="cs-CZ" sz="2400" dirty="0" err="1">
                          <a:effectLst/>
                        </a:rPr>
                        <a:t>ях</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6232128"/>
                  </a:ext>
                </a:extLst>
              </a:tr>
            </a:tbl>
          </a:graphicData>
        </a:graphic>
      </p:graphicFrame>
      <p:sp>
        <p:nvSpPr>
          <p:cNvPr id="6" name="Obdélník 5">
            <a:extLst>
              <a:ext uri="{FF2B5EF4-FFF2-40B4-BE49-F238E27FC236}">
                <a16:creationId xmlns:a16="http://schemas.microsoft.com/office/drawing/2014/main" id="{0C9060AC-1881-4D3A-B522-C093E0CFC27A}"/>
              </a:ext>
            </a:extLst>
          </p:cNvPr>
          <p:cNvSpPr/>
          <p:nvPr/>
        </p:nvSpPr>
        <p:spPr>
          <a:xfrm>
            <a:off x="117986" y="5396591"/>
            <a:ext cx="11277599" cy="1154162"/>
          </a:xfrm>
          <a:prstGeom prst="rect">
            <a:avLst/>
          </a:prstGeom>
        </p:spPr>
        <p:txBody>
          <a:bodyPr wrap="square">
            <a:spAutoFit/>
          </a:bodyPr>
          <a:lstStyle/>
          <a:p>
            <a:r>
              <a:rPr lang="ru-RU" sz="2300" dirty="0">
                <a:latin typeface="Arial" panose="020B0604020202020204" pitchFamily="34" charset="0"/>
                <a:cs typeface="Arial" panose="020B0604020202020204" pitchFamily="34" charset="0"/>
              </a:rPr>
              <a:t>+ У существительных на </a:t>
            </a:r>
            <a:r>
              <a:rPr lang="ru-RU" sz="2300" dirty="0">
                <a:solidFill>
                  <a:srgbClr val="FF0000"/>
                </a:solidFill>
                <a:latin typeface="Arial" panose="020B0604020202020204" pitchFamily="34" charset="0"/>
                <a:cs typeface="Arial" panose="020B0604020202020204" pitchFamily="34" charset="0"/>
              </a:rPr>
              <a:t>-</a:t>
            </a:r>
            <a:r>
              <a:rPr lang="ru-RU" sz="2300" dirty="0" err="1">
                <a:solidFill>
                  <a:srgbClr val="FF0000"/>
                </a:solidFill>
                <a:latin typeface="Arial" panose="020B0604020202020204" pitchFamily="34" charset="0"/>
                <a:cs typeface="Arial" panose="020B0604020202020204" pitchFamily="34" charset="0"/>
              </a:rPr>
              <a:t>мя</a:t>
            </a:r>
            <a:r>
              <a:rPr lang="ru-RU" sz="2300" dirty="0">
                <a:solidFill>
                  <a:srgbClr val="FF0000"/>
                </a:solidFill>
                <a:latin typeface="Arial" panose="020B0604020202020204" pitchFamily="34" charset="0"/>
                <a:cs typeface="Arial" panose="020B0604020202020204" pitchFamily="34" charset="0"/>
              </a:rPr>
              <a:t> </a:t>
            </a:r>
            <a:r>
              <a:rPr lang="ru-RU" sz="2300" dirty="0">
                <a:latin typeface="Arial" panose="020B0604020202020204" pitchFamily="34" charset="0"/>
                <a:cs typeface="Arial" panose="020B0604020202020204" pitchFamily="34" charset="0"/>
              </a:rPr>
              <a:t>(всего 10: </a:t>
            </a:r>
            <a:r>
              <a:rPr lang="ru-RU" sz="2300" dirty="0">
                <a:solidFill>
                  <a:srgbClr val="FF0000"/>
                </a:solidFill>
                <a:latin typeface="Arial" panose="020B0604020202020204" pitchFamily="34" charset="0"/>
                <a:cs typeface="Arial" panose="020B0604020202020204" pitchFamily="34" charset="0"/>
              </a:rPr>
              <a:t>бремя, время, стремя, семя, вымя, имя, знамя, темя, пламя, племя</a:t>
            </a:r>
            <a:r>
              <a:rPr lang="ru-RU" sz="2300" dirty="0">
                <a:latin typeface="Arial" panose="020B0604020202020204" pitchFamily="34" charset="0"/>
                <a:cs typeface="Arial" panose="020B0604020202020204" pitchFamily="34" charset="0"/>
              </a:rPr>
              <a:t>) происходит изменение основы:  </a:t>
            </a:r>
            <a:r>
              <a:rPr lang="ru-RU" sz="2300" dirty="0">
                <a:solidFill>
                  <a:srgbClr val="FF0000"/>
                </a:solidFill>
                <a:latin typeface="Arial" panose="020B0604020202020204" pitchFamily="34" charset="0"/>
                <a:cs typeface="Arial" panose="020B0604020202020204" pitchFamily="34" charset="0"/>
              </a:rPr>
              <a:t>имя — имени, именем</a:t>
            </a:r>
            <a:r>
              <a:rPr lang="ru-RU" sz="2300" dirty="0">
                <a:latin typeface="Arial" panose="020B0604020202020204" pitchFamily="34" charset="0"/>
                <a:cs typeface="Arial" panose="020B0604020202020204" pitchFamily="34" charset="0"/>
              </a:rPr>
              <a:t>, мн. ч. — </a:t>
            </a:r>
            <a:r>
              <a:rPr lang="ru-RU" sz="2300" dirty="0">
                <a:solidFill>
                  <a:srgbClr val="FF0000"/>
                </a:solidFill>
                <a:latin typeface="Arial" panose="020B0604020202020204" pitchFamily="34" charset="0"/>
                <a:cs typeface="Arial" panose="020B0604020202020204" pitchFamily="34" charset="0"/>
              </a:rPr>
              <a:t>имена, имён, именам</a:t>
            </a:r>
            <a:r>
              <a:rPr lang="ru-RU" sz="2300" dirty="0">
                <a:latin typeface="Arial" panose="020B0604020202020204" pitchFamily="34" charset="0"/>
                <a:cs typeface="Arial" panose="020B0604020202020204" pitchFamily="34" charset="0"/>
              </a:rPr>
              <a:t>.</a:t>
            </a:r>
            <a:endParaRPr lang="cs-CZ"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76451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91E5E1AB-57D5-462D-876D-D3C93FE59ADA}"/>
              </a:ext>
            </a:extLst>
          </p:cNvPr>
          <p:cNvSpPr/>
          <p:nvPr/>
        </p:nvSpPr>
        <p:spPr>
          <a:xfrm>
            <a:off x="511277" y="812885"/>
            <a:ext cx="11425084" cy="5027017"/>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Существительные среднего рода на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ие</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ru-RU" sz="2000" dirty="0">
                <a:latin typeface="Arial" panose="020B0604020202020204" pitchFamily="34" charset="0"/>
                <a:ea typeface="Tahoma" panose="020B0604030504040204" pitchFamily="34" charset="0"/>
                <a:cs typeface="Arial" panose="020B0604020202020204" pitchFamily="34" charset="0"/>
              </a:rPr>
              <a:t>в предложном падеже единственного числа имеют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-и</a:t>
            </a:r>
            <a:r>
              <a:rPr lang="ru-RU" sz="2000" dirty="0">
                <a:latin typeface="Arial" panose="020B0604020202020204" pitchFamily="34" charset="0"/>
                <a:ea typeface="Tahoma" panose="020B0604030504040204" pitchFamily="34" charset="0"/>
                <a:cs typeface="Arial" panose="020B0604020202020204" pitchFamily="34" charset="0"/>
              </a:rPr>
              <a:t> (в здан</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ии</a:t>
            </a:r>
            <a:r>
              <a:rPr lang="ru-RU" sz="2000" dirty="0">
                <a:latin typeface="Arial" panose="020B0604020202020204" pitchFamily="34" charset="0"/>
                <a:ea typeface="Tahoma" panose="020B0604030504040204" pitchFamily="34" charset="0"/>
                <a:cs typeface="Arial" panose="020B0604020202020204" pitchFamily="34" charset="0"/>
              </a:rPr>
              <a:t>, на собран</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ии</a:t>
            </a:r>
            <a:r>
              <a:rPr lang="ru-RU" sz="2000" dirty="0">
                <a:latin typeface="Arial" panose="020B0604020202020204" pitchFamily="34" charset="0"/>
                <a:ea typeface="Tahoma" panose="020B0604030504040204" pitchFamily="34" charset="0"/>
                <a:cs typeface="Arial" panose="020B0604020202020204" pitchFamily="34" charset="0"/>
              </a:rPr>
              <a:t>), в родительном падеже множественного числа - окончание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-й</a:t>
            </a:r>
            <a:r>
              <a:rPr lang="ru-RU" sz="2000" dirty="0">
                <a:latin typeface="Arial" panose="020B0604020202020204" pitchFamily="34" charset="0"/>
                <a:ea typeface="Tahoma" panose="020B0604030504040204" pitchFamily="34" charset="0"/>
                <a:cs typeface="Arial" panose="020B0604020202020204" pitchFamily="34" charset="0"/>
              </a:rPr>
              <a:t> (здани</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й</a:t>
            </a:r>
            <a:r>
              <a:rPr lang="ru-RU" sz="2000" dirty="0">
                <a:latin typeface="Arial" panose="020B0604020202020204" pitchFamily="34" charset="0"/>
                <a:ea typeface="Tahoma" panose="020B0604030504040204" pitchFamily="34" charset="0"/>
                <a:cs typeface="Arial" panose="020B0604020202020204" pitchFamily="34" charset="0"/>
              </a:rPr>
              <a:t>, собрани</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й</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Некоторые существительные среднего рода в именительном падеже множественного числа имеют не обычное окончание -а/-я, а другое: </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lvl="0" indent="-342900">
              <a:lnSpc>
                <a:spcPct val="107000"/>
              </a:lnSpc>
              <a:spcAft>
                <a:spcPts val="0"/>
              </a:spcAft>
              <a:buFont typeface="Arial" panose="020B0604020202020204" pitchFamily="34" charset="0"/>
              <a:buChar char="•"/>
            </a:pPr>
            <a:r>
              <a:rPr lang="ru-RU" sz="2000" dirty="0" err="1">
                <a:latin typeface="Arial" panose="020B0604020202020204" pitchFamily="34" charset="0"/>
                <a:ea typeface="Tahoma" panose="020B0604030504040204" pitchFamily="34" charset="0"/>
                <a:cs typeface="Arial" panose="020B0604020202020204" pitchFamily="34" charset="0"/>
              </a:rPr>
              <a:t>дéрево</a:t>
            </a:r>
            <a:r>
              <a:rPr lang="ru-RU" sz="2000" dirty="0">
                <a:latin typeface="Arial" panose="020B0604020202020204" pitchFamily="34" charset="0"/>
                <a:ea typeface="Tahoma" panose="020B0604030504040204" pitchFamily="34" charset="0"/>
                <a:cs typeface="Arial" panose="020B0604020202020204" pitchFamily="34" charset="0"/>
              </a:rPr>
              <a:t> — </a:t>
            </a:r>
            <a:r>
              <a:rPr lang="ru-RU" sz="2000" dirty="0" err="1">
                <a:latin typeface="Arial" panose="020B0604020202020204" pitchFamily="34" charset="0"/>
                <a:ea typeface="Tahoma" panose="020B0604030504040204" pitchFamily="34" charset="0"/>
                <a:cs typeface="Arial" panose="020B0604020202020204" pitchFamily="34" charset="0"/>
              </a:rPr>
              <a:t>дерёв</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ья</a:t>
            </a:r>
            <a:r>
              <a:rPr lang="ru-RU" sz="2000" dirty="0">
                <a:latin typeface="Arial" panose="020B0604020202020204" pitchFamily="34" charset="0"/>
                <a:ea typeface="Tahoma" panose="020B0604030504040204" pitchFamily="34" charset="0"/>
                <a:cs typeface="Arial" panose="020B0604020202020204" pitchFamily="34" charset="0"/>
              </a:rPr>
              <a:t>, </a:t>
            </a:r>
            <a:r>
              <a:rPr lang="ru-RU" sz="2000" dirty="0" err="1">
                <a:latin typeface="Arial" panose="020B0604020202020204" pitchFamily="34" charset="0"/>
                <a:ea typeface="Tahoma" panose="020B0604030504040204" pitchFamily="34" charset="0"/>
                <a:cs typeface="Arial" panose="020B0604020202020204" pitchFamily="34" charset="0"/>
              </a:rPr>
              <a:t>крылó</a:t>
            </a:r>
            <a:r>
              <a:rPr lang="ru-RU" sz="2000" dirty="0">
                <a:latin typeface="Arial" panose="020B0604020202020204" pitchFamily="34" charset="0"/>
                <a:ea typeface="Tahoma" panose="020B0604030504040204" pitchFamily="34" charset="0"/>
                <a:cs typeface="Arial" panose="020B0604020202020204" pitchFamily="34" charset="0"/>
              </a:rPr>
              <a:t> — крыл</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ья</a:t>
            </a:r>
            <a:r>
              <a:rPr lang="ru-RU" sz="2000" dirty="0">
                <a:latin typeface="Arial" panose="020B0604020202020204" pitchFamily="34" charset="0"/>
                <a:ea typeface="Tahoma" panose="020B0604030504040204" pitchFamily="34" charset="0"/>
                <a:cs typeface="Arial" panose="020B0604020202020204" pitchFamily="34" charset="0"/>
              </a:rPr>
              <a:t>, перо -пер</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ья</a:t>
            </a:r>
            <a:r>
              <a:rPr lang="ru-RU" sz="2000" dirty="0">
                <a:latin typeface="Arial" panose="020B0604020202020204" pitchFamily="34" charset="0"/>
                <a:ea typeface="Tahoma" panose="020B0604030504040204" pitchFamily="34" charset="0"/>
                <a:cs typeface="Arial" panose="020B0604020202020204" pitchFamily="34" charset="0"/>
              </a:rPr>
              <a:t>, звено – звен</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ья</a:t>
            </a:r>
            <a:r>
              <a:rPr lang="ru-RU" sz="2000" dirty="0">
                <a:latin typeface="Arial" panose="020B0604020202020204" pitchFamily="34" charset="0"/>
                <a:ea typeface="Tahoma" panose="020B0604030504040204" pitchFamily="34" charset="0"/>
                <a:cs typeface="Arial" panose="020B0604020202020204" pitchFamily="34" charset="0"/>
              </a:rPr>
              <a:t> (в родительном падеже множественного числа имею окончание -</a:t>
            </a:r>
            <a:r>
              <a:rPr lang="ru-RU" sz="2000" dirty="0" err="1">
                <a:latin typeface="Arial" panose="020B0604020202020204" pitchFamily="34" charset="0"/>
                <a:ea typeface="Tahoma" panose="020B0604030504040204" pitchFamily="34" charset="0"/>
                <a:cs typeface="Arial" panose="020B0604020202020204" pitchFamily="34" charset="0"/>
              </a:rPr>
              <a:t>ьев</a:t>
            </a:r>
            <a:r>
              <a:rPr lang="ru-RU" sz="2000" dirty="0">
                <a:latin typeface="Arial" panose="020B0604020202020204" pitchFamily="34" charset="0"/>
                <a:ea typeface="Tahoma" panose="020B0604030504040204" pitchFamily="34" charset="0"/>
                <a:cs typeface="Arial" panose="020B0604020202020204" pitchFamily="34" charset="0"/>
              </a:rPr>
              <a:t>: дерев</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ьев</a:t>
            </a:r>
            <a:r>
              <a:rPr lang="ru-RU" sz="2000" dirty="0">
                <a:latin typeface="Arial" panose="020B0604020202020204" pitchFamily="34" charset="0"/>
                <a:ea typeface="Tahoma" panose="020B0604030504040204" pitchFamily="34" charset="0"/>
                <a:cs typeface="Arial" panose="020B0604020202020204" pitchFamily="34" charset="0"/>
              </a:rPr>
              <a:t>, крыл</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ьев</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плечо — плеч</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и</a:t>
            </a:r>
            <a:r>
              <a:rPr lang="ru-RU" sz="2000" dirty="0">
                <a:latin typeface="Arial" panose="020B0604020202020204" pitchFamily="34" charset="0"/>
                <a:ea typeface="Tahoma" panose="020B0604030504040204" pitchFamily="34" charset="0"/>
                <a:cs typeface="Arial" panose="020B0604020202020204" pitchFamily="34" charset="0"/>
              </a:rPr>
              <a:t>, ухо — уш</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и</a:t>
            </a:r>
            <a:r>
              <a:rPr lang="ru-RU" sz="2000" dirty="0">
                <a:latin typeface="Arial" panose="020B0604020202020204" pitchFamily="34" charset="0"/>
                <a:ea typeface="Tahoma" panose="020B0604030504040204" pitchFamily="34" charset="0"/>
                <a:cs typeface="Arial" panose="020B0604020202020204" pitchFamily="34" charset="0"/>
              </a:rPr>
              <a:t>, яблоко — яблок</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и</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В основах некоторых существительных среднего рода в родительном падеже множественного числа появляются гласные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 о</a:t>
            </a:r>
            <a:r>
              <a:rPr lang="ru-RU" sz="2000" dirty="0">
                <a:latin typeface="Arial" panose="020B0604020202020204" pitchFamily="34" charset="0"/>
                <a:ea typeface="Tahoma" panose="020B0604030504040204" pitchFamily="34" charset="0"/>
                <a:cs typeface="Arial" panose="020B0604020202020204" pitchFamily="34" charset="0"/>
              </a:rPr>
              <a:t>:  ведро — вёд</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е</a:t>
            </a:r>
            <a:r>
              <a:rPr lang="ru-RU" sz="2000" dirty="0">
                <a:latin typeface="Arial" panose="020B0604020202020204" pitchFamily="34" charset="0"/>
                <a:ea typeface="Tahoma" panose="020B0604030504040204" pitchFamily="34" charset="0"/>
                <a:cs typeface="Arial" panose="020B0604020202020204" pitchFamily="34" charset="0"/>
              </a:rPr>
              <a:t>р, окно — ок</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о</a:t>
            </a:r>
            <a:r>
              <a:rPr lang="ru-RU" sz="2000" dirty="0">
                <a:latin typeface="Arial" panose="020B0604020202020204" pitchFamily="34" charset="0"/>
                <a:ea typeface="Tahoma" panose="020B0604030504040204" pitchFamily="34" charset="0"/>
                <a:cs typeface="Arial" panose="020B0604020202020204" pitchFamily="34" charset="0"/>
              </a:rPr>
              <a:t>н.</a:t>
            </a:r>
            <a:endParaRPr lang="cs-CZ" sz="2000" dirty="0">
              <a:latin typeface="Arial" panose="020B0604020202020204" pitchFamily="34" charset="0"/>
              <a:ea typeface="Tahoma" panose="020B0604030504040204" pitchFamily="34" charset="0"/>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ea typeface="Tahoma" panose="020B0604030504040204" pitchFamily="34" charset="0"/>
                <a:cs typeface="Arial" panose="020B0604020202020204" pitchFamily="34" charset="0"/>
              </a:rPr>
              <a:t>В русском языке </a:t>
            </a:r>
            <a:r>
              <a:rPr lang="ru-RU" sz="2000" u="sng" dirty="0">
                <a:solidFill>
                  <a:srgbClr val="FF0000"/>
                </a:solidFill>
                <a:latin typeface="Arial" panose="020B0604020202020204" pitchFamily="34" charset="0"/>
                <a:ea typeface="Tahoma" panose="020B0604030504040204" pitchFamily="34" charset="0"/>
                <a:cs typeface="Arial" panose="020B0604020202020204" pitchFamily="34" charset="0"/>
              </a:rPr>
              <a:t>не склоняются некоторые заимствованные слова</a:t>
            </a:r>
            <a:r>
              <a:rPr lang="ru-RU" sz="2000" dirty="0">
                <a:latin typeface="Arial" panose="020B0604020202020204" pitchFamily="34" charset="0"/>
                <a:ea typeface="Tahoma" panose="020B0604030504040204" pitchFamily="34" charset="0"/>
                <a:cs typeface="Arial" panose="020B0604020202020204" pitchFamily="34" charset="0"/>
              </a:rPr>
              <a:t>, в том числе собственные имена (например: </a:t>
            </a:r>
            <a:r>
              <a:rPr lang="ru-RU" sz="2000" dirty="0">
                <a:solidFill>
                  <a:srgbClr val="FF0000"/>
                </a:solidFill>
                <a:latin typeface="Arial" panose="020B0604020202020204" pitchFamily="34" charset="0"/>
                <a:ea typeface="Tahoma" panose="020B0604030504040204" pitchFamily="34" charset="0"/>
                <a:cs typeface="Arial" panose="020B0604020202020204" pitchFamily="34" charset="0"/>
              </a:rPr>
              <a:t>кино, пальто, метро, радио, кофе, кафе, резюме, шоссе, такси, жюри, интервью, меню, Баку, </a:t>
            </a:r>
            <a:r>
              <a:rPr lang="ru-RU" sz="2000" dirty="0" err="1">
                <a:solidFill>
                  <a:srgbClr val="FF0000"/>
                </a:solidFill>
                <a:latin typeface="Arial" panose="020B0604020202020204" pitchFamily="34" charset="0"/>
                <a:ea typeface="Tahoma" panose="020B0604030504040204" pitchFamily="34" charset="0"/>
                <a:cs typeface="Arial" panose="020B0604020202020204" pitchFamily="34" charset="0"/>
              </a:rPr>
              <a:t>Óсло</a:t>
            </a:r>
            <a:r>
              <a:rPr lang="ru-RU" sz="2000" dirty="0">
                <a:latin typeface="Arial" panose="020B0604020202020204" pitchFamily="34" charset="0"/>
                <a:ea typeface="Tahoma" panose="020B0604030504040204" pitchFamily="34" charset="0"/>
                <a:cs typeface="Arial" panose="020B0604020202020204" pitchFamily="34" charset="0"/>
              </a:rPr>
              <a:t>), и большинство буквенных сокращений (СССР, ООН). Например: купить пальто (вин. </a:t>
            </a:r>
            <a:r>
              <a:rPr lang="ru-RU" sz="2000" dirty="0" err="1">
                <a:latin typeface="Arial" panose="020B0604020202020204" pitchFamily="34" charset="0"/>
                <a:ea typeface="Tahoma" panose="020B0604030504040204" pitchFamily="34" charset="0"/>
                <a:cs typeface="Arial" panose="020B0604020202020204" pitchFamily="34" charset="0"/>
              </a:rPr>
              <a:t>пад</a:t>
            </a:r>
            <a:r>
              <a:rPr lang="ru-RU" sz="2000" dirty="0">
                <a:latin typeface="Arial" panose="020B0604020202020204" pitchFamily="34" charset="0"/>
                <a:ea typeface="Tahoma" panose="020B0604030504040204" pitchFamily="34" charset="0"/>
                <a:cs typeface="Arial" panose="020B0604020202020204" pitchFamily="34" charset="0"/>
              </a:rPr>
              <a:t>.), в новом пальто  (предл. </a:t>
            </a:r>
            <a:r>
              <a:rPr lang="ru-RU" sz="2000" dirty="0" err="1">
                <a:latin typeface="Arial" panose="020B0604020202020204" pitchFamily="34" charset="0"/>
                <a:ea typeface="Tahoma" panose="020B0604030504040204" pitchFamily="34" charset="0"/>
                <a:cs typeface="Arial" panose="020B0604020202020204" pitchFamily="34" charset="0"/>
              </a:rPr>
              <a:t>пад</a:t>
            </a:r>
            <a:r>
              <a:rPr lang="ru-RU" sz="2000" dirty="0">
                <a:latin typeface="Arial" panose="020B0604020202020204" pitchFamily="34" charset="0"/>
                <a:ea typeface="Tahoma" panose="020B0604030504040204" pitchFamily="34" charset="0"/>
                <a:cs typeface="Arial" panose="020B0604020202020204" pitchFamily="34" charset="0"/>
              </a:rPr>
              <a:t>.).</a:t>
            </a:r>
            <a:endParaRPr lang="cs-CZ" sz="2000" dirty="0">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2538331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DB346DC-D3AC-43BE-9618-6CF878DD99EC}"/>
              </a:ext>
            </a:extLst>
          </p:cNvPr>
          <p:cNvPicPr>
            <a:picLocks noChangeAspect="1"/>
          </p:cNvPicPr>
          <p:nvPr/>
        </p:nvPicPr>
        <p:blipFill>
          <a:blip r:embed="rId2"/>
          <a:stretch>
            <a:fillRect/>
          </a:stretch>
        </p:blipFill>
        <p:spPr>
          <a:xfrm>
            <a:off x="3032845" y="579032"/>
            <a:ext cx="4598129" cy="3194509"/>
          </a:xfrm>
          <a:prstGeom prst="rect">
            <a:avLst/>
          </a:prstGeom>
        </p:spPr>
      </p:pic>
      <p:pic>
        <p:nvPicPr>
          <p:cNvPr id="3" name="Obrázek 2">
            <a:extLst>
              <a:ext uri="{FF2B5EF4-FFF2-40B4-BE49-F238E27FC236}">
                <a16:creationId xmlns:a16="http://schemas.microsoft.com/office/drawing/2014/main" id="{2D54740D-F8A3-4B76-ACB0-174A659FB649}"/>
              </a:ext>
            </a:extLst>
          </p:cNvPr>
          <p:cNvPicPr>
            <a:picLocks noChangeAspect="1"/>
          </p:cNvPicPr>
          <p:nvPr/>
        </p:nvPicPr>
        <p:blipFill>
          <a:blip r:embed="rId3"/>
          <a:stretch>
            <a:fillRect/>
          </a:stretch>
        </p:blipFill>
        <p:spPr>
          <a:xfrm>
            <a:off x="3130502" y="3773541"/>
            <a:ext cx="5338796" cy="967521"/>
          </a:xfrm>
          <a:prstGeom prst="rect">
            <a:avLst/>
          </a:prstGeom>
        </p:spPr>
      </p:pic>
    </p:spTree>
    <p:extLst>
      <p:ext uri="{BB962C8B-B14F-4D97-AF65-F5344CB8AC3E}">
        <p14:creationId xmlns:p14="http://schemas.microsoft.com/office/powerpoint/2010/main" val="42772257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5C9B2C4-4AA1-4892-A376-63CE76C86F9B}"/>
              </a:ext>
            </a:extLst>
          </p:cNvPr>
          <p:cNvPicPr>
            <a:picLocks noChangeAspect="1"/>
          </p:cNvPicPr>
          <p:nvPr/>
        </p:nvPicPr>
        <p:blipFill>
          <a:blip r:embed="rId2"/>
          <a:stretch>
            <a:fillRect/>
          </a:stretch>
        </p:blipFill>
        <p:spPr>
          <a:xfrm>
            <a:off x="927669" y="1189608"/>
            <a:ext cx="10346908" cy="4483223"/>
          </a:xfrm>
          <a:prstGeom prst="rect">
            <a:avLst/>
          </a:prstGeom>
        </p:spPr>
      </p:pic>
    </p:spTree>
    <p:extLst>
      <p:ext uri="{BB962C8B-B14F-4D97-AF65-F5344CB8AC3E}">
        <p14:creationId xmlns:p14="http://schemas.microsoft.com/office/powerpoint/2010/main" val="32622331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9B13D96-1C17-4ECD-AF10-0F7F9873E2A0}"/>
              </a:ext>
            </a:extLst>
          </p:cNvPr>
          <p:cNvPicPr>
            <a:picLocks noChangeAspect="1"/>
          </p:cNvPicPr>
          <p:nvPr/>
        </p:nvPicPr>
        <p:blipFill>
          <a:blip r:embed="rId2"/>
          <a:stretch>
            <a:fillRect/>
          </a:stretch>
        </p:blipFill>
        <p:spPr>
          <a:xfrm>
            <a:off x="2823100" y="1"/>
            <a:ext cx="6161102" cy="5746398"/>
          </a:xfrm>
          <a:prstGeom prst="rect">
            <a:avLst/>
          </a:prstGeom>
        </p:spPr>
      </p:pic>
      <p:pic>
        <p:nvPicPr>
          <p:cNvPr id="3" name="Obrázek 2">
            <a:extLst>
              <a:ext uri="{FF2B5EF4-FFF2-40B4-BE49-F238E27FC236}">
                <a16:creationId xmlns:a16="http://schemas.microsoft.com/office/drawing/2014/main" id="{F6D34DBC-E9EB-4C74-BE33-3AE56925F59C}"/>
              </a:ext>
            </a:extLst>
          </p:cNvPr>
          <p:cNvPicPr>
            <a:picLocks noChangeAspect="1"/>
          </p:cNvPicPr>
          <p:nvPr/>
        </p:nvPicPr>
        <p:blipFill>
          <a:blip r:embed="rId3"/>
          <a:stretch>
            <a:fillRect/>
          </a:stretch>
        </p:blipFill>
        <p:spPr>
          <a:xfrm>
            <a:off x="2823100" y="5618933"/>
            <a:ext cx="6161102" cy="1129242"/>
          </a:xfrm>
          <a:prstGeom prst="rect">
            <a:avLst/>
          </a:prstGeom>
        </p:spPr>
      </p:pic>
    </p:spTree>
    <p:extLst>
      <p:ext uri="{BB962C8B-B14F-4D97-AF65-F5344CB8AC3E}">
        <p14:creationId xmlns:p14="http://schemas.microsoft.com/office/powerpoint/2010/main" val="1654659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971BB56-0D72-4128-8226-93CFD1E330CC}"/>
              </a:ext>
            </a:extLst>
          </p:cNvPr>
          <p:cNvPicPr>
            <a:picLocks noChangeAspect="1"/>
          </p:cNvPicPr>
          <p:nvPr/>
        </p:nvPicPr>
        <p:blipFill>
          <a:blip r:embed="rId2"/>
          <a:stretch>
            <a:fillRect/>
          </a:stretch>
        </p:blipFill>
        <p:spPr>
          <a:xfrm>
            <a:off x="2629227" y="0"/>
            <a:ext cx="6933546" cy="6858000"/>
          </a:xfrm>
          <a:prstGeom prst="rect">
            <a:avLst/>
          </a:prstGeom>
        </p:spPr>
      </p:pic>
    </p:spTree>
    <p:extLst>
      <p:ext uri="{BB962C8B-B14F-4D97-AF65-F5344CB8AC3E}">
        <p14:creationId xmlns:p14="http://schemas.microsoft.com/office/powerpoint/2010/main" val="11569714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89EE725-3756-4437-9223-7823A2FFC02D}"/>
              </a:ext>
            </a:extLst>
          </p:cNvPr>
          <p:cNvPicPr>
            <a:picLocks noChangeAspect="1"/>
          </p:cNvPicPr>
          <p:nvPr/>
        </p:nvPicPr>
        <p:blipFill>
          <a:blip r:embed="rId2"/>
          <a:stretch>
            <a:fillRect/>
          </a:stretch>
        </p:blipFill>
        <p:spPr>
          <a:xfrm>
            <a:off x="3056169" y="496365"/>
            <a:ext cx="6363735" cy="2716050"/>
          </a:xfrm>
          <a:prstGeom prst="rect">
            <a:avLst/>
          </a:prstGeom>
        </p:spPr>
      </p:pic>
      <p:pic>
        <p:nvPicPr>
          <p:cNvPr id="3" name="Obrázek 2">
            <a:extLst>
              <a:ext uri="{FF2B5EF4-FFF2-40B4-BE49-F238E27FC236}">
                <a16:creationId xmlns:a16="http://schemas.microsoft.com/office/drawing/2014/main" id="{39D35351-9190-48BC-9AF3-8AA53F29143C}"/>
              </a:ext>
            </a:extLst>
          </p:cNvPr>
          <p:cNvPicPr>
            <a:picLocks noChangeAspect="1"/>
          </p:cNvPicPr>
          <p:nvPr/>
        </p:nvPicPr>
        <p:blipFill>
          <a:blip r:embed="rId3"/>
          <a:stretch>
            <a:fillRect/>
          </a:stretch>
        </p:blipFill>
        <p:spPr>
          <a:xfrm>
            <a:off x="3118314" y="3097005"/>
            <a:ext cx="5422006" cy="2856642"/>
          </a:xfrm>
          <a:prstGeom prst="rect">
            <a:avLst/>
          </a:prstGeom>
        </p:spPr>
      </p:pic>
    </p:spTree>
    <p:extLst>
      <p:ext uri="{BB962C8B-B14F-4D97-AF65-F5344CB8AC3E}">
        <p14:creationId xmlns:p14="http://schemas.microsoft.com/office/powerpoint/2010/main" val="2927637096"/>
      </p:ext>
    </p:extLst>
  </p:cSld>
  <p:clrMapOvr>
    <a:masterClrMapping/>
  </p:clrMapOvr>
</p:sld>
</file>

<file path=ppt/theme/theme1.xml><?xml version="1.0" encoding="utf-8"?>
<a:theme xmlns:a="http://schemas.openxmlformats.org/drawingml/2006/main" name="Kapk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TM04033925[[fn=Kapka]]</Template>
  <TotalTime>1762</TotalTime>
  <Words>5043</Words>
  <Application>Microsoft Office PowerPoint</Application>
  <PresentationFormat>Širokoúhlá obrazovka</PresentationFormat>
  <Paragraphs>456</Paragraphs>
  <Slides>162</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162</vt:i4>
      </vt:variant>
    </vt:vector>
  </HeadingPairs>
  <TitlesOfParts>
    <vt:vector size="170" baseType="lpstr">
      <vt:lpstr>Arial</vt:lpstr>
      <vt:lpstr>Calibri</vt:lpstr>
      <vt:lpstr>Courier New</vt:lpstr>
      <vt:lpstr>Symbol</vt:lpstr>
      <vt:lpstr>Tahoma</vt:lpstr>
      <vt:lpstr>Times New Roman</vt:lpstr>
      <vt:lpstr>Tw Cen MT</vt:lpstr>
      <vt:lpstr>Kapka</vt:lpstr>
      <vt:lpstr>грамматика</vt:lpstr>
      <vt:lpstr>Спряжение глагола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Личные местоимения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Притяжательные местоимения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Склонение существительных</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грамматика</dc:title>
  <dc:creator>Veronika</dc:creator>
  <cp:lastModifiedBy>Veronika Stranz-Nikitina</cp:lastModifiedBy>
  <cp:revision>61</cp:revision>
  <dcterms:created xsi:type="dcterms:W3CDTF">2019-09-19T08:26:01Z</dcterms:created>
  <dcterms:modified xsi:type="dcterms:W3CDTF">2021-01-13T15:35:41Z</dcterms:modified>
</cp:coreProperties>
</file>