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67" r:id="rId12"/>
    <p:sldId id="268" r:id="rId13"/>
    <p:sldId id="270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8555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7720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5771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5828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2472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9247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7284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665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2899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3084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394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762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5396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153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9636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289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8D700-E68C-4003-95F8-BF587ECFEA3D}" type="datetimeFigureOut">
              <a:rPr lang="cs-CZ" smtClean="0"/>
              <a:t>22.03.2021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CC5B54E-0EBB-425D-B99C-AE3A1B3D43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3299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7" Type="http://schemas.openxmlformats.org/officeDocument/2006/relationships/image" Target="../media/image16.jfif"/><Relationship Id="rId2" Type="http://schemas.openxmlformats.org/officeDocument/2006/relationships/image" Target="../media/image11.jf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fif"/><Relationship Id="rId4" Type="http://schemas.openxmlformats.org/officeDocument/2006/relationships/image" Target="../media/image13.jf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f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D37F1B-C762-43EF-9C64-BEF7BCACE2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American Football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978BFBC-59AA-4F45-B8CE-A70D9B8C2B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Jakub Kravčík</a:t>
            </a:r>
          </a:p>
        </p:txBody>
      </p:sp>
    </p:spTree>
    <p:extLst>
      <p:ext uri="{BB962C8B-B14F-4D97-AF65-F5344CB8AC3E}">
        <p14:creationId xmlns:p14="http://schemas.microsoft.com/office/powerpoint/2010/main" val="2689943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7B0614-0A06-424E-BB35-5A30B05AA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23257"/>
          </a:xfrm>
        </p:spPr>
        <p:txBody>
          <a:bodyPr/>
          <a:lstStyle/>
          <a:p>
            <a:r>
              <a:rPr lang="en-US" dirty="0"/>
              <a:t>American </a:t>
            </a:r>
            <a:r>
              <a:rPr lang="en-US" dirty="0" err="1"/>
              <a:t>footbal</a:t>
            </a:r>
            <a:r>
              <a:rPr lang="cs-CZ" dirty="0"/>
              <a:t>l</a:t>
            </a:r>
            <a:r>
              <a:rPr lang="en-US" dirty="0"/>
              <a:t> in Europe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F28864A-F20B-4AEE-B2FC-4F25D286C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German Football League</a:t>
            </a:r>
          </a:p>
          <a:p>
            <a:pPr lvl="1"/>
            <a:r>
              <a:rPr lang="en-US" dirty="0"/>
              <a:t>Best league in Europe nowadays</a:t>
            </a:r>
          </a:p>
          <a:p>
            <a:pPr lvl="1"/>
            <a:r>
              <a:rPr lang="en-US" dirty="0"/>
              <a:t>The N</a:t>
            </a:r>
            <a:r>
              <a:rPr lang="cs-CZ" dirty="0"/>
              <a:t>e</a:t>
            </a:r>
            <a:r>
              <a:rPr lang="en-US" dirty="0"/>
              <a:t>w Yorker Lions, the Schwabisch Unicorns</a:t>
            </a:r>
          </a:p>
          <a:p>
            <a:pPr lvl="1"/>
            <a:r>
              <a:rPr lang="en-US" dirty="0"/>
              <a:t>Players from whole Europe and North America</a:t>
            </a:r>
          </a:p>
          <a:p>
            <a:r>
              <a:rPr lang="en-US" dirty="0"/>
              <a:t>BIG6 European Football League</a:t>
            </a:r>
          </a:p>
          <a:p>
            <a:pPr lvl="1"/>
            <a:r>
              <a:rPr lang="en-US" dirty="0"/>
              <a:t>International competition</a:t>
            </a:r>
          </a:p>
          <a:p>
            <a:pPr lvl="1"/>
            <a:r>
              <a:rPr lang="en-US" dirty="0"/>
              <a:t>First-tier competition in Europe </a:t>
            </a:r>
          </a:p>
          <a:p>
            <a:pPr lvl="1"/>
            <a:r>
              <a:rPr lang="en-US" dirty="0"/>
              <a:t>From 2014</a:t>
            </a:r>
          </a:p>
          <a:p>
            <a:r>
              <a:rPr lang="en-US" dirty="0"/>
              <a:t>EFL – European Football League</a:t>
            </a:r>
          </a:p>
          <a:p>
            <a:pPr lvl="1"/>
            <a:r>
              <a:rPr lang="en-US" dirty="0"/>
              <a:t>Second-tier competition in Europe</a:t>
            </a:r>
          </a:p>
          <a:p>
            <a:pPr lvl="1"/>
            <a:r>
              <a:rPr lang="en-US" dirty="0"/>
              <a:t>Winner can promote to the BIG6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CD0B02F-850E-4375-8B42-E8E847572F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968" y="2519251"/>
            <a:ext cx="4014788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562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31B511-FA10-4B68-AEF7-EB2F65CB5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Bitters</a:t>
            </a:r>
            <a:r>
              <a:rPr lang="cs-CZ" dirty="0"/>
              <a:t> </a:t>
            </a:r>
            <a:r>
              <a:rPr lang="cs-CZ" dirty="0" err="1"/>
              <a:t>League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DF30995-DA63-4B5B-B307-B8144E4B7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Czech League of American Football</a:t>
            </a:r>
          </a:p>
          <a:p>
            <a:r>
              <a:rPr lang="en-US" dirty="0"/>
              <a:t>Founded in 1994</a:t>
            </a:r>
          </a:p>
          <a:p>
            <a:r>
              <a:rPr lang="en-US" dirty="0"/>
              <a:t>4 leagues</a:t>
            </a:r>
            <a:r>
              <a:rPr lang="cs-CZ" dirty="0"/>
              <a:t>/</a:t>
            </a:r>
            <a:r>
              <a:rPr lang="en-US" dirty="0"/>
              <a:t>divisions</a:t>
            </a:r>
          </a:p>
          <a:p>
            <a:pPr lvl="1"/>
            <a:r>
              <a:rPr lang="en-US" dirty="0"/>
              <a:t>Paddock League, 2.league,3.league, 4. league</a:t>
            </a:r>
          </a:p>
          <a:p>
            <a:r>
              <a:rPr lang="en-US" dirty="0"/>
              <a:t>Czech Bowl</a:t>
            </a:r>
          </a:p>
          <a:p>
            <a:pPr lvl="1"/>
            <a:r>
              <a:rPr lang="en-US" dirty="0"/>
              <a:t>Silver Bowl, Bronze Bowl, Iron Bowl</a:t>
            </a:r>
          </a:p>
          <a:p>
            <a:pPr lvl="1"/>
            <a:r>
              <a:rPr lang="en-US" dirty="0"/>
              <a:t>Prague Lions</a:t>
            </a:r>
          </a:p>
          <a:p>
            <a:r>
              <a:rPr lang="en-US" dirty="0"/>
              <a:t>Prague Black Panthers</a:t>
            </a:r>
          </a:p>
          <a:p>
            <a:pPr lvl="1"/>
            <a:r>
              <a:rPr lang="en-US" dirty="0"/>
              <a:t>Most titles</a:t>
            </a:r>
          </a:p>
        </p:txBody>
      </p:sp>
      <p:pic>
        <p:nvPicPr>
          <p:cNvPr id="5" name="Obrázek 4" descr="Obsah obrázku text, hráč, jízda na kole&#10;&#10;Popis byl vytvořen automaticky">
            <a:extLst>
              <a:ext uri="{FF2B5EF4-FFF2-40B4-BE49-F238E27FC236}">
                <a16:creationId xmlns:a16="http://schemas.microsoft.com/office/drawing/2014/main" id="{3FBAD790-155C-44B4-A96A-6F90E4201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288" y="2398083"/>
            <a:ext cx="4420461" cy="272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348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30E3E1-BC85-4077-84AC-D54AFC87D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74271"/>
          </a:xfrm>
        </p:spPr>
        <p:txBody>
          <a:bodyPr/>
          <a:lstStyle/>
          <a:p>
            <a:r>
              <a:rPr lang="cs-CZ" dirty="0"/>
              <a:t>Best </a:t>
            </a:r>
            <a:r>
              <a:rPr lang="en-US" dirty="0"/>
              <a:t>players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AF504BD-B90C-44A0-84D7-4C1D1BB7B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59429"/>
            <a:ext cx="8596668" cy="4355646"/>
          </a:xfrm>
        </p:spPr>
        <p:txBody>
          <a:bodyPr/>
          <a:lstStyle/>
          <a:p>
            <a:r>
              <a:rPr lang="cs-CZ" dirty="0"/>
              <a:t>Jerry </a:t>
            </a:r>
            <a:r>
              <a:rPr lang="cs-CZ" dirty="0" err="1"/>
              <a:t>Rice</a:t>
            </a:r>
            <a:r>
              <a:rPr lang="cs-CZ" dirty="0"/>
              <a:t> (WR)</a:t>
            </a:r>
          </a:p>
          <a:p>
            <a:pPr lvl="1"/>
            <a:r>
              <a:rPr lang="cs-CZ" dirty="0"/>
              <a:t>1985-2004 </a:t>
            </a:r>
          </a:p>
          <a:p>
            <a:r>
              <a:rPr lang="cs-CZ" dirty="0"/>
              <a:t>Tom Brady (QB)</a:t>
            </a:r>
          </a:p>
          <a:p>
            <a:pPr lvl="1"/>
            <a:r>
              <a:rPr lang="cs-CZ" dirty="0"/>
              <a:t>2000-Present</a:t>
            </a:r>
          </a:p>
          <a:p>
            <a:r>
              <a:rPr lang="cs-CZ" dirty="0" err="1"/>
              <a:t>Joe</a:t>
            </a:r>
            <a:r>
              <a:rPr lang="cs-CZ" dirty="0"/>
              <a:t> Montana (QB)</a:t>
            </a:r>
          </a:p>
          <a:p>
            <a:pPr lvl="1"/>
            <a:r>
              <a:rPr lang="cs-CZ" dirty="0"/>
              <a:t>1979-1994</a:t>
            </a:r>
          </a:p>
          <a:p>
            <a:r>
              <a:rPr lang="cs-CZ" dirty="0"/>
              <a:t>Patrick </a:t>
            </a:r>
            <a:r>
              <a:rPr lang="cs-CZ" dirty="0" err="1"/>
              <a:t>Mahomes</a:t>
            </a:r>
            <a:r>
              <a:rPr lang="cs-CZ" dirty="0"/>
              <a:t> (QB)</a:t>
            </a:r>
          </a:p>
          <a:p>
            <a:r>
              <a:rPr lang="cs-CZ" dirty="0"/>
              <a:t>Aaron Donald (DT)</a:t>
            </a:r>
          </a:p>
          <a:p>
            <a:pPr lvl="1"/>
            <a:r>
              <a:rPr lang="cs-CZ" dirty="0"/>
              <a:t>2014-Present</a:t>
            </a:r>
          </a:p>
          <a:p>
            <a:r>
              <a:rPr lang="cs-CZ" dirty="0"/>
              <a:t>Julio Jones (WR)</a:t>
            </a:r>
          </a:p>
          <a:p>
            <a:r>
              <a:rPr lang="cs-CZ" dirty="0"/>
              <a:t>Jan </a:t>
            </a:r>
            <a:r>
              <a:rPr lang="cs-CZ" dirty="0" err="1"/>
              <a:t>Dundáček</a:t>
            </a:r>
            <a:r>
              <a:rPr lang="cs-CZ" dirty="0"/>
              <a:t> (QB)</a:t>
            </a:r>
          </a:p>
          <a:p>
            <a:endParaRPr lang="cs-CZ" dirty="0"/>
          </a:p>
        </p:txBody>
      </p:sp>
      <p:pic>
        <p:nvPicPr>
          <p:cNvPr id="5" name="Obrázek 4" descr="Obsah obrázku osoba, hráč, sport, sportovní hra&#10;&#10;Popis byl vytvořen automaticky">
            <a:extLst>
              <a:ext uri="{FF2B5EF4-FFF2-40B4-BE49-F238E27FC236}">
                <a16:creationId xmlns:a16="http://schemas.microsoft.com/office/drawing/2014/main" id="{583CCC7F-7A29-47BA-911A-7DFD548ADB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58" y="236901"/>
            <a:ext cx="3356402" cy="2143125"/>
          </a:xfrm>
          <a:prstGeom prst="rect">
            <a:avLst/>
          </a:prstGeom>
        </p:spPr>
      </p:pic>
      <p:pic>
        <p:nvPicPr>
          <p:cNvPr id="7" name="Obrázek 6" descr="Obsah obrázku tráva, exteriér, osoba, hráč&#10;&#10;Popis byl vytvořen automaticky">
            <a:extLst>
              <a:ext uri="{FF2B5EF4-FFF2-40B4-BE49-F238E27FC236}">
                <a16:creationId xmlns:a16="http://schemas.microsoft.com/office/drawing/2014/main" id="{B72EB318-142F-43E5-858E-27F6F152FF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628" y="288336"/>
            <a:ext cx="2983498" cy="1985382"/>
          </a:xfrm>
          <a:prstGeom prst="rect">
            <a:avLst/>
          </a:prstGeom>
        </p:spPr>
      </p:pic>
      <p:pic>
        <p:nvPicPr>
          <p:cNvPr id="9" name="Obrázek 8" descr="Obsah obrázku sport, exteriér, osoba, sportovní hra&#10;&#10;Popis byl vytvořen automaticky">
            <a:extLst>
              <a:ext uri="{FF2B5EF4-FFF2-40B4-BE49-F238E27FC236}">
                <a16:creationId xmlns:a16="http://schemas.microsoft.com/office/drawing/2014/main" id="{19AD00B7-9DA9-401D-B1C2-5FE7AE6FFE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971" y="2673373"/>
            <a:ext cx="2451258" cy="2143125"/>
          </a:xfrm>
          <a:prstGeom prst="rect">
            <a:avLst/>
          </a:prstGeom>
        </p:spPr>
      </p:pic>
      <p:pic>
        <p:nvPicPr>
          <p:cNvPr id="11" name="Obrázek 10" descr="Obsah obrázku muž, osoba&#10;&#10;Popis byl vytvořen automaticky">
            <a:extLst>
              <a:ext uri="{FF2B5EF4-FFF2-40B4-BE49-F238E27FC236}">
                <a16:creationId xmlns:a16="http://schemas.microsoft.com/office/drawing/2014/main" id="{FF32E9E6-C076-48C2-A395-CDE5708DA6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326" y="2549547"/>
            <a:ext cx="2173676" cy="2390775"/>
          </a:xfrm>
          <a:prstGeom prst="rect">
            <a:avLst/>
          </a:prstGeom>
        </p:spPr>
      </p:pic>
      <p:pic>
        <p:nvPicPr>
          <p:cNvPr id="13" name="Obrázek 12" descr="Obsah obrázku osoba, červená, muž, sport&#10;&#10;Popis byl vytvořen automaticky">
            <a:extLst>
              <a:ext uri="{FF2B5EF4-FFF2-40B4-BE49-F238E27FC236}">
                <a16:creationId xmlns:a16="http://schemas.microsoft.com/office/drawing/2014/main" id="{A156360A-A5C4-44C7-98A6-7E07CCECE5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377" y="4452212"/>
            <a:ext cx="2288350" cy="2213979"/>
          </a:xfrm>
          <a:prstGeom prst="rect">
            <a:avLst/>
          </a:prstGeom>
        </p:spPr>
      </p:pic>
      <p:pic>
        <p:nvPicPr>
          <p:cNvPr id="15" name="Obrázek 14" descr="Obsah obrázku text, osoba, interiér&#10;&#10;Popis byl vytvořen automaticky">
            <a:extLst>
              <a:ext uri="{FF2B5EF4-FFF2-40B4-BE49-F238E27FC236}">
                <a16:creationId xmlns:a16="http://schemas.microsoft.com/office/drawing/2014/main" id="{00C15E95-0ADE-4232-AABB-6354018E2E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313" y="510984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336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24B84B-7C2A-42C2-897E-700130DA0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07440"/>
          </a:xfrm>
        </p:spPr>
        <p:txBody>
          <a:bodyPr/>
          <a:lstStyle/>
          <a:p>
            <a:r>
              <a:rPr lang="cs-CZ" dirty="0"/>
              <a:t>Q</a:t>
            </a:r>
            <a:r>
              <a:rPr lang="en-US" dirty="0" err="1"/>
              <a:t>uestions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2FCF911-1B0E-44F3-9B09-94A6B0467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20241"/>
            <a:ext cx="8596668" cy="4121122"/>
          </a:xfrm>
        </p:spPr>
        <p:txBody>
          <a:bodyPr/>
          <a:lstStyle/>
          <a:p>
            <a:r>
              <a:rPr lang="en-US" dirty="0"/>
              <a:t>How long is  </a:t>
            </a:r>
            <a:r>
              <a:rPr lang="cs-CZ" dirty="0"/>
              <a:t>a </a:t>
            </a:r>
            <a:r>
              <a:rPr lang="en-US" dirty="0"/>
              <a:t>NFL</a:t>
            </a:r>
            <a:r>
              <a:rPr lang="cs-CZ" dirty="0"/>
              <a:t> game</a:t>
            </a:r>
            <a:r>
              <a:rPr lang="en-US" dirty="0"/>
              <a:t> ?</a:t>
            </a:r>
          </a:p>
          <a:p>
            <a:r>
              <a:rPr lang="en-US" dirty="0"/>
              <a:t>How many attempts has a</a:t>
            </a:r>
            <a:r>
              <a:rPr lang="cs-CZ" dirty="0"/>
              <a:t>n</a:t>
            </a:r>
            <a:r>
              <a:rPr lang="en-US" dirty="0"/>
              <a:t> offensive team to reach 10 yards ?</a:t>
            </a:r>
          </a:p>
          <a:p>
            <a:r>
              <a:rPr lang="en-US" dirty="0"/>
              <a:t>What is</a:t>
            </a:r>
            <a:r>
              <a:rPr lang="cs-CZ" dirty="0"/>
              <a:t> </a:t>
            </a:r>
            <a:r>
              <a:rPr lang="en-US" dirty="0"/>
              <a:t>the Bitters league ? </a:t>
            </a:r>
          </a:p>
          <a:p>
            <a:r>
              <a:rPr lang="en-US" dirty="0"/>
              <a:t>Do you remember 2 American football leagues in Europe ? </a:t>
            </a:r>
          </a:p>
          <a:p>
            <a:r>
              <a:rPr lang="en-US" dirty="0"/>
              <a:t>What is the most successful team in history of Bitters league ? </a:t>
            </a:r>
          </a:p>
          <a:p>
            <a:pPr marL="0" indent="0">
              <a:buNone/>
            </a:pPr>
            <a:endParaRPr lang="cs-CZ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4889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C7379E-7ADD-41A8-B438-67D57D097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81100"/>
          </a:xfrm>
        </p:spPr>
        <p:txBody>
          <a:bodyPr>
            <a:normAutofit/>
          </a:bodyPr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1251C3-0EF8-4600-AB57-24864EE91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05001"/>
            <a:ext cx="8596668" cy="41363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Do you have any questions ? </a:t>
            </a:r>
          </a:p>
        </p:txBody>
      </p:sp>
      <p:pic>
        <p:nvPicPr>
          <p:cNvPr id="5" name="Obrázek 4" descr="Obsah obrázku text, bílá tabule&#10;&#10;Popis byl vytvořen automaticky">
            <a:extLst>
              <a:ext uri="{FF2B5EF4-FFF2-40B4-BE49-F238E27FC236}">
                <a16:creationId xmlns:a16="http://schemas.microsoft.com/office/drawing/2014/main" id="{D05E5094-55F7-477B-848B-B0CE6D61E6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648897"/>
            <a:ext cx="6215844" cy="389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157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C8C0F6C-CE1A-4FC4-AD5B-4BA733747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54" y="643467"/>
            <a:ext cx="4203045" cy="1375608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What I am going to talk about…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82E3BA0-2123-47B0-9434-67CC00E8C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754" y="2160590"/>
            <a:ext cx="3973943" cy="3440110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History</a:t>
            </a:r>
          </a:p>
          <a:p>
            <a:r>
              <a:rPr lang="en-US">
                <a:solidFill>
                  <a:schemeClr val="bg1"/>
                </a:solidFill>
              </a:rPr>
              <a:t>Rules</a:t>
            </a:r>
          </a:p>
          <a:p>
            <a:r>
              <a:rPr lang="en-US">
                <a:solidFill>
                  <a:schemeClr val="bg1"/>
                </a:solidFill>
              </a:rPr>
              <a:t>Football in USA</a:t>
            </a:r>
          </a:p>
          <a:p>
            <a:r>
              <a:rPr lang="en-US">
                <a:solidFill>
                  <a:schemeClr val="bg1"/>
                </a:solidFill>
              </a:rPr>
              <a:t>A. football in Europe</a:t>
            </a:r>
          </a:p>
          <a:p>
            <a:r>
              <a:rPr lang="en-US">
                <a:solidFill>
                  <a:schemeClr val="bg1"/>
                </a:solidFill>
              </a:rPr>
              <a:t>A. football in Czech Republic</a:t>
            </a:r>
          </a:p>
          <a:p>
            <a:r>
              <a:rPr lang="en-US">
                <a:solidFill>
                  <a:schemeClr val="bg1"/>
                </a:solidFill>
              </a:rPr>
              <a:t>Best players</a:t>
            </a:r>
          </a:p>
        </p:txBody>
      </p:sp>
      <p:pic>
        <p:nvPicPr>
          <p:cNvPr id="6" name="Obrázek 5" descr="Obsah obrázku tráva, exteriér, fotbal, pole&#10;&#10;Popis byl vytvořen automaticky">
            <a:extLst>
              <a:ext uri="{FF2B5EF4-FFF2-40B4-BE49-F238E27FC236}">
                <a16:creationId xmlns:a16="http://schemas.microsoft.com/office/drawing/2014/main" id="{8AED38CD-8680-407C-AD3A-9A2E4FC87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695728"/>
            <a:ext cx="5143500" cy="3454029"/>
          </a:xfrm>
          <a:prstGeom prst="rect">
            <a:avLst/>
          </a:prstGeom>
        </p:spPr>
      </p:pic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446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08CEEB-54AA-4B4F-8355-16FA364A6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en-US" dirty="0"/>
              <a:t>History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15190F8-287E-441D-9BC4-AA9B0A723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930400"/>
            <a:ext cx="6318889" cy="46617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600" dirty="0"/>
              <a:t>A. football evolved from rugby and soccer in the USA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College sport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First match on 6.11. 1869 between Rutgers and Princeton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Absolutely different than nowadays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Walter Camp – „Father of American football“ set important rules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1905 creation of National Collegiate Athletic Association (NCAA)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In 1918 it started </a:t>
            </a:r>
            <a:r>
              <a:rPr lang="cs-CZ" sz="1600" dirty="0">
                <a:solidFill>
                  <a:schemeClr val="tx1"/>
                </a:solidFill>
              </a:rPr>
              <a:t>to </a:t>
            </a:r>
            <a:r>
              <a:rPr lang="en-US" sz="1600" dirty="0">
                <a:solidFill>
                  <a:schemeClr val="tx1"/>
                </a:solidFill>
              </a:rPr>
              <a:t>look like </a:t>
            </a:r>
            <a:r>
              <a:rPr lang="en-US" sz="1600" dirty="0"/>
              <a:t>American football as we know</a:t>
            </a:r>
            <a:r>
              <a:rPr lang="cs-CZ" sz="1600" dirty="0"/>
              <a:t> </a:t>
            </a:r>
            <a:r>
              <a:rPr lang="en-US" sz="1600" dirty="0">
                <a:solidFill>
                  <a:schemeClr val="tx1"/>
                </a:solidFill>
              </a:rPr>
              <a:t>it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In 1892 the first player was paid to play A. football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In 1930s it stopped being only </a:t>
            </a:r>
            <a:r>
              <a:rPr lang="cs-CZ" sz="1600" dirty="0">
                <a:solidFill>
                  <a:schemeClr val="tx1"/>
                </a:solidFill>
              </a:rPr>
              <a:t>a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college sport </a:t>
            </a:r>
          </a:p>
          <a:p>
            <a:pPr>
              <a:lnSpc>
                <a:spcPct val="90000"/>
              </a:lnSpc>
            </a:pPr>
            <a:endParaRPr lang="cs-CZ" sz="1500" dirty="0"/>
          </a:p>
        </p:txBody>
      </p:sp>
      <p:pic>
        <p:nvPicPr>
          <p:cNvPr id="5" name="Obrázek 4" descr="Obsah obrázku text, osoba, muž, zeď&#10;&#10;Popis byl vytvořen automaticky">
            <a:extLst>
              <a:ext uri="{FF2B5EF4-FFF2-40B4-BE49-F238E27FC236}">
                <a16:creationId xmlns:a16="http://schemas.microsoft.com/office/drawing/2014/main" id="{73316700-9408-4EC6-8799-8620213237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7" b="1"/>
          <a:stretch/>
        </p:blipFill>
        <p:spPr>
          <a:xfrm>
            <a:off x="7424787" y="1754963"/>
            <a:ext cx="3145536" cy="388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343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217F0D-0BA5-440C-9108-4C0729394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4D78D4-5907-48E7-8BB1-A0F021EFD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5514"/>
            <a:ext cx="8596668" cy="504552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1 game = 60 minutes</a:t>
            </a:r>
          </a:p>
          <a:p>
            <a:pPr lvl="1"/>
            <a:r>
              <a:rPr lang="en-US" dirty="0"/>
              <a:t>4 quarters </a:t>
            </a:r>
            <a:r>
              <a:rPr lang="en-US" dirty="0">
                <a:solidFill>
                  <a:schemeClr val="tx1"/>
                </a:solidFill>
              </a:rPr>
              <a:t>that</a:t>
            </a:r>
            <a:r>
              <a:rPr lang="cs-CZ" dirty="0">
                <a:solidFill>
                  <a:schemeClr val="tx1"/>
                </a:solidFill>
              </a:rPr>
              <a:t> last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15 minutes</a:t>
            </a:r>
          </a:p>
          <a:p>
            <a:pPr lvl="1"/>
            <a:r>
              <a:rPr lang="en-US" dirty="0"/>
              <a:t>Average</a:t>
            </a:r>
            <a:r>
              <a:rPr lang="cs-CZ" dirty="0"/>
              <a:t> </a:t>
            </a:r>
            <a:r>
              <a:rPr lang="en-US" dirty="0"/>
              <a:t>NFL game is played over three hours</a:t>
            </a:r>
          </a:p>
          <a:p>
            <a:r>
              <a:rPr lang="en-US" dirty="0"/>
              <a:t>Field is 120 yard long and 53 yards wide</a:t>
            </a:r>
          </a:p>
          <a:p>
            <a:r>
              <a:rPr lang="en-US" dirty="0"/>
              <a:t>2 teams of 11 players on the field </a:t>
            </a:r>
          </a:p>
          <a:p>
            <a:r>
              <a:rPr lang="en-US" dirty="0"/>
              <a:t>Every team has 3 units</a:t>
            </a:r>
          </a:p>
          <a:p>
            <a:pPr lvl="1"/>
            <a:r>
              <a:rPr lang="en-US" dirty="0"/>
              <a:t>Offensive unit</a:t>
            </a:r>
          </a:p>
          <a:p>
            <a:pPr lvl="1"/>
            <a:r>
              <a:rPr lang="en-US" dirty="0"/>
              <a:t>Defensive unit </a:t>
            </a:r>
          </a:p>
          <a:p>
            <a:pPr lvl="1"/>
            <a:r>
              <a:rPr lang="en-US" dirty="0"/>
              <a:t>Special teams</a:t>
            </a:r>
          </a:p>
          <a:p>
            <a:r>
              <a:rPr lang="en-US" dirty="0"/>
              <a:t>Teams may substitute any </a:t>
            </a:r>
            <a:r>
              <a:rPr lang="en-US" dirty="0">
                <a:solidFill>
                  <a:schemeClr val="tx1"/>
                </a:solidFill>
              </a:rPr>
              <a:t>number </a:t>
            </a:r>
            <a:r>
              <a:rPr lang="en-US" dirty="0"/>
              <a:t>of players between downs</a:t>
            </a:r>
          </a:p>
          <a:p>
            <a:r>
              <a:rPr lang="en-US" dirty="0"/>
              <a:t>Team with more points </a:t>
            </a:r>
            <a:r>
              <a:rPr lang="en-US" dirty="0">
                <a:solidFill>
                  <a:schemeClr val="tx1"/>
                </a:solidFill>
              </a:rPr>
              <a:t>win</a:t>
            </a:r>
            <a:r>
              <a:rPr lang="cs-CZ" dirty="0">
                <a:solidFill>
                  <a:schemeClr val="tx1"/>
                </a:solidFill>
              </a:rPr>
              <a:t>s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Touchdown </a:t>
            </a:r>
          </a:p>
          <a:p>
            <a:pPr lvl="1"/>
            <a:r>
              <a:rPr lang="en-US" dirty="0"/>
              <a:t>Extra point or 2-point conversion</a:t>
            </a:r>
          </a:p>
          <a:p>
            <a:pPr lvl="1"/>
            <a:r>
              <a:rPr lang="en-US" dirty="0"/>
              <a:t>Field goal</a:t>
            </a:r>
          </a:p>
          <a:p>
            <a:pPr lvl="1"/>
            <a:r>
              <a:rPr lang="en-US" dirty="0"/>
              <a:t>Safety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A127EE4-86C5-4ED7-9C56-151D799F05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568994"/>
            <a:ext cx="4316784" cy="284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213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43A267-1614-4B39-805C-F9FCE50FD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825622D-9217-4B3E-B9AA-DEBD973B7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ball has an oval shape</a:t>
            </a:r>
          </a:p>
          <a:p>
            <a:r>
              <a:rPr lang="en-US" dirty="0"/>
              <a:t>Offensive team has a 4 attempts (downs) to reach 10 yards</a:t>
            </a:r>
          </a:p>
          <a:p>
            <a:pPr lvl="1"/>
            <a:r>
              <a:rPr lang="en-US" dirty="0"/>
              <a:t>Running or passing</a:t>
            </a:r>
          </a:p>
          <a:p>
            <a:r>
              <a:rPr lang="en-US" dirty="0"/>
              <a:t>Only one forward pass per game </a:t>
            </a:r>
          </a:p>
          <a:p>
            <a:pPr lvl="1"/>
            <a:r>
              <a:rPr lang="en-US" dirty="0"/>
              <a:t>Passer must be behind the line of scrimmage</a:t>
            </a:r>
          </a:p>
          <a:p>
            <a:r>
              <a:rPr lang="en-US" dirty="0"/>
              <a:t>Players can pass the ball backwards</a:t>
            </a:r>
          </a:p>
          <a:p>
            <a:r>
              <a:rPr lang="en-US" dirty="0"/>
              <a:t>The play ends when player with ball is tackled or goes out of the field or his helmet comes off, or when ball hits the ground</a:t>
            </a:r>
          </a:p>
          <a:p>
            <a:r>
              <a:rPr lang="cs-CZ" dirty="0"/>
              <a:t>https://www.youtube.com/watch?v=3t6hM5tRlfA</a:t>
            </a:r>
          </a:p>
        </p:txBody>
      </p:sp>
      <p:pic>
        <p:nvPicPr>
          <p:cNvPr id="5" name="Obrázek 4" descr="Obsah obrázku tráva, fotbal, pole, sportovní hra&#10;&#10;Popis byl vytvořen automaticky">
            <a:extLst>
              <a:ext uri="{FF2B5EF4-FFF2-40B4-BE49-F238E27FC236}">
                <a16:creationId xmlns:a16="http://schemas.microsoft.com/office/drawing/2014/main" id="{985783BA-8B37-445F-9AB4-FE84FC8E38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299" y="1930400"/>
            <a:ext cx="3419803" cy="231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864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32D2F9-0C63-4F3D-A072-BED10F788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04900"/>
          </a:xfrm>
        </p:spPr>
        <p:txBody>
          <a:bodyPr/>
          <a:lstStyle/>
          <a:p>
            <a:r>
              <a:rPr lang="en-US" dirty="0"/>
              <a:t>Football in the USA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8FA2935-3473-41C4-831B-E11D64375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28801"/>
            <a:ext cx="8596668" cy="4212562"/>
          </a:xfrm>
        </p:spPr>
        <p:txBody>
          <a:bodyPr>
            <a:normAutofit/>
          </a:bodyPr>
          <a:lstStyle/>
          <a:p>
            <a:r>
              <a:rPr lang="en-US" dirty="0"/>
              <a:t>Most popular sport</a:t>
            </a:r>
          </a:p>
          <a:p>
            <a:pPr lvl="1"/>
            <a:r>
              <a:rPr lang="en-US" dirty="0"/>
              <a:t>Professional football</a:t>
            </a:r>
          </a:p>
          <a:p>
            <a:r>
              <a:rPr lang="en-US" dirty="0"/>
              <a:t>College football 3</a:t>
            </a:r>
            <a:r>
              <a:rPr lang="en-US" dirty="0">
                <a:solidFill>
                  <a:schemeClr val="tx1"/>
                </a:solidFill>
              </a:rPr>
              <a:t>rd</a:t>
            </a:r>
            <a:r>
              <a:rPr lang="cs-CZ" dirty="0"/>
              <a:t> </a:t>
            </a:r>
            <a:r>
              <a:rPr lang="en-US" dirty="0"/>
              <a:t>most popular sport</a:t>
            </a:r>
            <a:endParaRPr lang="cs-CZ" dirty="0"/>
          </a:p>
          <a:p>
            <a:r>
              <a:rPr lang="en-US" dirty="0"/>
              <a:t>Important</a:t>
            </a:r>
            <a:r>
              <a:rPr lang="cs-CZ" dirty="0"/>
              <a:t> </a:t>
            </a:r>
            <a:r>
              <a:rPr lang="en-US" dirty="0"/>
              <a:t>for</a:t>
            </a:r>
            <a:r>
              <a:rPr lang="cs-CZ" dirty="0"/>
              <a:t> </a:t>
            </a:r>
            <a:r>
              <a:rPr lang="en-US" dirty="0"/>
              <a:t>American</a:t>
            </a:r>
            <a:r>
              <a:rPr lang="cs-CZ" dirty="0"/>
              <a:t> </a:t>
            </a:r>
            <a:r>
              <a:rPr lang="en-US" dirty="0"/>
              <a:t>culture</a:t>
            </a:r>
          </a:p>
          <a:p>
            <a:pPr lvl="1"/>
            <a:r>
              <a:rPr lang="en-US" dirty="0"/>
              <a:t>Superbowl is de facto </a:t>
            </a:r>
            <a:r>
              <a:rPr lang="cs-CZ" dirty="0"/>
              <a:t>a </a:t>
            </a:r>
            <a:r>
              <a:rPr lang="en-US" dirty="0"/>
              <a:t>national holiday</a:t>
            </a:r>
          </a:p>
          <a:p>
            <a:pPr lvl="1"/>
            <a:r>
              <a:rPr lang="en-US" dirty="0"/>
              <a:t>In some countries A. football </a:t>
            </a:r>
            <a:r>
              <a:rPr lang="en-US" dirty="0">
                <a:solidFill>
                  <a:schemeClr val="tx1"/>
                </a:solidFill>
              </a:rPr>
              <a:t>is</a:t>
            </a:r>
            <a:r>
              <a:rPr lang="cs-CZ" dirty="0"/>
              <a:t> </a:t>
            </a:r>
            <a:r>
              <a:rPr lang="en-US" dirty="0"/>
              <a:t>almost religion</a:t>
            </a:r>
          </a:p>
          <a:p>
            <a:pPr lvl="1"/>
            <a:r>
              <a:rPr lang="en-US" dirty="0"/>
              <a:t>Thanksgiving football is an American tradition</a:t>
            </a:r>
          </a:p>
          <a:p>
            <a:r>
              <a:rPr lang="en-US" dirty="0"/>
              <a:t>Every Sunday in season is The Game Day</a:t>
            </a:r>
          </a:p>
          <a:p>
            <a:r>
              <a:rPr lang="en-US" dirty="0"/>
              <a:t>Most-played sport by high school and college athletes</a:t>
            </a:r>
            <a:endParaRPr lang="cs-CZ" dirty="0"/>
          </a:p>
          <a:p>
            <a:pPr lvl="1"/>
            <a:r>
              <a:rPr lang="en-US" dirty="0"/>
              <a:t>1.1 million high school players in 2012</a:t>
            </a:r>
          </a:p>
          <a:p>
            <a:pPr lvl="1"/>
            <a:r>
              <a:rPr lang="en-US" dirty="0"/>
              <a:t>70,000 college players in 2012</a:t>
            </a:r>
          </a:p>
          <a:p>
            <a:endParaRPr lang="en-US" dirty="0"/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6433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8F867C-6EBC-424F-A26B-894797890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1" y="237460"/>
            <a:ext cx="6103088" cy="1399953"/>
          </a:xfrm>
        </p:spPr>
        <p:txBody>
          <a:bodyPr anchor="ctr">
            <a:normAutofit/>
          </a:bodyPr>
          <a:lstStyle/>
          <a:p>
            <a:r>
              <a:rPr lang="en-US" sz="3300" dirty="0"/>
              <a:t>Football in the USA - NFL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F310FFA-4B25-41DF-82AC-49A77BB64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324" y="3867058"/>
            <a:ext cx="4625328" cy="2601747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651BD93-E5EF-41FB-9AD2-DF457BA88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1" y="1881963"/>
            <a:ext cx="6103087" cy="448693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600" dirty="0"/>
              <a:t>Best league in the world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Divided into 2 conferences and 8 divisions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NFC and AFC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32 teams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Every team plays 16 games per season, before play-off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2 games versus every divisional rival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14 teams qualify for play-off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Play-off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1. Wild card round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2. Divisional round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3. AFC/NFC championship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4. Superbowl</a:t>
            </a:r>
          </a:p>
          <a:p>
            <a:pPr>
              <a:lnSpc>
                <a:spcPct val="90000"/>
              </a:lnSpc>
            </a:pPr>
            <a:endParaRPr lang="cs-CZ" sz="1600" dirty="0"/>
          </a:p>
          <a:p>
            <a:pPr lvl="1">
              <a:lnSpc>
                <a:spcPct val="90000"/>
              </a:lnSpc>
            </a:pPr>
            <a:endParaRPr lang="cs-CZ" sz="11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84723CE-B9E5-47F6-B7E4-E5CEACA819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535" y="937436"/>
            <a:ext cx="3412906" cy="260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93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4166F43-5C3C-458E-97EE-4E537CCCC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A. </a:t>
            </a:r>
            <a:r>
              <a:rPr lang="en-US" dirty="0" err="1"/>
              <a:t>Footbal</a:t>
            </a:r>
            <a:r>
              <a:rPr lang="en-US" dirty="0"/>
              <a:t> in the world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45159B-CB27-4475-9595-A1735E7A7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popular in Canada</a:t>
            </a:r>
          </a:p>
          <a:p>
            <a:pPr lvl="1"/>
            <a:r>
              <a:rPr lang="en-US" dirty="0"/>
              <a:t>NFL is the third-most followed league</a:t>
            </a:r>
          </a:p>
          <a:p>
            <a:r>
              <a:rPr lang="en-US" dirty="0"/>
              <a:t>In Mexico from 1896</a:t>
            </a:r>
          </a:p>
          <a:p>
            <a:pPr lvl="1"/>
            <a:r>
              <a:rPr lang="en-US" dirty="0"/>
              <a:t>16 million NFL fans </a:t>
            </a:r>
          </a:p>
          <a:p>
            <a:pPr lvl="1"/>
            <a:r>
              <a:rPr lang="en-US" dirty="0"/>
              <a:t>Liga de </a:t>
            </a:r>
            <a:r>
              <a:rPr lang="en-US" dirty="0" err="1"/>
              <a:t>Futbol</a:t>
            </a:r>
            <a:r>
              <a:rPr lang="en-US" dirty="0"/>
              <a:t> Americano </a:t>
            </a:r>
            <a:r>
              <a:rPr lang="en-US" dirty="0" err="1"/>
              <a:t>Profesional</a:t>
            </a:r>
            <a:endParaRPr lang="en-US" dirty="0"/>
          </a:p>
          <a:p>
            <a:pPr lvl="1"/>
            <a:r>
              <a:rPr lang="en-US" dirty="0"/>
              <a:t>Professional and college sport</a:t>
            </a:r>
          </a:p>
          <a:p>
            <a:r>
              <a:rPr lang="en-US" dirty="0"/>
              <a:t>In Japan from 1934</a:t>
            </a:r>
          </a:p>
          <a:p>
            <a:pPr lvl="1"/>
            <a:r>
              <a:rPr lang="en-US" dirty="0"/>
              <a:t>400 high school football teams </a:t>
            </a:r>
          </a:p>
          <a:p>
            <a:pPr lvl="1"/>
            <a:r>
              <a:rPr lang="en-US" dirty="0"/>
              <a:t>Over 100 college teams</a:t>
            </a:r>
          </a:p>
        </p:txBody>
      </p:sp>
      <p:pic>
        <p:nvPicPr>
          <p:cNvPr id="5" name="Obrázek 4" descr="Obsah obrázku tráva, osoba, červená, sportovní hra&#10;&#10;Popis byl vytvořen automaticky">
            <a:extLst>
              <a:ext uri="{FF2B5EF4-FFF2-40B4-BE49-F238E27FC236}">
                <a16:creationId xmlns:a16="http://schemas.microsoft.com/office/drawing/2014/main" id="{F4D81067-6EAC-4B6B-8FD4-2002252B94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230" y="2316479"/>
            <a:ext cx="5245919" cy="295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014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9BD9BD-393E-4ED8-B4FC-3FA5E3137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37557"/>
          </a:xfrm>
        </p:spPr>
        <p:txBody>
          <a:bodyPr/>
          <a:lstStyle/>
          <a:p>
            <a:r>
              <a:rPr lang="en-US" dirty="0"/>
              <a:t>A. Football in Europe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FF9D55-3266-4C79-B614-183C5E85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041071"/>
            <a:ext cx="8596668" cy="40002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 more than 30 European countries</a:t>
            </a:r>
          </a:p>
          <a:p>
            <a:r>
              <a:rPr lang="en-US" dirty="0"/>
              <a:t>The quality</a:t>
            </a:r>
            <a:r>
              <a:rPr lang="cs-CZ" dirty="0"/>
              <a:t> </a:t>
            </a:r>
            <a:r>
              <a:rPr lang="en-US" dirty="0"/>
              <a:t>is not the same as in the US</a:t>
            </a:r>
          </a:p>
          <a:p>
            <a:r>
              <a:rPr lang="en-US" dirty="0" err="1"/>
              <a:t>Superserien</a:t>
            </a:r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cs-CZ" dirty="0">
                <a:solidFill>
                  <a:schemeClr val="tx1"/>
                </a:solidFill>
              </a:rPr>
              <a:t>he </a:t>
            </a:r>
            <a:r>
              <a:rPr lang="cs-CZ" dirty="0"/>
              <a:t>t</a:t>
            </a:r>
            <a:r>
              <a:rPr lang="en-US" dirty="0"/>
              <a:t>op league in Sweden</a:t>
            </a:r>
          </a:p>
          <a:p>
            <a:pPr lvl="1"/>
            <a:r>
              <a:rPr lang="cs-CZ" dirty="0"/>
              <a:t>4 </a:t>
            </a:r>
            <a:r>
              <a:rPr lang="en-US" dirty="0"/>
              <a:t>teams, most famous is Stockholm Mean Machines</a:t>
            </a:r>
          </a:p>
          <a:p>
            <a:r>
              <a:rPr lang="cs-CZ" dirty="0" err="1"/>
              <a:t>Vaahteraliiga</a:t>
            </a:r>
            <a:endParaRPr lang="cs-CZ" dirty="0"/>
          </a:p>
          <a:p>
            <a:pPr lvl="1"/>
            <a:r>
              <a:rPr lang="en-US" dirty="0">
                <a:solidFill>
                  <a:schemeClr val="tx1"/>
                </a:solidFill>
              </a:rPr>
              <a:t>The</a:t>
            </a:r>
            <a:r>
              <a:rPr lang="cs-CZ" dirty="0"/>
              <a:t> </a:t>
            </a:r>
            <a:r>
              <a:rPr lang="en-US" dirty="0"/>
              <a:t>Finland´s premier league</a:t>
            </a:r>
          </a:p>
          <a:p>
            <a:pPr lvl="1"/>
            <a:r>
              <a:rPr lang="cs-CZ" dirty="0" err="1"/>
              <a:t>Helsinki</a:t>
            </a:r>
            <a:r>
              <a:rPr lang="cs-CZ" dirty="0"/>
              <a:t> </a:t>
            </a:r>
            <a:r>
              <a:rPr lang="en-US" dirty="0"/>
              <a:t>Roosters</a:t>
            </a:r>
          </a:p>
          <a:p>
            <a:r>
              <a:rPr lang="en-US" dirty="0"/>
              <a:t>The Austrian Football League</a:t>
            </a:r>
          </a:p>
          <a:p>
            <a:pPr lvl="1"/>
            <a:r>
              <a:rPr lang="cs-CZ" dirty="0"/>
              <a:t>Salzburg </a:t>
            </a:r>
            <a:r>
              <a:rPr lang="en-US" dirty="0"/>
              <a:t>Lions</a:t>
            </a:r>
            <a:r>
              <a:rPr lang="cs-CZ" dirty="0"/>
              <a:t>, </a:t>
            </a:r>
            <a:r>
              <a:rPr lang="cs-CZ" dirty="0" err="1"/>
              <a:t>Vienna</a:t>
            </a:r>
            <a:r>
              <a:rPr lang="cs-CZ" dirty="0"/>
              <a:t> </a:t>
            </a:r>
            <a:r>
              <a:rPr lang="en-US" dirty="0" err="1"/>
              <a:t>Ramblocks</a:t>
            </a:r>
            <a:endParaRPr lang="en-US" dirty="0"/>
          </a:p>
          <a:p>
            <a:pPr lvl="1"/>
            <a:r>
              <a:rPr lang="cs-CZ" dirty="0"/>
              <a:t>2010-2016 Prague </a:t>
            </a:r>
            <a:r>
              <a:rPr lang="en-US" dirty="0"/>
              <a:t>Panthers</a:t>
            </a:r>
          </a:p>
        </p:txBody>
      </p:sp>
      <p:pic>
        <p:nvPicPr>
          <p:cNvPr id="5" name="Obrázek 4" descr="Obsah obrázku text, osoba, exteriér, lidé&#10;&#10;Popis byl vytvořen automaticky">
            <a:extLst>
              <a:ext uri="{FF2B5EF4-FFF2-40B4-BE49-F238E27FC236}">
                <a16:creationId xmlns:a16="http://schemas.microsoft.com/office/drawing/2014/main" id="{053E8B01-6427-49F0-BDD1-2D3716C59C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019" y="2164080"/>
            <a:ext cx="5198139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84246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5634</TotalTime>
  <Words>711</Words>
  <Application>Microsoft Office PowerPoint</Application>
  <PresentationFormat>Širokoúhlá obrazovka</PresentationFormat>
  <Paragraphs>134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Fazeta</vt:lpstr>
      <vt:lpstr>American Football</vt:lpstr>
      <vt:lpstr>What I am going to talk about…</vt:lpstr>
      <vt:lpstr>History</vt:lpstr>
      <vt:lpstr>Rules</vt:lpstr>
      <vt:lpstr>Rules</vt:lpstr>
      <vt:lpstr>Football in the USA</vt:lpstr>
      <vt:lpstr>Football in the USA - NFL</vt:lpstr>
      <vt:lpstr>A. Footbal in the world</vt:lpstr>
      <vt:lpstr>A. Football in Europe</vt:lpstr>
      <vt:lpstr>American football in Europe</vt:lpstr>
      <vt:lpstr>Bitters League</vt:lpstr>
      <vt:lpstr>Best players</vt:lpstr>
      <vt:lpstr>Questions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Football</dc:title>
  <dc:creator>Anna Hamsíková</dc:creator>
  <cp:lastModifiedBy>Anna Hamsíková</cp:lastModifiedBy>
  <cp:revision>68</cp:revision>
  <dcterms:created xsi:type="dcterms:W3CDTF">2021-03-14T15:39:53Z</dcterms:created>
  <dcterms:modified xsi:type="dcterms:W3CDTF">2021-03-22T19:44:18Z</dcterms:modified>
</cp:coreProperties>
</file>