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1037" y="-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8F882-9A09-4A1B-8AEA-74A4C6F0F9CF}" type="datetimeFigureOut">
              <a:rPr lang="cs-CZ" smtClean="0"/>
              <a:t>23.09.2020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A08AC-C525-4B72-9FD8-7F2BD73DF3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73953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8F882-9A09-4A1B-8AEA-74A4C6F0F9CF}" type="datetimeFigureOut">
              <a:rPr lang="cs-CZ" smtClean="0"/>
              <a:t>23.09.2020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A08AC-C525-4B72-9FD8-7F2BD73DF3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278182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8F882-9A09-4A1B-8AEA-74A4C6F0F9CF}" type="datetimeFigureOut">
              <a:rPr lang="cs-CZ" smtClean="0"/>
              <a:t>23.09.2020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A08AC-C525-4B72-9FD8-7F2BD73DF3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227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8F882-9A09-4A1B-8AEA-74A4C6F0F9CF}" type="datetimeFigureOut">
              <a:rPr lang="cs-CZ" smtClean="0"/>
              <a:t>23.09.2020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A08AC-C525-4B72-9FD8-7F2BD73DF3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642949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8F882-9A09-4A1B-8AEA-74A4C6F0F9CF}" type="datetimeFigureOut">
              <a:rPr lang="cs-CZ" smtClean="0"/>
              <a:t>23.09.2020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A08AC-C525-4B72-9FD8-7F2BD73DF3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425236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8F882-9A09-4A1B-8AEA-74A4C6F0F9CF}" type="datetimeFigureOut">
              <a:rPr lang="cs-CZ" smtClean="0"/>
              <a:t>23.09.2020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A08AC-C525-4B72-9FD8-7F2BD73DF3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467477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8F882-9A09-4A1B-8AEA-74A4C6F0F9CF}" type="datetimeFigureOut">
              <a:rPr lang="cs-CZ" smtClean="0"/>
              <a:t>23.09.2020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A08AC-C525-4B72-9FD8-7F2BD73DF3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43216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8F882-9A09-4A1B-8AEA-74A4C6F0F9CF}" type="datetimeFigureOut">
              <a:rPr lang="cs-CZ" smtClean="0"/>
              <a:t>23.09.2020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A08AC-C525-4B72-9FD8-7F2BD73DF3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144472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8F882-9A09-4A1B-8AEA-74A4C6F0F9CF}" type="datetimeFigureOut">
              <a:rPr lang="cs-CZ" smtClean="0"/>
              <a:t>23.09.2020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A08AC-C525-4B72-9FD8-7F2BD73DF3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36404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8F882-9A09-4A1B-8AEA-74A4C6F0F9CF}" type="datetimeFigureOut">
              <a:rPr lang="cs-CZ" smtClean="0"/>
              <a:t>23.09.2020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A08AC-C525-4B72-9FD8-7F2BD73DF3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714367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8F882-9A09-4A1B-8AEA-74A4C6F0F9CF}" type="datetimeFigureOut">
              <a:rPr lang="cs-CZ" smtClean="0"/>
              <a:t>23.09.2020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A08AC-C525-4B72-9FD8-7F2BD73DF3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52324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98F882-9A09-4A1B-8AEA-74A4C6F0F9CF}" type="datetimeFigureOut">
              <a:rPr lang="cs-CZ" smtClean="0"/>
              <a:t>23.09.2020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AA08AC-C525-4B72-9FD8-7F2BD73DF3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52079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1187624" y="908720"/>
            <a:ext cx="6768752" cy="4608512"/>
          </a:xfrm>
          <a:prstGeom prst="rect">
            <a:avLst/>
          </a:prstGeom>
          <a:noFill/>
          <a:ln w="50800" cap="rnd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8000" b="1" smtClean="0">
                <a:solidFill>
                  <a:srgbClr val="002060"/>
                </a:solidFill>
              </a:rPr>
              <a:t>MOZEČEK</a:t>
            </a:r>
            <a:endParaRPr lang="cs-CZ" sz="80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44670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6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7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800"/>
                            </p:stCondLst>
                            <p:childTnLst>
                              <p:par>
                                <p:cTn id="12" presetID="26" presetClass="emph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3" dur="500" tmFilter="0, 0; .2, .5; .8, .5; 1, 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4" dur="250" autoRev="1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300"/>
                            </p:stCondLst>
                            <p:childTnLst>
                              <p:par>
                                <p:cTn id="16" presetID="26" presetClass="emph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7" dur="500" tmFilter="0, 0; .2, .5; .8, .5; 1, 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8" dur="250" autoRev="1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323528" y="476672"/>
            <a:ext cx="7992888" cy="54014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500" b="1" dirty="0" smtClean="0">
                <a:solidFill>
                  <a:srgbClr val="0070C0"/>
                </a:solidFill>
              </a:rPr>
              <a:t>Mozeček</a:t>
            </a:r>
          </a:p>
          <a:p>
            <a:endParaRPr lang="cs-CZ" sz="2000" dirty="0"/>
          </a:p>
          <a:p>
            <a:r>
              <a:rPr lang="cs-CZ" sz="2000" dirty="0" smtClean="0"/>
              <a:t>podílí se na programování a zpětnovazebné regulaci pohybu</a:t>
            </a:r>
          </a:p>
          <a:p>
            <a:r>
              <a:rPr lang="cs-CZ" sz="2000" dirty="0" smtClean="0"/>
              <a:t>řídí provedení cílených pohybů</a:t>
            </a:r>
          </a:p>
          <a:p>
            <a:r>
              <a:rPr lang="cs-CZ" sz="2000" dirty="0" smtClean="0"/>
              <a:t>řídí svalovou souhru (=synergie)</a:t>
            </a:r>
          </a:p>
          <a:p>
            <a:r>
              <a:rPr lang="cs-CZ" sz="2000" dirty="0" smtClean="0"/>
              <a:t>ovlivňuje svalový tonus</a:t>
            </a:r>
          </a:p>
          <a:p>
            <a:r>
              <a:rPr lang="cs-CZ" sz="2000" dirty="0"/>
              <a:t>zabezpečuje rovnováhu a vzpřímený stoj</a:t>
            </a:r>
          </a:p>
          <a:p>
            <a:endParaRPr lang="cs-CZ" sz="2000" dirty="0"/>
          </a:p>
          <a:p>
            <a:r>
              <a:rPr lang="cs-CZ" sz="2000" u="sng" dirty="0" smtClean="0"/>
              <a:t>mozečková aferentace</a:t>
            </a:r>
            <a:r>
              <a:rPr lang="cs-CZ" sz="2000" dirty="0" smtClean="0"/>
              <a:t>: z proprioceptorů, ze zrakových a sluchových drah, z mozkové kůry</a:t>
            </a:r>
          </a:p>
          <a:p>
            <a:endParaRPr lang="cs-CZ" sz="2000" dirty="0" smtClean="0"/>
          </a:p>
          <a:p>
            <a:r>
              <a:rPr lang="cs-CZ" sz="2000" u="sng" dirty="0" smtClean="0"/>
              <a:t>mozečková eferentace</a:t>
            </a:r>
            <a:r>
              <a:rPr lang="cs-CZ" sz="2000" dirty="0" smtClean="0"/>
              <a:t>: k různým svalovým skupinám</a:t>
            </a:r>
          </a:p>
          <a:p>
            <a:endParaRPr lang="cs-CZ" sz="2000" dirty="0" smtClean="0"/>
          </a:p>
          <a:p>
            <a:r>
              <a:rPr lang="cs-CZ" sz="2000" dirty="0" smtClean="0"/>
              <a:t>příznaky mozečkového postižení většinou homolaterálně, na straně léze (některé mozečkové dráhy se nekříží, jiné se kříží dvakrát)</a:t>
            </a:r>
          </a:p>
          <a:p>
            <a:endParaRPr lang="cs-CZ" sz="2000" dirty="0" smtClean="0"/>
          </a:p>
          <a:p>
            <a:endParaRPr lang="cs-CZ" sz="2000" dirty="0" smtClean="0"/>
          </a:p>
        </p:txBody>
      </p:sp>
    </p:spTree>
    <p:extLst>
      <p:ext uri="{BB962C8B-B14F-4D97-AF65-F5344CB8AC3E}">
        <p14:creationId xmlns:p14="http://schemas.microsoft.com/office/powerpoint/2010/main" val="1385691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323528" y="1124744"/>
            <a:ext cx="7992888" cy="41703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500" b="1" dirty="0" smtClean="0"/>
              <a:t>Mozečkové syndromy</a:t>
            </a:r>
          </a:p>
          <a:p>
            <a:endParaRPr lang="cs-CZ" sz="2000" dirty="0" smtClean="0"/>
          </a:p>
          <a:p>
            <a:r>
              <a:rPr lang="cs-CZ" sz="2000" dirty="0" smtClean="0"/>
              <a:t>▪ </a:t>
            </a:r>
            <a:r>
              <a:rPr lang="cs-CZ" sz="2000" dirty="0"/>
              <a:t>ataxie </a:t>
            </a:r>
            <a:r>
              <a:rPr lang="cs-CZ" sz="2000" dirty="0" smtClean="0"/>
              <a:t>(asynergie):</a:t>
            </a:r>
          </a:p>
          <a:p>
            <a:pPr marL="914400" lvl="1" indent="-457200">
              <a:buAutoNum type="alphaLcParenR"/>
            </a:pPr>
            <a:r>
              <a:rPr lang="cs-CZ" sz="2000" dirty="0" smtClean="0"/>
              <a:t>trupová ataxie - porucha rovnováhy, stoje a chůze</a:t>
            </a:r>
          </a:p>
          <a:p>
            <a:pPr marL="914400" lvl="1" indent="-457200">
              <a:buAutoNum type="alphaLcParenR"/>
            </a:pPr>
            <a:r>
              <a:rPr lang="cs-CZ" sz="2000" dirty="0" smtClean="0"/>
              <a:t>ataxie končetin (hypermetrie) - přestřelování</a:t>
            </a:r>
          </a:p>
          <a:p>
            <a:endParaRPr lang="cs-CZ" sz="2000" dirty="0"/>
          </a:p>
          <a:p>
            <a:r>
              <a:rPr lang="cs-CZ" sz="2000" dirty="0"/>
              <a:t>▪ tremor </a:t>
            </a:r>
            <a:r>
              <a:rPr lang="cs-CZ" sz="2000" dirty="0" smtClean="0"/>
              <a:t>- </a:t>
            </a:r>
            <a:r>
              <a:rPr lang="cs-CZ" sz="2000" dirty="0"/>
              <a:t>intenční (při cíleném pohybu)</a:t>
            </a:r>
            <a:endParaRPr lang="cs-CZ" sz="2000" dirty="0" smtClean="0"/>
          </a:p>
          <a:p>
            <a:endParaRPr lang="cs-CZ" sz="2000" dirty="0"/>
          </a:p>
          <a:p>
            <a:r>
              <a:rPr lang="cs-CZ" sz="2000" dirty="0"/>
              <a:t>▪ adiadochokineze </a:t>
            </a:r>
            <a:r>
              <a:rPr lang="cs-CZ" sz="2000" dirty="0" smtClean="0"/>
              <a:t>- neschopnost koordinace při rychlém střídání pohybů</a:t>
            </a:r>
          </a:p>
          <a:p>
            <a:endParaRPr lang="cs-CZ" sz="2000" dirty="0"/>
          </a:p>
          <a:p>
            <a:r>
              <a:rPr lang="cs-CZ" sz="2000" dirty="0"/>
              <a:t>▪ hypotonie </a:t>
            </a:r>
            <a:r>
              <a:rPr lang="cs-CZ" sz="2000" dirty="0" smtClean="0"/>
              <a:t>- snížení tonu</a:t>
            </a:r>
          </a:p>
          <a:p>
            <a:endParaRPr lang="cs-CZ" sz="2000" dirty="0"/>
          </a:p>
          <a:p>
            <a:r>
              <a:rPr lang="cs-CZ" sz="2000" dirty="0"/>
              <a:t>▪ nystagmus </a:t>
            </a:r>
            <a:r>
              <a:rPr lang="cs-CZ" sz="2000" dirty="0" smtClean="0"/>
              <a:t>- záškuby bulbů při pohledu ke straně léze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869288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127</Words>
  <Application>Microsoft Office PowerPoint</Application>
  <PresentationFormat>Předvádění na obrazovce (4:3)</PresentationFormat>
  <Paragraphs>27</Paragraphs>
  <Slides>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</vt:i4>
      </vt:variant>
    </vt:vector>
  </HeadingPairs>
  <TitlesOfParts>
    <vt:vector size="4" baseType="lpstr">
      <vt:lpstr>Motiv systému Office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</dc:creator>
  <cp:lastModifiedBy>M</cp:lastModifiedBy>
  <cp:revision>1</cp:revision>
  <dcterms:created xsi:type="dcterms:W3CDTF">2020-09-23T14:27:29Z</dcterms:created>
  <dcterms:modified xsi:type="dcterms:W3CDTF">2020-09-23T14:28:45Z</dcterms:modified>
</cp:coreProperties>
</file>