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1" r:id="rId4"/>
    <p:sldId id="262" r:id="rId5"/>
    <p:sldId id="263" r:id="rId6"/>
    <p:sldId id="265" r:id="rId7"/>
    <p:sldId id="264" r:id="rId8"/>
    <p:sldId id="259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7517" autoAdjust="0"/>
  </p:normalViewPr>
  <p:slideViewPr>
    <p:cSldViewPr snapToGrid="0">
      <p:cViewPr varScale="1">
        <p:scale>
          <a:sx n="75" d="100"/>
          <a:sy n="75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I:\Granty\A%20is%20for%20App\KARATON\Pretest%20vs.%20posttesty_podklady%20pro%20prezentaci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I:\Granty\A%20is%20for%20App\KARATON\Pretest%20vs.%20posttesty_podklady%20pro%20prezentaci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List2!$A$26:$A$30</cx:f>
        <cx:lvl ptCount="5" formatCode="Všeobecný">
          <cx:pt idx="0">36</cx:pt>
          <cx:pt idx="1">34</cx:pt>
          <cx:pt idx="2">66</cx:pt>
          <cx:pt idx="3">33</cx:pt>
          <cx:pt idx="4">44</cx:pt>
        </cx:lvl>
      </cx:numDim>
    </cx:data>
    <cx:data id="1">
      <cx:numDim type="val">
        <cx:f>List2!$B$26:$B$30</cx:f>
        <cx:lvl ptCount="5" formatCode="Všeobecný">
          <cx:pt idx="0">55</cx:pt>
          <cx:pt idx="1">33</cx:pt>
          <cx:pt idx="2">67</cx:pt>
          <cx:pt idx="3">37</cx:pt>
          <cx:pt idx="4">43</cx:pt>
        </cx:lvl>
      </cx:numDim>
    </cx:data>
    <cx:data id="2">
      <cx:numDim type="val">
        <cx:f>List2!$C$26:$C$30</cx:f>
        <cx:lvl ptCount="5" formatCode="Všeobecný">
          <cx:pt idx="0">31</cx:pt>
          <cx:pt idx="1">21</cx:pt>
          <cx:pt idx="2">20</cx:pt>
          <cx:pt idx="3">30</cx:pt>
        </cx:lvl>
      </cx:numDim>
    </cx:data>
    <cx:data id="3">
      <cx:numDim type="val">
        <cx:f>List2!$D$26:$D$30</cx:f>
        <cx:lvl ptCount="5" formatCode="Všeobecný">
          <cx:pt idx="0">53</cx:pt>
          <cx:pt idx="1">26</cx:pt>
          <cx:pt idx="2">29</cx:pt>
          <cx:pt idx="3">34</cx:pt>
        </cx:lvl>
      </cx:numDim>
    </cx:data>
  </cx:chartData>
  <cx:chart>
    <cx:title pos="t" align="ctr" overlay="0">
      <cx:tx>
        <cx:txData>
          <cx:v>Pseudowords reading - precision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cs-CZ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Pseudowords reading - precision</a:t>
          </a:r>
        </a:p>
      </cx:txPr>
    </cx:title>
    <cx:plotArea>
      <cx:plotAreaRegion>
        <cx:series layoutId="boxWhisker" uniqueId="{3873A1C9-CBC0-4ADC-BB1E-D4BC25176920}"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C11FB8B4-4312-4AF1-97B5-840B68AB2F32}"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6D125719-5035-4B04-9133-1545912BE2FA}">
          <cx:dataId val="2"/>
          <cx:layoutPr>
            <cx:visibility meanLine="0" meanMarker="1" nonoutliers="0" outliers="1"/>
            <cx:statistics quartileMethod="exclusive"/>
          </cx:layoutPr>
        </cx:series>
        <cx:series layoutId="boxWhisker" uniqueId="{3143F738-D4F5-433D-9EE9-E260600E32B2}">
          <cx:dataId val="3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List2!$A$1:$A$5</cx:f>
        <cx:lvl ptCount="5" formatCode="Všeobecný">
          <cx:pt idx="0">43</cx:pt>
          <cx:pt idx="1">45</cx:pt>
          <cx:pt idx="2">65</cx:pt>
          <cx:pt idx="3">38</cx:pt>
          <cx:pt idx="4">52</cx:pt>
        </cx:lvl>
      </cx:numDim>
    </cx:data>
    <cx:data id="1">
      <cx:numDim type="val">
        <cx:f>List2!$B$1:$B$5</cx:f>
        <cx:lvl ptCount="5" formatCode="Všeobecný">
          <cx:pt idx="0">85</cx:pt>
          <cx:pt idx="1">55</cx:pt>
          <cx:pt idx="2">88</cx:pt>
          <cx:pt idx="3">47</cx:pt>
          <cx:pt idx="4">49</cx:pt>
        </cx:lvl>
      </cx:numDim>
    </cx:data>
    <cx:data id="2">
      <cx:numDim type="val">
        <cx:f>List2!$C$1:$C$5</cx:f>
        <cx:lvl ptCount="5" formatCode="Všeobecný">
          <cx:pt idx="0">33</cx:pt>
          <cx:pt idx="1">23</cx:pt>
          <cx:pt idx="3">35</cx:pt>
        </cx:lvl>
      </cx:numDim>
    </cx:data>
    <cx:data id="3">
      <cx:numDim type="val">
        <cx:f>List2!$D$1:$D$5</cx:f>
        <cx:lvl ptCount="5" formatCode="Všeobecný">
          <cx:pt idx="0">79</cx:pt>
          <cx:pt idx="1">47</cx:pt>
          <cx:pt idx="2">39</cx:pt>
          <cx:pt idx="3">36</cx:pt>
        </cx:lvl>
      </cx:numDim>
    </cx:data>
  </cx:chartData>
  <cx:chart>
    <cx:title pos="t" align="ctr" overlay="0">
      <cx:tx>
        <cx:txData>
          <cx:v>Rapid word reading - precision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cs-CZ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Rapid word reading - precision</a:t>
          </a:r>
        </a:p>
      </cx:txPr>
    </cx:title>
    <cx:plotArea>
      <cx:plotAreaRegion>
        <cx:series layoutId="boxWhisker" uniqueId="{864CE6D5-CDC0-4625-A59B-E5A45E0658DA}"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F464520C-F0A0-4D46-8023-6282DE2A317C}"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FCCC4EB9-8113-432B-9AE1-65CB002B9223}">
          <cx:dataId val="2"/>
          <cx:layoutPr>
            <cx:visibility meanLine="0" meanMarker="1" nonoutliers="0" outliers="1"/>
            <cx:statistics quartileMethod="exclusive"/>
          </cx:layoutPr>
        </cx:series>
        <cx:series layoutId="boxWhisker" uniqueId="{1ED9615E-2AC2-4CFD-A621-5A3BFB49A13C}">
          <cx:dataId val="3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E47B0-34AC-4B57-B50F-C04B2F4EB987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0F40A-8A83-4386-9974-80B9312AED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76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Academy: principles, vocabulary, structure relevant to Czech users X game: game vocabulary, list of words and distractors, categorization of the words according to their structure (syllables, clusters of vowels…)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F40A-8A83-4386-9974-80B9312AEDC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70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According to Czech curriculum and Czech language characteristics the app appears for younger pupils than in its original version in Belgium.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F40A-8A83-4386-9974-80B9312AEDC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7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F40A-8A83-4386-9974-80B9312AEDC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94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E3B16-9EF5-441E-9FA1-8BDAA493B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C33DBD-CD7E-49CB-9AFF-E0A761B32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55866F-37FE-46F8-A971-18937CAE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6EC684-B8C8-44D8-A69A-0A9EEA3E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E19B12-72FF-4D0D-AFF6-D9459680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95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B4EF1-BCD0-4166-AF56-8A66BABF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9D68A42-5826-4E4C-8512-2CC1217CA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49AA6C-C1EC-4B19-B802-DB2065EB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D3D458-66C8-46C0-A7E4-7CDE4A41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C8F72-A286-4725-9CD3-56231D1B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71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B9B4A02-A568-4BB4-9FC9-26B91D901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FD59AF-1E4A-4936-A6B6-1CBFAB3F3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E8568E-B0B5-45FF-B1B3-DB0B69AA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98E42-77CE-4FDA-AF15-0B9755C1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65AE57-31D0-4C0E-B287-C808615E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45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1C90C-829E-44D8-87CA-E643A8CD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046A66-6A4A-4CC7-B7FF-C379C114B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329993-2F0B-4661-8FBF-C526C74E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C3CCD3-C444-45A7-A0DF-0C979193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FB16FD-8FFC-4359-8A7F-5E6C0C61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3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0DA15-DA6C-4878-88BD-DD55EE34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2A73D4-AD60-4762-BD6F-6E75060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5E1374-F86A-4336-BC0B-73971206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72FA80-C57A-4219-8242-1A8D044F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BA303D-F73E-46A2-AA85-F4C7B3FD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35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BC0ED9-0174-4C53-8FB1-8A5EF09B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C50C22-34BF-4240-AD77-D3F8C2B7E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335F24-7E13-45D7-9AF6-6FC41E0CF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673241-B9B1-433D-829A-D16F05DF6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6820CC-6DB7-4F5A-9A00-70BE4C0D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862C53-0767-47AB-897E-583C62FC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20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C231E4-1CE6-4929-9462-5EB1E05B6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4B60DF-06D6-43EA-A955-FF152AAC1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A74CA1-59F0-4D6E-A3C4-9C317C278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99CE5B2-4940-4671-8EC6-363BB9F58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604E7D-FD97-406F-BC25-F4C557017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7314A3E-4710-4E2C-B543-85FE627C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D4C1AA4-DBA8-47B3-A969-5B9DEC90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275F772-4680-4F3A-9114-07DB427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43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11BE5-40E4-433B-8220-7A4626D9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357566-4B83-4508-A031-05E1C5ED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F3DFDD-76C1-4D54-938C-E6239B91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F91EF4-5E6F-411B-A393-E0AC5F8B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24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60BDEA-EDAB-4B2C-8F49-7B7423DA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2C7B8EB-290D-44D9-B25C-99F34CDE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84105E-046C-434C-AD09-262A0151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93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64CD5-D5B8-4539-8F35-F332F9F2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D70D03-4F29-419F-B8A0-3335395EF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6CEFB8-297E-44E2-A58F-E1420F7DB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358E68-A24A-4773-9575-D9C28533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170E1E-F525-456F-8F77-917DC8A0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7ED69C-3D19-48A3-8525-4A1A2F69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53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E8E8B-70F0-44D0-A447-F5B8A1CA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48C62E0-3318-40B6-B421-D98FE0D21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267E00-9948-4B5F-A80F-FDDD1A26D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5BCC3C-3D0F-4F34-8186-4E936C67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F89FF0-502E-45B3-93EC-4547F6D6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758777-237D-4C8E-80AA-D9BE32C6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80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F5CD13E-616D-495D-B082-97EB7F2C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8421A3-EA2E-4A6C-B194-F63A36D5C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797DBD-A6C7-4B1C-B2C5-1501C7CBC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BE6B-8F55-48F6-A476-ECCAF33A320C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C8AECD-4673-4230-81DC-A2C37E0E2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9DC3BA-C6FF-4390-A7DF-4C01AA219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FDE85-2505-4643-AE57-488CDA3BF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31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14/relationships/chartEx" Target="../charts/chartEx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B9FD3-68B0-4A75-9591-F08F09A64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adaptation of a reading app into a different language, culture</a:t>
            </a:r>
            <a:r>
              <a:rPr lang="en-GB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education system</a:t>
            </a:r>
            <a:endParaRPr lang="en-GB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4D8D24-D460-4A7B-90F5-94AE6C831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4565"/>
            <a:ext cx="9144000" cy="1655762"/>
          </a:xfrm>
        </p:spPr>
        <p:txBody>
          <a:bodyPr/>
          <a:lstStyle/>
          <a:p>
            <a:r>
              <a:rPr lang="cs-CZ" sz="4000" dirty="0"/>
              <a:t>Lenka Krejčová</a:t>
            </a:r>
          </a:p>
          <a:p>
            <a:r>
              <a:rPr lang="cs-CZ" dirty="0"/>
              <a:t>lenka.krejcova@dyscentrum.org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2828201-9A23-4E06-80E1-ABFC2107B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6910" y="5960327"/>
            <a:ext cx="847090" cy="5702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95102C6-7ED4-4603-A723-367BC3D981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2471131" y="5971757"/>
            <a:ext cx="765810" cy="558800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4E0EBB80-6839-49AF-876E-3A3C82A8B2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833" y="5825707"/>
            <a:ext cx="831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1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1A2D086-7BCD-415B-A1DF-E9933FA6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31" y="704603"/>
            <a:ext cx="3363170" cy="2183042"/>
          </a:xfrm>
        </p:spPr>
        <p:txBody>
          <a:bodyPr anchor="b">
            <a:normAutofit/>
          </a:bodyPr>
          <a:lstStyle/>
          <a:p>
            <a:r>
              <a:rPr lang="en-GB" sz="2400" b="1" dirty="0"/>
              <a:t>The situation in the Czech Republic at the beginning of our project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F93957C-07D2-4F4B-8E2E-AB7B508FD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2055252" y="5941352"/>
            <a:ext cx="984831" cy="5702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0D7EF7-5CBA-45FA-9B75-B97F2E6E7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62" y="3557553"/>
            <a:ext cx="5690043" cy="2183042"/>
          </a:xfrm>
        </p:spPr>
        <p:txBody>
          <a:bodyPr>
            <a:normAutofit/>
          </a:bodyPr>
          <a:lstStyle/>
          <a:p>
            <a:r>
              <a:rPr lang="en-GB" sz="2200" dirty="0"/>
              <a:t>Small target group</a:t>
            </a:r>
          </a:p>
          <a:p>
            <a:r>
              <a:rPr lang="en-GB" sz="2200" dirty="0"/>
              <a:t>Complicated language</a:t>
            </a:r>
          </a:p>
          <a:p>
            <a:r>
              <a:rPr lang="en-GB" sz="2200" dirty="0"/>
              <a:t>One app to support reading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A74ECA-FF8E-46F3-8642-42388069E5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6910" y="5960327"/>
            <a:ext cx="847090" cy="570230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A341A0CC-D705-42F1-B8F3-91CD4B3C13D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833" y="5825707"/>
            <a:ext cx="831850" cy="7048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CDA20F5-B57E-4D14-A6D0-F480F5F44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254" y="5943664"/>
            <a:ext cx="3182388" cy="60355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3AD231C-BDE7-484C-9AB2-2A4EBF959DA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655417" y="5891363"/>
            <a:ext cx="694225" cy="63919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DFB3B69-6CA8-4DEA-98AD-BB20B8B6A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30" y="1506369"/>
            <a:ext cx="1514475" cy="100901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F9EC6DC-5360-40DB-AD3F-E403CDF15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559" y="2729684"/>
            <a:ext cx="398713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1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3BFB66-2F7C-4CB1-8009-8DC9CE6A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The process of adaptation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73E26D-1AA1-46DF-A0D0-79ACAED22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5" t="15244" r="19671" b="15762"/>
          <a:stretch/>
        </p:blipFill>
        <p:spPr>
          <a:xfrm>
            <a:off x="8347222" y="698643"/>
            <a:ext cx="3862176" cy="24590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2C02BE-2A3C-4706-BEEA-7B339FA1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71" t="15175" r="19981" b="16141"/>
          <a:stretch/>
        </p:blipFill>
        <p:spPr>
          <a:xfrm>
            <a:off x="4074299" y="698644"/>
            <a:ext cx="3841038" cy="24590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227BB3F-453E-4C8B-928A-CE0263152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72" t="15730" r="20281" b="17004"/>
          <a:stretch/>
        </p:blipFill>
        <p:spPr>
          <a:xfrm>
            <a:off x="5877516" y="3538626"/>
            <a:ext cx="4386368" cy="27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8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56DE11-9EC3-4136-BB1D-C69D4102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528637"/>
            <a:ext cx="5157787" cy="823912"/>
          </a:xfrm>
        </p:spPr>
        <p:txBody>
          <a:bodyPr>
            <a:normAutofit/>
          </a:bodyPr>
          <a:lstStyle/>
          <a:p>
            <a:r>
              <a:rPr lang="en-GB" sz="3800" b="1" dirty="0"/>
              <a:t>Challenges</a:t>
            </a:r>
            <a:endParaRPr lang="cs-CZ" sz="3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0E8493B-B2AF-4770-B448-507BA9A43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1615326"/>
            <a:ext cx="5157787" cy="4371137"/>
          </a:xfrm>
        </p:spPr>
        <p:txBody>
          <a:bodyPr/>
          <a:lstStyle/>
          <a:p>
            <a:r>
              <a:rPr lang="en-GB" dirty="0"/>
              <a:t>from Flemish to English to Czech</a:t>
            </a:r>
          </a:p>
          <a:p>
            <a:r>
              <a:rPr lang="en-GB" dirty="0"/>
              <a:t>translation without knowing the context</a:t>
            </a:r>
          </a:p>
          <a:p>
            <a:r>
              <a:rPr lang="en-GB" dirty="0"/>
              <a:t>adjusting the training games to the Czech language</a:t>
            </a:r>
          </a:p>
          <a:p>
            <a:r>
              <a:rPr lang="en-GB" dirty="0"/>
              <a:t>creating the list of words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67F8E1E-A5EC-4183-8E34-0DB27D6E5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528637"/>
            <a:ext cx="5183188" cy="823912"/>
          </a:xfrm>
        </p:spPr>
        <p:txBody>
          <a:bodyPr>
            <a:normAutofit/>
          </a:bodyPr>
          <a:lstStyle/>
          <a:p>
            <a:r>
              <a:rPr lang="en-GB" sz="3800" b="1" dirty="0"/>
              <a:t>Successes</a:t>
            </a:r>
            <a:endParaRPr lang="cs-CZ" sz="380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83FF796-D95D-424E-829A-5737C6682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615326"/>
            <a:ext cx="5183188" cy="4371137"/>
          </a:xfrm>
        </p:spPr>
        <p:txBody>
          <a:bodyPr/>
          <a:lstStyle/>
          <a:p>
            <a:r>
              <a:rPr lang="en-GB" dirty="0"/>
              <a:t>list of several hundreds of words</a:t>
            </a:r>
          </a:p>
          <a:p>
            <a:r>
              <a:rPr lang="en-GB" dirty="0"/>
              <a:t>useful distractors</a:t>
            </a:r>
          </a:p>
          <a:p>
            <a:r>
              <a:rPr lang="en-GB" dirty="0"/>
              <a:t>system of continuous update and corrections</a:t>
            </a:r>
          </a:p>
        </p:txBody>
      </p:sp>
      <p:pic>
        <p:nvPicPr>
          <p:cNvPr id="9" name="Obrázek 8" descr="Obsah obrázku text, osoba, interiér, přenosný počítač&#10;&#10;Popis byl vytvořen automaticky">
            <a:extLst>
              <a:ext uri="{FF2B5EF4-FFF2-40B4-BE49-F238E27FC236}">
                <a16:creationId xmlns:a16="http://schemas.microsoft.com/office/drawing/2014/main" id="{70C0A3C2-897C-4812-BF17-F649F1A70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2" r="13159" b="-1"/>
          <a:stretch/>
        </p:blipFill>
        <p:spPr>
          <a:xfrm>
            <a:off x="9436099" y="3110946"/>
            <a:ext cx="2514601" cy="35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6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2D9D23-0D77-4473-A0FD-31FB565A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b="1" dirty="0"/>
              <a:t>Implementation at school</a:t>
            </a:r>
            <a:r>
              <a:rPr lang="cs-CZ" b="1" dirty="0"/>
              <a:t>s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1C3C4-CB78-4578-8E56-6FF6A87B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second-graders – either group of pupils with reading difficulties or two equal comparative groups of pupils</a:t>
            </a:r>
          </a:p>
          <a:p>
            <a:r>
              <a:rPr lang="en-GB" sz="2400" dirty="0" err="1"/>
              <a:t>pretest</a:t>
            </a:r>
            <a:r>
              <a:rPr lang="en-GB" sz="2400" dirty="0"/>
              <a:t> – training – </a:t>
            </a:r>
            <a:r>
              <a:rPr lang="en-GB" sz="2400" dirty="0" err="1"/>
              <a:t>posttest</a:t>
            </a:r>
            <a:r>
              <a:rPr lang="en-GB" sz="2400" dirty="0"/>
              <a:t> – collection of quantitative data </a:t>
            </a:r>
          </a:p>
          <a:p>
            <a:r>
              <a:rPr lang="en-GB" sz="2400" dirty="0"/>
              <a:t>observations and interviews during and after each training – collection of qualitative data</a:t>
            </a:r>
          </a:p>
          <a:p>
            <a:r>
              <a:rPr lang="en-GB" sz="2400" dirty="0"/>
              <a:t>training – 2-3 times per week; 20-30 minutes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text, osoba, přenosný počítač, interiér&#10;&#10;Popis byl vytvořen automaticky">
            <a:extLst>
              <a:ext uri="{FF2B5EF4-FFF2-40B4-BE49-F238E27FC236}">
                <a16:creationId xmlns:a16="http://schemas.microsoft.com/office/drawing/2014/main" id="{21407C87-BC3A-41A5-88CF-B4611F2BF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5" r="3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, přenosný počítač, osoba, interiér&#10;&#10;Popis byl vytvořen automaticky">
            <a:extLst>
              <a:ext uri="{FF2B5EF4-FFF2-40B4-BE49-F238E27FC236}">
                <a16:creationId xmlns:a16="http://schemas.microsoft.com/office/drawing/2014/main" id="{BAC8C1D9-570F-4A97-AF95-2B40017B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5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96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ext, patro, počítač&#10;&#10;Popis byl vytvořen automaticky">
            <a:extLst>
              <a:ext uri="{FF2B5EF4-FFF2-40B4-BE49-F238E27FC236}">
                <a16:creationId xmlns:a16="http://schemas.microsoft.com/office/drawing/2014/main" id="{83FA57C3-5A76-4130-AC52-2A3BD027C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6" r="-2" b="2324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Obrázek 6" descr="Obsah obrázku text, osoba&#10;&#10;Popis byl vytvořen automaticky">
            <a:extLst>
              <a:ext uri="{FF2B5EF4-FFF2-40B4-BE49-F238E27FC236}">
                <a16:creationId xmlns:a16="http://schemas.microsoft.com/office/drawing/2014/main" id="{14F6DBED-86D5-49AA-B4F4-78D3390BA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61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2231F8-B631-4BEC-9533-6F130409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GB" sz="3400" b="1"/>
              <a:t>Preliminary outcomes</a:t>
            </a:r>
            <a:r>
              <a:rPr lang="cs-CZ" sz="3400" b="1"/>
              <a:t> I.</a:t>
            </a:r>
            <a:endParaRPr lang="en-GB" sz="3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A8C5CF-E525-4719-A9AF-A3ED94450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GB" sz="2000"/>
              <a:t>The gamification principle confirmed its functionality.</a:t>
            </a:r>
          </a:p>
          <a:p>
            <a:r>
              <a:rPr lang="en-GB" sz="2000"/>
              <a:t>The pupils had to read to collect material to build their islands.</a:t>
            </a:r>
          </a:p>
          <a:p>
            <a:r>
              <a:rPr lang="en-GB" sz="2000"/>
              <a:t>They never complained about training and reading. They only were anxious when the game did not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150276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5" name="Graf 4">
                <a:extLst>
                  <a:ext uri="{FF2B5EF4-FFF2-40B4-BE49-F238E27FC236}">
                    <a16:creationId xmlns:a16="http://schemas.microsoft.com/office/drawing/2014/main" id="{6FE092B7-1745-4BC5-A6FA-44AD3CBC7BA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71116806"/>
                  </p:ext>
                </p:extLst>
              </p:nvPr>
            </p:nvGraphicFramePr>
            <p:xfrm>
              <a:off x="6129338" y="2384425"/>
              <a:ext cx="5060950" cy="36163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Graf 4">
                <a:extLst>
                  <a:ext uri="{FF2B5EF4-FFF2-40B4-BE49-F238E27FC236}">
                    <a16:creationId xmlns:a16="http://schemas.microsoft.com/office/drawing/2014/main" id="{6FE092B7-1745-4BC5-A6FA-44AD3CBC7B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9338" y="2384425"/>
                <a:ext cx="5060950" cy="361632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Nadpis 1">
            <a:extLst>
              <a:ext uri="{FF2B5EF4-FFF2-40B4-BE49-F238E27FC236}">
                <a16:creationId xmlns:a16="http://schemas.microsoft.com/office/drawing/2014/main" id="{0E2231F8-B631-4BEC-9533-6F130409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GB" b="1" dirty="0"/>
              <a:t>Preliminary outcomes</a:t>
            </a:r>
            <a:r>
              <a:rPr lang="cs-CZ" b="1" dirty="0"/>
              <a:t> II.</a:t>
            </a:r>
            <a:endParaRPr lang="en-GB" b="1" dirty="0"/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4" name="Zástupný obsah 3">
                <a:extLst>
                  <a:ext uri="{FF2B5EF4-FFF2-40B4-BE49-F238E27FC236}">
                    <a16:creationId xmlns:a16="http://schemas.microsoft.com/office/drawing/2014/main" id="{E48BC605-E9B1-4E29-A9D0-F0C701C8767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46734917"/>
                  </p:ext>
                </p:extLst>
              </p:nvPr>
            </p:nvGraphicFramePr>
            <p:xfrm>
              <a:off x="1000125" y="2384425"/>
              <a:ext cx="5060950" cy="36163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4" name="Zástupný obsah 3">
                <a:extLst>
                  <a:ext uri="{FF2B5EF4-FFF2-40B4-BE49-F238E27FC236}">
                    <a16:creationId xmlns:a16="http://schemas.microsoft.com/office/drawing/2014/main" id="{E48BC605-E9B1-4E29-A9D0-F0C701C876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0125" y="2384425"/>
                <a:ext cx="5060950" cy="36163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473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F4FA753-140B-485A-AA39-D9B3D0CF2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5" t="8581" r="27871" b="8760"/>
          <a:stretch/>
        </p:blipFill>
        <p:spPr>
          <a:xfrm>
            <a:off x="4394200" y="230632"/>
            <a:ext cx="7797800" cy="599236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4BB9E4-0E3C-4C6C-A970-D80B62DE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3600" b="1" dirty="0"/>
              <a:t>Further steps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DB59CF-5046-4558-A719-FE4A5EB1E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239006" cy="3504946"/>
          </a:xfrm>
        </p:spPr>
        <p:txBody>
          <a:bodyPr anchor="t">
            <a:normAutofit/>
          </a:bodyPr>
          <a:lstStyle/>
          <a:p>
            <a:r>
              <a:rPr lang="en-US" sz="2500" dirty="0"/>
              <a:t>further translations and corrections are needed</a:t>
            </a:r>
          </a:p>
          <a:p>
            <a:r>
              <a:rPr lang="en-US" sz="2500" dirty="0"/>
              <a:t>more data to validate the </a:t>
            </a:r>
            <a:r>
              <a:rPr lang="en-US" sz="2500" dirty="0" err="1"/>
              <a:t>Karaton</a:t>
            </a:r>
            <a:r>
              <a:rPr lang="en-US" sz="2500" dirty="0"/>
              <a:t> are needed</a:t>
            </a:r>
          </a:p>
          <a:p>
            <a:r>
              <a:rPr lang="en-US" sz="2500" dirty="0"/>
              <a:t>however, we are convinced the app is a useful tool applicable within the education and/or individual training</a:t>
            </a:r>
          </a:p>
        </p:txBody>
      </p:sp>
    </p:spTree>
    <p:extLst>
      <p:ext uri="{BB962C8B-B14F-4D97-AF65-F5344CB8AC3E}">
        <p14:creationId xmlns:p14="http://schemas.microsoft.com/office/powerpoint/2010/main" val="21444901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299</Words>
  <Application>Microsoft Office PowerPoint</Application>
  <PresentationFormat>Širokoúhlá obrazovka</PresentationFormat>
  <Paragraphs>38</Paragraphs>
  <Slides>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The adaptation of a reading app into a different language, culture, and education system</vt:lpstr>
      <vt:lpstr>The situation in the Czech Republic at the beginning of our project</vt:lpstr>
      <vt:lpstr>The process of adaptation</vt:lpstr>
      <vt:lpstr>Prezentace aplikace PowerPoint</vt:lpstr>
      <vt:lpstr>Implementation at schools</vt:lpstr>
      <vt:lpstr>Preliminary outcomes I.</vt:lpstr>
      <vt:lpstr>Preliminary outcomes II.</vt:lpstr>
      <vt:lpstr>Further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„Půjdeme dnes hrát KARATON?“ aneb čím děti hra motivuje, v čem pomáhá rozvoji čtenářských dovednosti</dc:title>
  <dc:creator>Lenka Krejcova</dc:creator>
  <cp:lastModifiedBy>Lenka Krejcova</cp:lastModifiedBy>
  <cp:revision>10</cp:revision>
  <dcterms:created xsi:type="dcterms:W3CDTF">2021-06-17T03:35:29Z</dcterms:created>
  <dcterms:modified xsi:type="dcterms:W3CDTF">2021-11-18T05:43:40Z</dcterms:modified>
</cp:coreProperties>
</file>