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08" r:id="rId3"/>
    <p:sldId id="309" r:id="rId4"/>
    <p:sldId id="324" r:id="rId5"/>
    <p:sldId id="310" r:id="rId6"/>
    <p:sldId id="311" r:id="rId7"/>
    <p:sldId id="312" r:id="rId8"/>
    <p:sldId id="316" r:id="rId9"/>
    <p:sldId id="317" r:id="rId10"/>
    <p:sldId id="320" r:id="rId11"/>
    <p:sldId id="321" r:id="rId12"/>
    <p:sldId id="322" r:id="rId13"/>
    <p:sldId id="323" r:id="rId14"/>
    <p:sldId id="318" r:id="rId15"/>
    <p:sldId id="31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A9FCA-AB4F-4E9F-83F0-E88003763556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14E0B-3E98-44F5-96F9-B8C52A445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1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85148-E068-4358-92B6-20D166C60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F1C4B9-6C0B-46B8-95F0-D34B569B9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5B746B-A0AD-4F23-A3E1-7E34CF13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FB3CF-8620-4E84-A63D-E5BA3F4F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D7AA72-2AFE-4504-A313-220A4E2A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53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20485-5D95-40A6-8B18-F4EB9EA8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374A7F-793C-4183-9BE9-268F2B01D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9FB6C2-5AE3-434C-833F-74B47EB3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996344-23EF-4B93-A11F-AF258EE3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45257-91BA-49D0-B5DD-E1868F4F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17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F579B48-BF56-4445-A406-8F9D64D2F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351F1C-CB1B-464C-808F-C38CF69A6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1007A5-D7AE-4FC9-9C97-D3310F1D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1B945-E181-4674-8104-BB1023E5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A1BDCB-D398-4822-A1E1-FE89EAE4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31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CFA65-F02D-48A3-A931-EEE264DB9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5D8F8E-390A-4244-93D9-E270E4F61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B23E72-2E95-4B04-B71A-1AEA20FE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601DD9-CF64-4499-9628-1FEDA6CC2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7D2C70-2A5F-414E-A570-016F227B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87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06DB2-7752-4554-BCC8-EEC571A5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6B3C67-6E34-4E39-B4F6-0E5AD61C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519559-EE5C-466E-985F-D80B4593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DD27F0-E974-40FB-9DFF-A1312897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72C367-4426-408A-9E69-B9352747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41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0D400-1451-4A5A-919C-4F7F0CDD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DEFE0-D480-4826-AFF9-56672A296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8CC566-9D6D-4FCD-86DD-9FBAE4CA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E41855-7F21-45BA-A258-B4B35A5D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5D9EEA-F0D1-4605-A7EA-A886686E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B0D2EB-68F8-4E87-A733-F31DE252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3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CCF78-B028-4DA0-965E-C82D7B9A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CFFB1FD-DCBD-48CA-94F0-666CE4620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6687E2-A550-47B5-9CB9-C222B215C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C523A97-0457-4611-8B98-A01D6D284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395ACAD-846D-4283-B23E-444A1CEBF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17226F-B94D-4E06-9754-BD58FF1E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92E9D2-FED8-4660-92A5-4BF6D763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81BE81-C916-47D7-9042-D0D0A4AF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68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EA70A-F538-4A76-824C-CD0A76AF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85C92A-068A-45C7-BB1F-AE753826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F5A695-E34C-4CF1-9E06-EC69E4D1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864927-9EE4-47C9-A7D7-F82A2C9B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7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9A8CB0-273D-4681-B0C0-D37BA834C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687129-C7D6-498A-9B68-78A1B066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DCF6E2-80D1-4023-A5B0-036335F2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3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79624-0331-42E0-9401-5788C5BE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61AEDA-8189-4883-9A5F-4B793CDB5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493E16-0774-4E0D-87A2-A7645BA5E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458630-FFEE-4F94-99AE-27349477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F38123-2652-4063-B231-F108661C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0E9295-BF51-4F91-95B8-9647476A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60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EEFCC-8ACF-482F-B3D1-58D3E754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7A94D6-A148-494B-8370-7E73A6848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276E4D3-C83B-47B0-A8BA-50FC6E489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C8E290-A944-45C0-B566-6B4E6B92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7563BC-7FB0-49D5-BCA8-2B3DE482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28CEC2-1EBD-4161-969E-EAD2A7C5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36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C0350CC-EABD-4CFB-B59E-BA9B3FDC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484F3A-6CD7-45D1-9CF9-6A513CA4B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0C72B1-5A9F-480E-BF48-724A5DF65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86AD-D7CB-4041-8639-614B2EA86B30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C6EF6-5802-4253-8483-1D6A31CD0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F4558-1E5D-48BE-8B07-BDAB09ADD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64E7-1AC5-46B5-AF7A-193758E300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52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hyperlink" Target="http://zpravy.idnes.cz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0098D-D754-4793-B062-E4F66AFA5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4000" b="1" dirty="0"/>
            </a:br>
            <a:r>
              <a:rPr lang="cs-CZ" sz="2800" b="1" dirty="0"/>
              <a:t>morfologie: gramatické kategorie sloves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D7FE4-C981-4D8A-B577-7DA012128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7CD474-2F02-462C-90AA-5A3D74C8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6"/>
    </mc:Choice>
    <mc:Fallback>
      <p:transition spd="slow" advTm="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4775" y="365660"/>
            <a:ext cx="9134577" cy="105150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prézentní třídy + 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145" y="1447308"/>
            <a:ext cx="11030552" cy="4729179"/>
          </a:xfrm>
        </p:spPr>
        <p:txBody>
          <a:bodyPr>
            <a:normAutofit lnSpcReduction="10000"/>
          </a:bodyPr>
          <a:lstStyle/>
          <a:p>
            <a:pPr marL="1828800" lvl="4" indent="0">
              <a:buNone/>
            </a:pPr>
            <a:r>
              <a:rPr lang="cs-CZ" sz="2800" dirty="0"/>
              <a:t>1.	-e-: nese, bere, peče, maže, tře</a:t>
            </a:r>
          </a:p>
          <a:p>
            <a:pPr marL="1828800" lvl="4" indent="0">
              <a:buNone/>
            </a:pPr>
            <a:r>
              <a:rPr lang="cs-CZ" sz="2800" dirty="0"/>
              <a:t>2.	-ne-: tiskne, mine, začne</a:t>
            </a:r>
          </a:p>
          <a:p>
            <a:pPr marL="1828800" lvl="4" indent="0">
              <a:buNone/>
            </a:pPr>
            <a:r>
              <a:rPr lang="cs-CZ" sz="2800" dirty="0"/>
              <a:t>3.	-(u)je-: kryje, kupuje</a:t>
            </a:r>
          </a:p>
          <a:p>
            <a:pPr marL="1828800" lvl="4" indent="0">
              <a:buNone/>
            </a:pPr>
            <a:r>
              <a:rPr lang="cs-CZ" sz="2800" dirty="0"/>
              <a:t>4.	-í-: prosí, trpí, sází</a:t>
            </a:r>
          </a:p>
          <a:p>
            <a:pPr marL="1828800" lvl="4" indent="0">
              <a:buNone/>
            </a:pPr>
            <a:r>
              <a:rPr lang="cs-CZ" sz="2800" dirty="0"/>
              <a:t>5.	-á-: dělá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neřadíme do žádné prézentní třídy:</a:t>
            </a:r>
          </a:p>
          <a:p>
            <a:pPr marL="0" indent="0">
              <a:buNone/>
            </a:pPr>
            <a:r>
              <a:rPr lang="cs-CZ" dirty="0"/>
              <a:t>atematická slovesa (pamatujete z morfematiky!): </a:t>
            </a:r>
            <a:r>
              <a:rPr lang="cs-CZ" i="1" dirty="0"/>
              <a:t>být</a:t>
            </a:r>
            <a:r>
              <a:rPr lang="cs-CZ" dirty="0"/>
              <a:t>, </a:t>
            </a:r>
            <a:r>
              <a:rPr lang="cs-CZ" i="1" dirty="0"/>
              <a:t>vědět</a:t>
            </a:r>
            <a:r>
              <a:rPr lang="cs-CZ" dirty="0"/>
              <a:t>, </a:t>
            </a:r>
            <a:r>
              <a:rPr lang="cs-CZ" i="1" dirty="0"/>
              <a:t>jíst</a:t>
            </a:r>
            <a:r>
              <a:rPr lang="cs-CZ" dirty="0"/>
              <a:t> a deriváty</a:t>
            </a:r>
          </a:p>
          <a:p>
            <a:pPr marL="0" indent="0">
              <a:buNone/>
            </a:pPr>
            <a:r>
              <a:rPr lang="cs-CZ" dirty="0"/>
              <a:t>+</a:t>
            </a:r>
            <a:r>
              <a:rPr lang="cs-CZ" i="1" dirty="0"/>
              <a:t> chtít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(× budu, budeš, buďme – „nese“)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9480514-82C3-4F69-83D2-A7029C352D14}"/>
              </a:ext>
            </a:extLst>
          </p:cNvPr>
          <p:cNvSpPr/>
          <p:nvPr/>
        </p:nvSpPr>
        <p:spPr>
          <a:xfrm>
            <a:off x="2396691" y="1270535"/>
            <a:ext cx="5996538" cy="23485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5E46765-B5BD-473C-BC2D-B672BBDD4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98"/>
    </mc:Choice>
    <mc:Fallback>
      <p:transition spd="slow" advTm="19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1" y="365658"/>
            <a:ext cx="7886701" cy="110174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morfologický rozbor sloves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15813" y="1582662"/>
          <a:ext cx="8449202" cy="803728"/>
        </p:xfrm>
        <a:graphic>
          <a:graphicData uri="http://schemas.openxmlformats.org/drawingml/2006/table">
            <a:tbl>
              <a:tblPr firstRow="1" firstCol="1" bandRow="1"/>
              <a:tblGrid>
                <a:gridCol w="924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9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2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3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1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74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03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VF/</a:t>
                      </a:r>
                      <a:r>
                        <a:rPr lang="cs-CZ" sz="2000" dirty="0" err="1">
                          <a:effectLst/>
                          <a:latin typeface="Calibri"/>
                          <a:ea typeface="Times New Roman"/>
                        </a:rPr>
                        <a:t>Vinf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osoba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číslo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způsob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čas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slovesný rod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vid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jmenný rod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třída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/>
                          <a:ea typeface="Times New Roman"/>
                        </a:rPr>
                        <a:t>vzor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915813" y="1582662"/>
            <a:ext cx="7816264" cy="4523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Co určujeme dohromady?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pracoval jsem (× ve 3. os. </a:t>
            </a:r>
            <a:r>
              <a:rPr lang="cs-CZ" dirty="0" err="1"/>
              <a:t>sg</a:t>
            </a:r>
            <a:r>
              <a:rPr lang="cs-CZ" dirty="0"/>
              <a:t>./pl. není pomocné sloveso být)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budu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upracovat se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být viděn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byl jsem viděn</a:t>
            </a:r>
          </a:p>
          <a:p>
            <a:endParaRPr lang="cs-CZ" dirty="0"/>
          </a:p>
          <a:p>
            <a:r>
              <a:rPr lang="cs-CZ" b="1" dirty="0"/>
              <a:t>Co určujeme zvlášť?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chci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musím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mohl by – pracovat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r>
              <a:rPr lang="cs-CZ" dirty="0"/>
              <a:t>mohl by – být viděn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4121AD-22E0-4B72-BDCB-AEF162C66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89"/>
    </mc:Choice>
    <mc:Fallback>
      <p:transition spd="slow" advTm="17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změňte kategorii: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3276" y="1568918"/>
            <a:ext cx="10410524" cy="4608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být překvapen </a:t>
            </a:r>
            <a:r>
              <a:rPr lang="cs-CZ" dirty="0">
                <a:solidFill>
                  <a:schemeClr val="accent1"/>
                </a:solidFill>
              </a:rPr>
              <a:t>	slovesný rod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čtu</a:t>
            </a:r>
            <a:r>
              <a:rPr lang="cs-CZ" dirty="0">
                <a:solidFill>
                  <a:schemeClr val="accent1"/>
                </a:solidFill>
              </a:rPr>
              <a:t>			čas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splácej</a:t>
            </a:r>
            <a:r>
              <a:rPr lang="cs-CZ" dirty="0">
                <a:solidFill>
                  <a:schemeClr val="accent1"/>
                </a:solidFill>
              </a:rPr>
              <a:t>		vid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nepochopíme</a:t>
            </a:r>
            <a:r>
              <a:rPr lang="cs-CZ" dirty="0">
                <a:solidFill>
                  <a:schemeClr val="accent1"/>
                </a:solidFill>
              </a:rPr>
              <a:t>	osoba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rozbila bys		</a:t>
            </a:r>
            <a:r>
              <a:rPr lang="cs-CZ" dirty="0">
                <a:solidFill>
                  <a:schemeClr val="accent1"/>
                </a:solidFill>
              </a:rPr>
              <a:t>způsob	</a:t>
            </a:r>
            <a:r>
              <a:rPr lang="cs-CZ" i="1" dirty="0">
                <a:solidFill>
                  <a:schemeClr val="accent1"/>
                </a:solidFill>
              </a:rPr>
              <a:t>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pláču			</a:t>
            </a:r>
            <a:r>
              <a:rPr lang="cs-CZ" dirty="0">
                <a:solidFill>
                  <a:schemeClr val="accent1"/>
                </a:solidFill>
              </a:rPr>
              <a:t>číslo			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vyzdvihnuv</a:t>
            </a:r>
            <a:r>
              <a:rPr lang="cs-CZ" dirty="0">
                <a:solidFill>
                  <a:schemeClr val="accent1"/>
                </a:solidFill>
              </a:rPr>
              <a:t>		jmenný rod		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B2D157A-5B11-4F9A-A785-8164D8211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42"/>
    </mc:Choice>
    <mc:Fallback>
      <p:transition spd="slow" advTm="5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změňte kategorii: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409" y="1600201"/>
            <a:ext cx="959308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být překvapen </a:t>
            </a:r>
            <a:r>
              <a:rPr lang="cs-CZ" dirty="0">
                <a:solidFill>
                  <a:schemeClr val="accent1"/>
                </a:solidFill>
              </a:rPr>
              <a:t>	slovesný rod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cs-CZ" b="1" i="1" dirty="0">
                <a:solidFill>
                  <a:srgbClr val="00B050"/>
                </a:solidFill>
              </a:rPr>
              <a:t>překvapit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čtu</a:t>
            </a:r>
            <a:r>
              <a:rPr lang="cs-CZ" dirty="0">
                <a:solidFill>
                  <a:schemeClr val="accent1"/>
                </a:solidFill>
              </a:rPr>
              <a:t>			čas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četl/a/o jsem </a:t>
            </a:r>
            <a:r>
              <a:rPr lang="cs-CZ" b="1" dirty="0">
                <a:solidFill>
                  <a:srgbClr val="00B050"/>
                </a:solidFill>
              </a:rPr>
              <a:t>+ </a:t>
            </a:r>
            <a:r>
              <a:rPr lang="cs-CZ" b="1" i="1" dirty="0">
                <a:solidFill>
                  <a:srgbClr val="00B050"/>
                </a:solidFill>
              </a:rPr>
              <a:t>budu číst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splácej</a:t>
            </a:r>
            <a:r>
              <a:rPr lang="cs-CZ" dirty="0">
                <a:solidFill>
                  <a:schemeClr val="accent1"/>
                </a:solidFill>
              </a:rPr>
              <a:t>		vid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splať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nepochopíme</a:t>
            </a:r>
            <a:r>
              <a:rPr lang="cs-CZ" dirty="0">
                <a:solidFill>
                  <a:schemeClr val="accent1"/>
                </a:solidFill>
              </a:rPr>
              <a:t>	osoba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nepochopíte, nepochopí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rozbila bys		</a:t>
            </a:r>
            <a:r>
              <a:rPr lang="cs-CZ" dirty="0">
                <a:solidFill>
                  <a:schemeClr val="accent1"/>
                </a:solidFill>
              </a:rPr>
              <a:t>způsob</a:t>
            </a:r>
            <a:r>
              <a:rPr lang="cs-CZ" i="1" dirty="0">
                <a:solidFill>
                  <a:schemeClr val="accent1"/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rozbiješ, rozbij, byla bys 							rozbila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pláču			</a:t>
            </a:r>
            <a:r>
              <a:rPr lang="cs-CZ" dirty="0">
                <a:solidFill>
                  <a:schemeClr val="accent1"/>
                </a:solidFill>
              </a:rPr>
              <a:t>číslo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</a:t>
            </a:r>
            <a:r>
              <a:rPr lang="cs-CZ" b="1" i="1" dirty="0">
                <a:solidFill>
                  <a:srgbClr val="00B050"/>
                </a:solidFill>
              </a:rPr>
              <a:t>pláčeme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vyzdvihnuv</a:t>
            </a:r>
            <a:r>
              <a:rPr lang="cs-CZ" dirty="0">
                <a:solidFill>
                  <a:schemeClr val="accent1"/>
                </a:solidFill>
              </a:rPr>
              <a:t>		jmenný rod	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cs-CZ" b="1" i="1" dirty="0">
                <a:solidFill>
                  <a:srgbClr val="00B050"/>
                </a:solidFill>
              </a:rPr>
              <a:t>vyzdvihnuvši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7D9B6D-983E-4DDA-9E0B-D30035736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48"/>
    </mc:Choice>
    <mc:Fallback>
      <p:transition spd="slow" advTm="18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morfologický rozbor sloves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783957" cy="453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Celkově byly magistrátu ohlášeny tři desítky shromáždění. Ta se budou konat například na Klárově a náměstí Jana Palacha. Už dříve magistrát zakázal průvod „Nezapomínáme“, který by se právě s těmito místy křížil.</a:t>
            </a:r>
          </a:p>
          <a:p>
            <a:pPr marL="0" indent="0" algn="r">
              <a:buNone/>
            </a:pPr>
            <a:r>
              <a:rPr lang="cs-CZ" sz="2000" dirty="0"/>
              <a:t>Zdroj: </a:t>
            </a:r>
            <a:r>
              <a:rPr lang="cs-CZ" sz="2000" dirty="0">
                <a:hlinkClick r:id="rId4"/>
              </a:rPr>
              <a:t>http://zpravy.idnes.cz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F8DD5D-099A-49FE-80F5-BA4C9D3EE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2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8"/>
    </mc:Choice>
    <mc:Fallback>
      <p:transition spd="slow" advTm="2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morfologický rozbor sloves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byly ohlášeny</a:t>
            </a:r>
            <a:r>
              <a:rPr lang="cs-CZ" dirty="0">
                <a:solidFill>
                  <a:schemeClr val="accent1"/>
                </a:solidFill>
              </a:rPr>
              <a:t>: VF, 3.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prét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perf</a:t>
            </a:r>
            <a:r>
              <a:rPr lang="cs-CZ" dirty="0">
                <a:solidFill>
                  <a:schemeClr val="accent1"/>
                </a:solidFill>
              </a:rPr>
              <a:t>., pas., </a:t>
            </a:r>
            <a:r>
              <a:rPr lang="cs-CZ" dirty="0" err="1">
                <a:solidFill>
                  <a:schemeClr val="accent1"/>
                </a:solidFill>
              </a:rPr>
              <a:t>fem</a:t>
            </a:r>
            <a:r>
              <a:rPr lang="cs-CZ" dirty="0">
                <a:solidFill>
                  <a:schemeClr val="accent1"/>
                </a:solidFill>
              </a:rPr>
              <a:t>., IV./prosit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se budou konat</a:t>
            </a:r>
            <a:r>
              <a:rPr lang="cs-CZ" dirty="0">
                <a:solidFill>
                  <a:schemeClr val="accent1"/>
                </a:solidFill>
              </a:rPr>
              <a:t>: VF, 3.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fut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V./dělat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zakázal</a:t>
            </a:r>
            <a:r>
              <a:rPr lang="cs-CZ" dirty="0">
                <a:solidFill>
                  <a:schemeClr val="accent1"/>
                </a:solidFill>
              </a:rPr>
              <a:t>: VF, 3. os.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prét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perf</a:t>
            </a:r>
            <a:r>
              <a:rPr lang="cs-CZ" dirty="0">
                <a:solidFill>
                  <a:schemeClr val="accent1"/>
                </a:solidFill>
              </a:rPr>
              <a:t>., akt.,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inan</a:t>
            </a:r>
            <a:r>
              <a:rPr lang="cs-CZ" dirty="0">
                <a:solidFill>
                  <a:schemeClr val="accent1"/>
                </a:solidFill>
              </a:rPr>
              <a:t>., I./mazat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nezapomínáme</a:t>
            </a:r>
            <a:r>
              <a:rPr lang="cs-CZ" dirty="0">
                <a:solidFill>
                  <a:schemeClr val="accent1"/>
                </a:solidFill>
              </a:rPr>
              <a:t>: 1. os. </a:t>
            </a:r>
            <a:r>
              <a:rPr lang="cs-CZ" dirty="0" err="1">
                <a:solidFill>
                  <a:schemeClr val="accent1"/>
                </a:solidFill>
              </a:rPr>
              <a:t>pl</a:t>
            </a:r>
            <a:r>
              <a:rPr lang="cs-CZ" dirty="0">
                <a:solidFill>
                  <a:schemeClr val="accent1"/>
                </a:solidFill>
              </a:rPr>
              <a:t>., indikativ, </a:t>
            </a:r>
            <a:r>
              <a:rPr lang="cs-CZ" dirty="0" err="1">
                <a:solidFill>
                  <a:schemeClr val="accent1"/>
                </a:solidFill>
              </a:rPr>
              <a:t>prés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V./dělat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by se křížil</a:t>
            </a:r>
            <a:r>
              <a:rPr lang="cs-CZ" dirty="0">
                <a:solidFill>
                  <a:schemeClr val="accent1"/>
                </a:solidFill>
              </a:rPr>
              <a:t>: 3. os.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kondicionál přítomný, </a:t>
            </a:r>
            <a:r>
              <a:rPr lang="cs-CZ" dirty="0" err="1">
                <a:solidFill>
                  <a:schemeClr val="accent1"/>
                </a:solidFill>
              </a:rPr>
              <a:t>imperf</a:t>
            </a:r>
            <a:r>
              <a:rPr lang="cs-CZ" dirty="0">
                <a:solidFill>
                  <a:schemeClr val="accent1"/>
                </a:solidFill>
              </a:rPr>
              <a:t>., akt.,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inanim</a:t>
            </a:r>
            <a:r>
              <a:rPr lang="cs-CZ" dirty="0">
                <a:solidFill>
                  <a:schemeClr val="accent1"/>
                </a:solidFill>
              </a:rPr>
              <a:t>., IV./prosit</a:t>
            </a:r>
          </a:p>
          <a:p>
            <a:pPr marL="0" indent="0" algn="r">
              <a:buNone/>
            </a:pPr>
            <a:endParaRPr lang="cs-CZ"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123440-7395-4076-A9E9-658B97A2B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5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71"/>
    </mc:Choice>
    <mc:Fallback>
      <p:transition spd="slow" advTm="16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VERBA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VF i </a:t>
            </a:r>
            <a:r>
              <a:rPr lang="cs-CZ" dirty="0" err="1"/>
              <a:t>VFInf</a:t>
            </a:r>
            <a:r>
              <a:rPr lang="cs-CZ" dirty="0"/>
              <a:t> vyjadřují: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slovesný rod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aktivum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pasivum</a:t>
            </a:r>
          </a:p>
          <a:p>
            <a:r>
              <a:rPr lang="cs-CZ" dirty="0"/>
              <a:t>vid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perfektum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imperfektum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096000" y="1350962"/>
            <a:ext cx="5183188" cy="968167"/>
          </a:xfrm>
        </p:spPr>
        <p:txBody>
          <a:bodyPr>
            <a:normAutofit/>
          </a:bodyPr>
          <a:lstStyle/>
          <a:p>
            <a:r>
              <a:rPr lang="cs-CZ" dirty="0"/>
              <a:t>VF navíc vyjadřují gramatické kategorie: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9026" y="2441575"/>
            <a:ext cx="4041775" cy="36845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osoba</a:t>
            </a:r>
          </a:p>
          <a:p>
            <a:r>
              <a:rPr lang="cs-CZ" dirty="0"/>
              <a:t>číslo</a:t>
            </a:r>
          </a:p>
          <a:p>
            <a:r>
              <a:rPr lang="cs-CZ" dirty="0"/>
              <a:t>způsob</a:t>
            </a:r>
          </a:p>
          <a:p>
            <a:r>
              <a:rPr lang="cs-CZ" dirty="0"/>
              <a:t>čas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 imperativ: </a:t>
            </a:r>
            <a:r>
              <a:rPr lang="cs-CZ" i="1" dirty="0"/>
              <a:t>pomoz</a:t>
            </a:r>
            <a:r>
              <a:rPr lang="cs-CZ" dirty="0"/>
              <a:t>, </a:t>
            </a:r>
            <a:r>
              <a:rPr lang="cs-CZ" i="1" dirty="0"/>
              <a:t>sedněte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 kondicionál minulý a kondicionál přítomný</a:t>
            </a:r>
          </a:p>
          <a:p>
            <a:r>
              <a:rPr lang="cs-CZ" dirty="0"/>
              <a:t>jmenný rod</a:t>
            </a: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AAD6C97-9795-43A5-97BC-C7F00A28B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23"/>
    </mc:Choice>
    <mc:Fallback>
      <p:transition spd="slow" advTm="10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způsob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8800"/>
            <a:ext cx="9650288" cy="4824536"/>
          </a:xfrm>
        </p:spPr>
        <p:txBody>
          <a:bodyPr>
            <a:normAutofit/>
          </a:bodyPr>
          <a:lstStyle/>
          <a:p>
            <a:r>
              <a:rPr lang="cs-CZ" dirty="0"/>
              <a:t>indikativ</a:t>
            </a:r>
          </a:p>
          <a:p>
            <a:r>
              <a:rPr lang="cs-CZ" dirty="0"/>
              <a:t>imperativ</a:t>
            </a:r>
          </a:p>
          <a:p>
            <a:r>
              <a:rPr lang="cs-CZ" dirty="0"/>
              <a:t>kondicionál přítomný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potenciální děj 				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Kdybych se učila, ten test bych snad napsala.		</a:t>
            </a:r>
            <a:r>
              <a:rPr lang="cs-CZ" sz="2200" b="1" dirty="0"/>
              <a:t>nevyjadřují čas!</a:t>
            </a:r>
          </a:p>
          <a:p>
            <a:r>
              <a:rPr lang="cs-CZ" dirty="0"/>
              <a:t>kondicionál minulý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nereálný děj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i="1" dirty="0"/>
              <a:t>Kdybych se byla učila, byla bych ten test napsala.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tzv. transpozice způsobu</a:t>
            </a:r>
          </a:p>
          <a:p>
            <a:pPr lvl="1"/>
            <a:r>
              <a:rPr lang="cs-CZ" sz="2000" dirty="0">
                <a:solidFill>
                  <a:schemeClr val="accent1"/>
                </a:solidFill>
              </a:rPr>
              <a:t>např. Mohla bys už laskavě mlčet?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7196878" y="2168860"/>
            <a:ext cx="648072" cy="252028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D278159-0588-4066-B767-21AAB355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1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59"/>
    </mc:Choice>
    <mc:Fallback>
      <p:transition spd="slow" advTm="37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01CFF-618C-49AE-BE01-10F6CDED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65FD1-381F-4C42-BB9A-CEB21172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156"/>
            <a:ext cx="10515600" cy="5050807"/>
          </a:xfrm>
        </p:spPr>
        <p:txBody>
          <a:bodyPr/>
          <a:lstStyle/>
          <a:p>
            <a:pPr marL="0" indent="0" algn="ctr">
              <a:buNone/>
            </a:pPr>
            <a:r>
              <a:rPr lang="cs-CZ" i="1" dirty="0">
                <a:solidFill>
                  <a:schemeClr val="accent1"/>
                </a:solidFill>
              </a:rPr>
              <a:t>Protřepat, nemíchat.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39DF38-9F41-4C81-A94D-A6E22EA05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972" y="2110739"/>
            <a:ext cx="4136056" cy="413605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94A159F-E634-400F-B9CE-3DAB112D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3"/>
    </mc:Choice>
    <mc:Fallback>
      <p:transition spd="slow" advTm="2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čas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00201"/>
            <a:ext cx="10413733" cy="4525963"/>
          </a:xfrm>
        </p:spPr>
        <p:txBody>
          <a:bodyPr/>
          <a:lstStyle/>
          <a:p>
            <a:r>
              <a:rPr lang="cs-CZ" dirty="0"/>
              <a:t>zařazení predikátu na časové ose ve vztahu k momentu promluvy</a:t>
            </a:r>
          </a:p>
          <a:p>
            <a:endParaRPr lang="cs-CZ" dirty="0"/>
          </a:p>
          <a:p>
            <a:r>
              <a:rPr lang="cs-CZ" dirty="0"/>
              <a:t>rozlišuje se i relativní čas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Viděla jsem ho, jak nakupuje.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Říkal, že večer bude číst knížku. Ale pak zase jen </a:t>
            </a:r>
            <a:r>
              <a:rPr lang="cs-CZ" i="1" dirty="0" err="1"/>
              <a:t>prokrastinoval</a:t>
            </a:r>
            <a:r>
              <a:rPr lang="cs-CZ" i="1" dirty="0"/>
              <a:t> na internetu.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508225-2759-4072-A2C2-BF995B450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20"/>
    </mc:Choice>
    <mc:Fallback>
      <p:transition spd="slow" advTm="24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vid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85461"/>
            <a:ext cx="10855497" cy="52074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						</a:t>
            </a:r>
            <a:r>
              <a:rPr lang="cs-CZ" sz="2400" dirty="0"/>
              <a:t>opisné/analytické/</a:t>
            </a:r>
            <a:r>
              <a:rPr lang="cs-CZ" sz="2400" dirty="0" err="1"/>
              <a:t>perifrastické</a:t>
            </a:r>
            <a:r>
              <a:rPr lang="cs-CZ" sz="2400" dirty="0"/>
              <a:t> futurum</a:t>
            </a:r>
          </a:p>
          <a:p>
            <a:r>
              <a:rPr lang="cs-CZ" dirty="0"/>
              <a:t>dokonavý: perfektum			</a:t>
            </a:r>
          </a:p>
          <a:p>
            <a:r>
              <a:rPr lang="cs-CZ" dirty="0"/>
              <a:t>nedokonavý: imperfektum</a:t>
            </a:r>
          </a:p>
          <a:p>
            <a:endParaRPr lang="cs-CZ" dirty="0"/>
          </a:p>
          <a:p>
            <a:pPr marL="400050" lvl="1" indent="0" algn="r">
              <a:buNone/>
            </a:pPr>
            <a:r>
              <a:rPr lang="cs-CZ" dirty="0"/>
              <a:t>formálně tvořeno jako présent</a:t>
            </a:r>
          </a:p>
          <a:p>
            <a:pPr marL="400050" lvl="1" indent="0" algn="r">
              <a:buNone/>
            </a:pPr>
            <a:r>
              <a:rPr lang="cs-CZ" dirty="0"/>
              <a:t>významově futurum</a:t>
            </a:r>
          </a:p>
          <a:p>
            <a:pPr marL="0" indent="0">
              <a:buNone/>
            </a:pPr>
            <a:r>
              <a:rPr lang="cs-CZ" b="1" dirty="0"/>
              <a:t>vidový protiklad</a:t>
            </a:r>
          </a:p>
          <a:p>
            <a:r>
              <a:rPr lang="cs-CZ" dirty="0"/>
              <a:t>jen u sloves mutačních (označujících události)</a:t>
            </a:r>
          </a:p>
          <a:p>
            <a:r>
              <a:rPr lang="cs-CZ" dirty="0"/>
              <a:t>imperfektum je bezpříznakové: je schopno vyjádřit i bod ukončenosti děje</a:t>
            </a:r>
          </a:p>
          <a:p>
            <a:pPr lvl="1"/>
            <a:r>
              <a:rPr lang="cs-CZ" i="1" dirty="0"/>
              <a:t>Pane vrchní, platím!</a:t>
            </a:r>
          </a:p>
          <a:p>
            <a:pPr lvl="1"/>
            <a:r>
              <a:rPr lang="cs-CZ" i="1" dirty="0"/>
              <a:t>Amadea točil Forman.</a:t>
            </a:r>
          </a:p>
          <a:p>
            <a:pPr lvl="1"/>
            <a:r>
              <a:rPr lang="cs-CZ" dirty="0"/>
              <a:t>souvisí s protikladem </a:t>
            </a:r>
            <a:r>
              <a:rPr lang="cs-CZ" dirty="0" err="1"/>
              <a:t>telické</a:t>
            </a:r>
            <a:r>
              <a:rPr lang="cs-CZ" dirty="0"/>
              <a:t> × </a:t>
            </a:r>
            <a:r>
              <a:rPr lang="cs-CZ" dirty="0" err="1"/>
              <a:t>atelické</a:t>
            </a:r>
            <a:r>
              <a:rPr lang="cs-CZ" dirty="0"/>
              <a:t> sloveso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666650" y="2002447"/>
          <a:ext cx="6027046" cy="9760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56780">
                  <a:extLst>
                    <a:ext uri="{9D8B030D-6E8A-4147-A177-3AD203B41FA5}">
                      <a16:colId xmlns:a16="http://schemas.microsoft.com/office/drawing/2014/main" val="3730235098"/>
                    </a:ext>
                  </a:extLst>
                </a:gridCol>
                <a:gridCol w="2035133">
                  <a:extLst>
                    <a:ext uri="{9D8B030D-6E8A-4147-A177-3AD203B41FA5}">
                      <a16:colId xmlns:a16="http://schemas.microsoft.com/office/drawing/2014/main" val="1348532814"/>
                    </a:ext>
                  </a:extLst>
                </a:gridCol>
                <a:gridCol w="2035133">
                  <a:extLst>
                    <a:ext uri="{9D8B030D-6E8A-4147-A177-3AD203B41FA5}">
                      <a16:colId xmlns:a16="http://schemas.microsoft.com/office/drawing/2014/main" val="5414065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cs-CZ" sz="2400" dirty="0"/>
                        <a:t>četla jsem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budu číst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809676"/>
                  </a:ext>
                </a:extLst>
              </a:tr>
              <a:tr h="518868">
                <a:tc>
                  <a:txBody>
                    <a:bodyPr/>
                    <a:lstStyle/>
                    <a:p>
                      <a:r>
                        <a:rPr lang="cs-CZ" sz="2400" b="1" dirty="0"/>
                        <a:t>přečetla jsem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/>
                        <a:t>přečtu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695579"/>
                  </a:ext>
                </a:extLst>
              </a:tr>
            </a:tbl>
          </a:graphicData>
        </a:graphic>
      </p:graphicFrame>
      <p:cxnSp>
        <p:nvCxnSpPr>
          <p:cNvPr id="6" name="Přímá spojnice se šipkou 5"/>
          <p:cNvCxnSpPr>
            <a:cxnSpLocks/>
          </p:cNvCxnSpPr>
          <p:nvPr/>
        </p:nvCxnSpPr>
        <p:spPr>
          <a:xfrm>
            <a:off x="8680174" y="1685765"/>
            <a:ext cx="1311965" cy="421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cxnSpLocks/>
          </p:cNvCxnSpPr>
          <p:nvPr/>
        </p:nvCxnSpPr>
        <p:spPr>
          <a:xfrm flipV="1">
            <a:off x="8998226" y="2845992"/>
            <a:ext cx="1086678" cy="38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3FA570E-3DE2-420D-9905-7B2F340DE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74"/>
    </mc:Choice>
    <mc:Fallback>
      <p:transition spd="slow" advTm="30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slovesa </a:t>
            </a:r>
            <a:r>
              <a:rPr lang="cs-CZ" sz="2400" b="1" dirty="0" err="1"/>
              <a:t>obouvidá</a:t>
            </a:r>
            <a:r>
              <a:rPr lang="cs-CZ" sz="2400" b="1" dirty="0"/>
              <a:t>/obouvidová</a:t>
            </a:r>
          </a:p>
          <a:p>
            <a:r>
              <a:rPr lang="cs-CZ" sz="2400" i="1" dirty="0"/>
              <a:t>explodovat</a:t>
            </a:r>
            <a:r>
              <a:rPr lang="cs-CZ" sz="2400" dirty="0"/>
              <a:t>, </a:t>
            </a:r>
            <a:r>
              <a:rPr lang="cs-CZ" sz="2400" i="1" dirty="0"/>
              <a:t>absolvovat</a:t>
            </a:r>
            <a:r>
              <a:rPr lang="cs-CZ" sz="2400" dirty="0"/>
              <a:t>, </a:t>
            </a:r>
            <a:r>
              <a:rPr lang="cs-CZ" sz="2400" i="1" dirty="0"/>
              <a:t>aplikovat</a:t>
            </a:r>
          </a:p>
          <a:p>
            <a:r>
              <a:rPr lang="cs-CZ" sz="2400" i="1" dirty="0"/>
              <a:t>jmenovat</a:t>
            </a:r>
            <a:r>
              <a:rPr lang="cs-CZ" sz="2400" dirty="0"/>
              <a:t>, </a:t>
            </a:r>
            <a:r>
              <a:rPr lang="cs-CZ" sz="2400" i="1" dirty="0"/>
              <a:t>svatořečit</a:t>
            </a:r>
            <a:r>
              <a:rPr lang="cs-CZ" sz="2400" dirty="0"/>
              <a:t>, </a:t>
            </a:r>
            <a:r>
              <a:rPr lang="cs-CZ" sz="2400" i="1" dirty="0"/>
              <a:t>věnovat</a:t>
            </a:r>
          </a:p>
          <a:p>
            <a:r>
              <a:rPr lang="cs-CZ" sz="2400" i="1" dirty="0"/>
              <a:t>Věnuju se psaní. </a:t>
            </a:r>
            <a:r>
              <a:rPr lang="cs-CZ" sz="2400" dirty="0"/>
              <a:t>×</a:t>
            </a:r>
            <a:r>
              <a:rPr lang="cs-CZ" sz="2400" i="1" dirty="0"/>
              <a:t> Tatínkovi věnuju bačkory.</a:t>
            </a:r>
          </a:p>
          <a:p>
            <a:endParaRPr lang="cs-CZ" i="1" dirty="0"/>
          </a:p>
          <a:p>
            <a:endParaRPr lang="cs-CZ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C3C34B-714B-4850-98B4-04DAFB2AF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4" y="4046483"/>
            <a:ext cx="11591929" cy="2130480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0829835-35D3-4946-8BFE-56B22DD66EAB}"/>
              </a:ext>
            </a:extLst>
          </p:cNvPr>
          <p:cNvCxnSpPr/>
          <p:nvPr/>
        </p:nvCxnSpPr>
        <p:spPr>
          <a:xfrm>
            <a:off x="452063" y="4582274"/>
            <a:ext cx="18185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3664E85-AB19-49D4-B462-0145A9AB986C}"/>
              </a:ext>
            </a:extLst>
          </p:cNvPr>
          <p:cNvCxnSpPr>
            <a:cxnSpLocks/>
          </p:cNvCxnSpPr>
          <p:nvPr/>
        </p:nvCxnSpPr>
        <p:spPr>
          <a:xfrm>
            <a:off x="8710773" y="5111723"/>
            <a:ext cx="23133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85AA63-D00A-4DE1-A2AE-19E2C53B2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55"/>
    </mc:Choice>
    <mc:Fallback>
      <p:transition spd="slow" advTm="13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slovesný rod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9624"/>
            <a:ext cx="9372600" cy="46736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aktivum</a:t>
            </a:r>
          </a:p>
          <a:p>
            <a:pPr marL="0" indent="0">
              <a:buNone/>
            </a:pPr>
            <a:r>
              <a:rPr lang="cs-CZ" b="1" dirty="0"/>
              <a:t>opisné pasivum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pomocné sloveso BÝT + trpné příčestí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vyjadřuje jmenný rod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 té knize je ukryta moudrost.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Výstava bude zahájena proslovem.</a:t>
            </a:r>
          </a:p>
          <a:p>
            <a:pPr marL="457200" lvl="1" indent="0">
              <a:buNone/>
            </a:pPr>
            <a:r>
              <a:rPr lang="cs-CZ" i="1" dirty="0"/>
              <a:t>→ </a:t>
            </a:r>
            <a:r>
              <a:rPr lang="cs-CZ" dirty="0"/>
              <a:t>odvozená ADJ: </a:t>
            </a:r>
            <a:r>
              <a:rPr lang="cs-CZ" i="1" dirty="0"/>
              <a:t>auto bylo rozbito </a:t>
            </a:r>
            <a:r>
              <a:rPr lang="cs-CZ" dirty="0"/>
              <a:t>× </a:t>
            </a:r>
            <a:r>
              <a:rPr lang="cs-CZ" i="1" dirty="0"/>
              <a:t>auto bylo rozbité</a:t>
            </a:r>
          </a:p>
          <a:p>
            <a:pPr marL="0" indent="0">
              <a:buNone/>
            </a:pPr>
            <a:r>
              <a:rPr lang="cs-CZ" b="1" dirty="0"/>
              <a:t>zvratné pasivum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pomocí zvratného 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netvoří se od reflexiv tantum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Dneska se nehraje.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Právě se rozhoduje o dalším </a:t>
            </a:r>
            <a:r>
              <a:rPr lang="cs-CZ" i="1" dirty="0" err="1"/>
              <a:t>lockdownu</a:t>
            </a:r>
            <a:r>
              <a:rPr lang="cs-CZ" i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Zubní pasta se nepapá!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C1BBEB-058D-4101-A0EF-AA6BE3FDE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52"/>
    </mc:Choice>
    <mc:Fallback>
      <p:transition spd="slow" advTm="13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slovesný rod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9624"/>
            <a:ext cx="9372600" cy="4673673"/>
          </a:xfrm>
        </p:spPr>
        <p:txBody>
          <a:bodyPr>
            <a:normAutofit/>
          </a:bodyPr>
          <a:lstStyle/>
          <a:p>
            <a:r>
              <a:rPr lang="cs-CZ" dirty="0"/>
              <a:t>volba slovesného rodu je zásadní zejména z hlediska syntaxe a významu textu, pragmatiky</a:t>
            </a:r>
          </a:p>
          <a:p>
            <a:endParaRPr lang="cs-CZ" dirty="0"/>
          </a:p>
          <a:p>
            <a:r>
              <a:rPr lang="cs-CZ" dirty="0"/>
              <a:t>subjektová </a:t>
            </a:r>
            <a:r>
              <a:rPr lang="cs-CZ" dirty="0" err="1"/>
              <a:t>diateze</a:t>
            </a:r>
            <a:r>
              <a:rPr lang="cs-CZ" dirty="0"/>
              <a:t> primární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činitel děje je v pozici podmětu</a:t>
            </a:r>
          </a:p>
          <a:p>
            <a:pPr lvl="2"/>
            <a:r>
              <a:rPr lang="cs-CZ" i="1" dirty="0"/>
              <a:t>Jaroslav jí koblihu.</a:t>
            </a:r>
          </a:p>
          <a:p>
            <a:r>
              <a:rPr lang="cs-CZ" dirty="0"/>
              <a:t>subjektová </a:t>
            </a:r>
            <a:r>
              <a:rPr lang="cs-CZ" dirty="0" err="1"/>
              <a:t>diateze</a:t>
            </a:r>
            <a:r>
              <a:rPr lang="cs-CZ" dirty="0"/>
              <a:t>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činitel děje není v pozici podmětu</a:t>
            </a:r>
          </a:p>
          <a:p>
            <a:pPr lvl="2"/>
            <a:r>
              <a:rPr lang="cs-CZ" dirty="0"/>
              <a:t>v pozici PU původce děje: </a:t>
            </a:r>
            <a:r>
              <a:rPr lang="cs-CZ" i="1" dirty="0"/>
              <a:t>Papír byl vynalezen Číňany.</a:t>
            </a:r>
          </a:p>
          <a:p>
            <a:pPr lvl="2"/>
            <a:r>
              <a:rPr lang="cs-CZ" dirty="0"/>
              <a:t>není vyjádřen vůbec: </a:t>
            </a:r>
            <a:r>
              <a:rPr lang="cs-CZ" i="1" dirty="0"/>
              <a:t>Na závěr se koláčky pokapou rumem.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deagentizace</a:t>
            </a:r>
            <a:r>
              <a:rPr lang="cs-CZ" dirty="0"/>
              <a:t>: upozadění nebo odsunutí agentu (u zvratných pasiv)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919D627-6B7B-4239-8574-BF45CACAD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2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20"/>
    </mc:Choice>
    <mc:Fallback>
      <p:transition spd="slow" advTm="22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7166</TotalTime>
  <Words>844</Words>
  <Application>Microsoft Office PowerPoint</Application>
  <PresentationFormat>Širokoúhlá obrazovka</PresentationFormat>
  <Paragraphs>151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Motiv Office</vt:lpstr>
      <vt:lpstr>Úvodní jazykový seminář morfologie: gramatické kategorie sloves</vt:lpstr>
      <vt:lpstr>VERBA</vt:lpstr>
      <vt:lpstr>způsob</vt:lpstr>
      <vt:lpstr>Prezentace aplikace PowerPoint</vt:lpstr>
      <vt:lpstr>čas</vt:lpstr>
      <vt:lpstr>vid</vt:lpstr>
      <vt:lpstr>vid</vt:lpstr>
      <vt:lpstr>slovesný rod</vt:lpstr>
      <vt:lpstr>slovesný rod</vt:lpstr>
      <vt:lpstr>prézentní třídy + vzory</vt:lpstr>
      <vt:lpstr>morfologický rozbor sloves</vt:lpstr>
      <vt:lpstr>změňte kategorii:</vt:lpstr>
      <vt:lpstr>změňte kategorii:</vt:lpstr>
      <vt:lpstr>morfologický rozbor sloves</vt:lpstr>
      <vt:lpstr>morfologický rozbor sloves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Lingvistická analýza pro učitele</dc:title>
  <dc:creator>Hana Prokšová</dc:creator>
  <cp:lastModifiedBy>Prokšová, Hana</cp:lastModifiedBy>
  <cp:revision>24</cp:revision>
  <dcterms:created xsi:type="dcterms:W3CDTF">2018-03-18T11:59:59Z</dcterms:created>
  <dcterms:modified xsi:type="dcterms:W3CDTF">2020-11-01T13:54:08Z</dcterms:modified>
</cp:coreProperties>
</file>