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  <p:sldMasterId id="2147483712" r:id="rId4"/>
    <p:sldMasterId id="2147483724" r:id="rId5"/>
    <p:sldMasterId id="2147483750" r:id="rId6"/>
    <p:sldMasterId id="2147483763" r:id="rId7"/>
    <p:sldMasterId id="2147483775" r:id="rId8"/>
    <p:sldMasterId id="2147483788" r:id="rId9"/>
  </p:sldMasterIdLst>
  <p:notesMasterIdLst>
    <p:notesMasterId r:id="rId29"/>
  </p:notesMasterIdLst>
  <p:sldIdLst>
    <p:sldId id="256" r:id="rId10"/>
    <p:sldId id="296" r:id="rId11"/>
    <p:sldId id="310" r:id="rId12"/>
    <p:sldId id="261" r:id="rId13"/>
    <p:sldId id="313" r:id="rId14"/>
    <p:sldId id="327" r:id="rId15"/>
    <p:sldId id="322" r:id="rId16"/>
    <p:sldId id="316" r:id="rId17"/>
    <p:sldId id="319" r:id="rId18"/>
    <p:sldId id="323" r:id="rId19"/>
    <p:sldId id="326" r:id="rId20"/>
    <p:sldId id="273" r:id="rId21"/>
    <p:sldId id="324" r:id="rId22"/>
    <p:sldId id="307" r:id="rId23"/>
    <p:sldId id="329" r:id="rId24"/>
    <p:sldId id="311" r:id="rId25"/>
    <p:sldId id="269" r:id="rId26"/>
    <p:sldId id="328" r:id="rId27"/>
    <p:sldId id="325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EAFEE-E5CB-4F58-AB01-E159D8BBBFE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316F5-3BE4-466C-AA99-2CE6CAA9A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3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98E28-4025-4FFF-BA21-0AF3A22E8D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41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43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8320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53EE7-965C-4AB4-8B8D-419BE56F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9DB52A-ADAC-4E3B-963A-B2ABB1894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AB4836-18BA-42D6-B91F-5CC5778DC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184563-9C73-42F4-8D7D-2B8A0D0D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C2CEC1-D31A-4768-B03A-E7595B09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A461ED-01B2-42E7-A593-B9C8DEA8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845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15436-F1AF-4356-95D5-4F46953C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3BEA262-4A76-44A5-90A4-8570F5B72D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C5ED57-51D9-4526-B7CA-B159695BC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2CA4DF-C860-48C0-8524-630D683C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304272-FCF4-49B0-97E2-CD2180DC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8B98DC5-A1C3-44DB-B626-88BE09A4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176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3FCD-A877-4AF9-A914-454D0219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693190-8000-428C-B7F6-7908EC831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9E8FB8-4A25-4EC3-AC1B-86C420CAE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050EA6-D910-4767-BF9D-A4DBE9A8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F326E1-20D7-4245-B0D7-6C74F1F9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036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C2201B-A9ED-4A84-8ACC-FD0436A2B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966C354-527E-4C2C-92EE-9B5D5B057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4B1F96-7B52-4DBA-B1A1-91AA1921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7C48F5-3289-4C75-921E-97E22FB3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1429B2-18CC-4F50-9C4A-A02CA675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2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845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95A3C7-A081-3146-8750-5A0BD21B3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4C4427-BDDF-3349-8FB2-76813CB18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79BE38-8BC1-2043-BBEC-59D0D3C7D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4F6570-7865-8340-8E57-D01874AB3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98FEED-83E0-C84C-917F-6B22ADD9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814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65DA91-87B6-A442-B506-981E5866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EB60A7-E452-9E4B-85E6-E6BFCFDAD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C0114C-CB93-4243-BFC6-87930AAF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DBF769-F6CA-3C40-BC89-A4DC3583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18034D-8D22-5B44-934D-325AB351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02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D01EB-1BC6-FB40-AD9A-E8160B5A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995470-6834-7145-A1F8-5C13C2929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076D71-9323-904E-9C24-F2B8EFB1A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A14906-4BBE-744D-AF2D-405A92ED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C7DD0A-7731-B842-9F90-47BACD11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17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90B6D-A428-DD4F-868A-865F3228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BA19E3-6E94-9049-BEB6-2B0707562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B41017-EFB0-3E4B-8887-A554CA2D8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F5C180-14A2-8441-8907-72A257B4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DE8EC2-3E2F-7744-9493-C52FA784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F0F0DE-EFC7-F747-8F5C-A8A600C4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187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361B9-1972-0544-A375-058D1270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A4871D-8319-6F4C-AEFB-AD2840225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832EF8-CA93-A64E-B1E7-B1B0CCE8F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809822-6437-4945-9FA5-0C41DF6F17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5663B8B-F50A-FF48-BB51-34623350A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E49CF23-6585-4C4C-BCD0-5CDBE06D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7A7E3BA-6F29-874A-AAE4-DE3D671A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90EDEA-058D-0040-A33B-F3A909153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611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CB461-A73B-6349-B4C7-EF75EBC6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06F168-8219-714E-B18D-09736A6C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327BB4-3F93-FC46-A450-CAC68BE4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FB0903-089E-1A4F-AD4D-09A9C43C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95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5B8D7BE-CAE7-E64A-B9F8-87D1DA46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F3721EC-251E-984D-805C-DE0DB320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511965-FA3A-184A-A288-C711A777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843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3FE5E2-B495-0C47-8099-A3559997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88DAEF-D24A-8E49-B324-1EB278ACB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E56579-CF00-CD45-8D05-41AFC9B65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B9121D-A177-8543-B710-C95EFAC2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041E11-113F-CB48-AC1F-661912D03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9648ED-0214-7243-BCA6-6C063E5F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13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514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BD6265-5B34-3D4B-8A25-8B511E9B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E8D81CE-89B3-804B-8469-91434D371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D037BF-48C9-804C-A620-6518938B0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5DBC58-99E6-8740-BDF7-DE79BB67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C315C59-360A-164C-BD12-46251D95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354331-4B7E-2343-AB37-82C10C01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79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46964-D8F8-7C40-8F52-31F17B41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29BA19-C7E4-E647-ACAE-2507C38F7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EBC759-A532-4349-A867-C263E99B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0F3F93-E3DB-8045-8A09-D9414733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BABCFD-CCF5-EB48-B726-33AF0875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120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6A72900-D7AA-B841-973F-9D3D02D87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465FE5-66E2-8C40-9703-7F4555859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A4847-42A8-064C-A6EB-3A1E1FF1B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B202A2-692E-514D-8FF1-C3F03CE8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C0BC7E-ED30-FA40-A124-6EE335FE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805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5B3A-44D8-4C88-9131-B2A9F389E3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68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CBC97-EF41-447F-A4E6-B490CD88F2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051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765E0-070D-4708-BE05-44B1024FB1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800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2D2E-0902-44FD-959D-AD7F6BA500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569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BB8F8-AB85-4D26-8351-EC0D3B7981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552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42BE1-A008-455F-BFB5-0FE47C6401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834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17F69-BCC1-4C49-8564-1D9AA5932F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33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952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D4D30-BED9-4C52-BA6A-D1BE3E8042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758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FEED7-1FC6-4FD4-BEA0-F8DC9EEC7C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193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F8E95-23B2-4302-8122-90D997720A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180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56482-F625-46A9-A461-D7D1C144F3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11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4676C-8BD9-4DBF-987A-16DBD6FCF1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170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01E1B-2610-4316-9CC4-4EA1FCF12B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942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636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711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570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81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540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566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988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5062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907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279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062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112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122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0836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433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04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1656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1787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1714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7662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117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468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64414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098A-F875-4064-AE53-C5623D733E85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066E-E051-452F-97DB-757AD8C0D5E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5022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3655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34966" y="1795968"/>
            <a:ext cx="5523069" cy="457155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84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850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34966" y="1795968"/>
            <a:ext cx="5523069" cy="457155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8770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34966" y="1795968"/>
            <a:ext cx="2695136" cy="457155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3265512" y="1795968"/>
            <a:ext cx="2695136" cy="457155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701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849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34966" y="272987"/>
            <a:ext cx="11319570" cy="40321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832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34966" y="1795969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265512" y="1795968"/>
            <a:ext cx="2695136" cy="457155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34966" y="4184063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257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34966" y="1795968"/>
            <a:ext cx="2695136" cy="457155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3265512" y="1795969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3265512" y="4184063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4102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34966" y="1795969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3265512" y="1795969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34966" y="4184063"/>
            <a:ext cx="5523069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494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34966" y="1795969"/>
            <a:ext cx="5523069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34966" y="4184063"/>
            <a:ext cx="5523069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0696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34966" y="1795969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265512" y="1795969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34966" y="4184063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265512" y="4184063"/>
            <a:ext cx="2695136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2086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210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34966" y="1795969"/>
            <a:ext cx="1778180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2302404" y="1795969"/>
            <a:ext cx="1778180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170276" y="1795969"/>
            <a:ext cx="1778180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34966" y="4184063"/>
            <a:ext cx="1778180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2302404" y="4184063"/>
            <a:ext cx="1778180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4170276" y="4184063"/>
            <a:ext cx="1778180" cy="21804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54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1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1377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065CB-1CAB-E4FC-D2C8-7C90FD3E1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A8F845-3595-1D82-BEF9-A815FBE8D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0D54A4-3C90-8DFB-6950-CF0D405C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4D7019-F95C-10AC-4C91-462F1E458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9FC2F8-57F2-DF69-AE7B-07EEC106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201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125043-7E9A-DD29-AEA2-451B1AA9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A79817-AA3F-F239-B945-608B80570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51BBE9-2565-46BE-72D9-D4461166E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3FCCFA-CDBB-67AC-7A9D-4948D1ED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0C0B2A-C0CD-8D8F-3E9C-8853704E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656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05BD4-295F-EB50-C962-3FD52B0F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08CFA2-B605-30B1-7B47-6FA10E06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6E9F0F-E90F-919C-7F16-914E416F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A3FAEA-6B23-1882-6816-A0E9D6E2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23F21F-917E-0946-CBCD-7BD5BF05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5959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E3039-E9C3-3967-9A2B-288B80C4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DE4AD7-FDA2-EA08-E5A1-0FE48491F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7A68F9-E232-C29A-66CF-D2150A3B0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A2DE24-2EDE-F90C-15CE-7AA486E6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5CA3616-C4C1-CE7D-107D-45614BEC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F8D1F5-A376-A625-03BE-6C348E13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3077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D5151-D92A-2C82-DE1C-99009F510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7979D4-F95B-208F-5DD3-2C76853C8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DE1640-8041-AC4C-F2DB-2885E101C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8ECCE9E-4A38-6E32-9798-773B967E1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D11ACB2-31E4-C5C4-0D7D-2A7BBFD11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E4CBB3-DA85-FDA5-CE12-0D2C3DB1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E247347-0A79-86FB-DCA9-C286924DD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9F28AA9-246F-E0A4-C755-EEAD7250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4547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E055E6-D899-6AAA-51BD-BCDF52A5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A4CA3AC-87E4-957F-662E-8A3E4693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BBC37C-A855-A045-179A-A9BE707A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8F672D-3978-AE56-A6BA-886C3537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5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7E5BFA-D569-F37E-23F7-B86B18564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D0C3D1-BE9A-8B40-88B9-9F282196A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72888B-4E51-5DF7-907C-ABEE6869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758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74296-54BF-89A2-A032-33A10F22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5B0E97-011A-7FD1-676F-3B2E52DC6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3974C09-A8DC-5D33-7110-07489CCF1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E39054-D4D4-3312-73B8-E6CC2757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567844-A7EA-A763-388A-7A9833556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397E1B-94D6-E42E-0CA7-FB83F38A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3633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E6559-5203-083A-A06A-E7D98376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E18DDA-D29E-F274-C918-2A99AE501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2BB173-A653-60E4-D691-9778F64F7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A4DC0A-ED6F-75FA-79BE-D39E4B6A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E7A0A-92E7-1CDD-2A9A-B4E7C3EA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74F47E-4B43-E7CE-8FC5-7AF0909A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1539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BB519A-49C1-5F46-8939-7FBBEB8E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402C38-A5D7-D9D5-4944-D0DDDFD0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88B869-8174-C4E8-BB7D-413A6D4CE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727B58-B465-CCF2-480D-EB83C5E5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19544C-91BB-C4A9-2D35-BA3A5656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01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9367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F8CB62A-9D14-951C-FA27-C430573CD2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AF10626-6BD7-A946-94E5-18E64F5A8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AF96B5-F655-7691-2BEB-3622D8B2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43B477-C2A6-E4B0-0E1D-F6EFFB70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814A44-7E88-F420-1926-A09F53CE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4594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6899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76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916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2498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2440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6261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34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270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25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2184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1720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3700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532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7344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B648F-CCDF-46F5-ABE3-E9E3D0D50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C6FFF67-5920-4B3E-9BCC-5B27801BA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3EFDA6-CDB4-495B-9FE1-83F8BF51F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C43DEA-5760-421F-9C81-73898ABF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B1FF6B-D7B8-41C4-AC50-23EEB907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E6E4C-AE94-4E6F-8589-2F5EB2B3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386993-FA9D-468B-9839-3003A1723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4F268E-EC80-4F04-BAA6-56CCDCFA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C76C47-70A1-4A03-ABAE-5EAFFA85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1AC736-0B1B-4F95-88E4-256B6A5C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886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DFE141-D2D1-4AEB-BCCE-AA5FE639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118577-84EE-4B9A-A2DC-31F4A012F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A4CBB2-EDCC-4D9F-BE97-96E88FFF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A1BB2C-C7A9-45E6-883A-E2842A1B7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C14AA7-E601-45A9-95C5-31B0EC54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196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9E2EA6-A835-4369-BFF4-92E0406F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48775-78D9-4022-B0C5-2BFDBD906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EB180E-2AF8-4303-8E70-2106B195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6E420A-D82A-43C0-B434-E984D4318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8D60B0-62A4-4A83-BCFD-6888B859B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1248DC-7806-4AC3-A1DB-DB2F52C8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565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B2B63-FFFB-417E-BD25-C8530C84A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9DB5D1-6520-4880-9E04-E0AAE9C05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D231E8-31DB-49CF-ADFB-45A680BA3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A210AF1-7DB5-4BAB-80DA-5D85074BA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2844826-D6D0-46B3-B06D-931627CA1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7A4CFB4-D9A4-4372-BAA8-4C1C3C75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149E85-135F-466C-A372-7F1F5B3A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CFEB0E1-37ED-4A8E-BC48-97D74D65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74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82CEE-5AE4-4E14-8E65-B0A5302D2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5AC5A8-99C6-4328-B520-4EB0B2A2D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66134D-49F3-4037-B10B-D7E538D8F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A4591E-7B52-4441-860B-F0CD3728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461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482C7F5-ADD9-49B4-8ACA-1108C1F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EE25B69-2178-47E8-8CEA-17BD4E45E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27BADA-20B0-4969-A0C6-7BF17CA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2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120C7-CEF2-46FB-AF77-B991144E6C8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6CCB4-1690-4FFB-AC45-8C1B82A8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97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378F8D1-ADAE-744C-8217-6899D036D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B1A9BC-2BCA-FB4C-A44C-9642838D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D12859-6AAC-4A44-8827-53F4212D7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9B7AE4-4767-E541-9B3D-9F290F3DA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CBE798-1615-F141-A386-DE855298A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12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50000">
              <a:srgbClr val="DDDDDD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97743AA-2FF2-4882-8D18-BE6E2201A1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42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E4104-EAB0-427B-BA44-9031769FBFAA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D4E6D-669D-4900-982D-D515B50B1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00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87A547A-AC92-A743-A611-D12C83E0519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307C0870-8CA8-8748-8135-9E9C741C9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189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6530795"/>
            <a:ext cx="12190373" cy="326104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0" y="435"/>
            <a:ext cx="12190373" cy="1468994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11210720" y="6253454"/>
            <a:ext cx="652667" cy="489374"/>
          </a:xfrm>
          <a:prstGeom prst="ellipse">
            <a:avLst/>
          </a:prstGeom>
          <a:solidFill>
            <a:srgbClr val="1ABC9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34966" y="272987"/>
            <a:ext cx="11319570" cy="8694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4826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34966" y="1795968"/>
            <a:ext cx="5523069" cy="4571557"/>
          </a:xfrm>
          <a:prstGeom prst="rect">
            <a:avLst/>
          </a:prstGeom>
        </p:spPr>
        <p:txBody>
          <a:bodyPr lIns="0" tIns="0" rIns="0" bIns="0">
            <a:normAutofit fontScale="73000"/>
          </a:bodyPr>
          <a:lstStyle/>
          <a:p>
            <a:pPr marL="432000" indent="-324000"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44922" lvl="1" indent="-391846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67382" lvl="2" indent="-348307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089843" lvl="3" indent="-261230">
              <a:spcBef>
                <a:spcPts val="56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612304" lvl="4" indent="-26123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3134765" lvl="5" indent="-26123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657226" lvl="6" indent="-26123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6235386" y="1795968"/>
            <a:ext cx="5523069" cy="4571557"/>
          </a:xfrm>
          <a:prstGeom prst="rect">
            <a:avLst/>
          </a:prstGeom>
        </p:spPr>
        <p:txBody>
          <a:bodyPr lIns="0" tIns="0" rIns="0" bIns="0">
            <a:normAutofit fontScale="73000"/>
          </a:bodyPr>
          <a:lstStyle/>
          <a:p>
            <a:pPr marL="432000" indent="-324000"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44922" lvl="1" indent="-391846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67382" lvl="2" indent="-348307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089843" lvl="3" indent="-261230">
              <a:spcBef>
                <a:spcPts val="56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612304" lvl="4" indent="-26123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3134765" lvl="5" indent="-26123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657226" lvl="6" indent="-26123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72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7662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461" indent="-391846" algn="l" defTabSz="1105875" rtl="0" eaLnBrk="1" latinLnBrk="0" hangingPunct="1">
        <a:lnSpc>
          <a:spcPct val="90000"/>
        </a:lnSpc>
        <a:spcBef>
          <a:spcPts val="1413"/>
        </a:spcBef>
        <a:buClr>
          <a:srgbClr val="000000"/>
        </a:buClr>
        <a:buSzPct val="45000"/>
        <a:buFont typeface="Wingdings" charset="2"/>
        <a:buChar char="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68E2F42-0618-23AE-AC7B-CCFF912E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12E5BF-98BA-C526-EBCF-D24696240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24FFD7-0ECD-B9B3-39A5-5BAE17357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DD3456-97D2-41DE-A47E-5FEC4E24B2D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59418F-1EF1-7503-EABB-F583DE7CD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245966-7857-EE97-A2E0-51D1F5CDC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78168D-2DA2-49C2-8AD9-406EC472A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14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DC00-E89F-4044-99D1-33FBFF326BFB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72E33-6C3A-4095-BC80-A1E446BDC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88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5AC62CB-ADA8-4D51-9A15-799CF45F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E2CB21-3B40-47CB-AA32-291F62CB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84CED-9521-4F13-8952-D9C9ECAA0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730A3-221E-4388-B12C-92E1A33F52E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C62E45-57F2-45B3-8AD5-C91B91897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249C6E-E7DC-4664-8F43-25D7B731F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9186D-1AC3-40EA-8A43-D531E678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7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mailto:michal.lehecka@fhs.cuni.cz" TargetMode="External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hedvika.novotna@fhs.cuni.cz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mailto:oldrich.podebradsky@fhs.cuni.cz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veronika.seidlova@fhs.cuni.cz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6.xml"/><Relationship Id="rId4" Type="http://schemas.openxmlformats.org/officeDocument/2006/relationships/hyperlink" Target="mailto:veronika.seidlova@gmail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ondrej.skripnik@fhs.cuni.cz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mailto:david.verbuc@fhs.cuni.cz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marketa.zandlova@fhs.cuni.cz" TargetMode="Externa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abughosh@fhs.cuni.cz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petra.ezzeddine@fhs.cuni.cz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martin.hermansky@fhs.cuni.cz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Lenka.JakoubkovaBudilova@fhs.cuni.cz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fhs.cuni.cz/FHS-1305.html" TargetMode="Externa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97875" y="2480900"/>
            <a:ext cx="9144000" cy="1751466"/>
          </a:xfrm>
        </p:spPr>
        <p:txBody>
          <a:bodyPr>
            <a:normAutofit fontScale="90000"/>
          </a:bodyPr>
          <a:lstStyle/>
          <a:p>
            <a:r>
              <a:rPr lang="cs-CZ" dirty="0"/>
              <a:t>Katedra </a:t>
            </a:r>
            <a:br>
              <a:rPr lang="cs-CZ" dirty="0"/>
            </a:br>
            <a:r>
              <a:rPr lang="cs-CZ" dirty="0"/>
              <a:t>sociální a kulturní antropologie</a:t>
            </a:r>
          </a:p>
        </p:txBody>
      </p:sp>
    </p:spTree>
    <p:extLst>
      <p:ext uri="{BB962C8B-B14F-4D97-AF65-F5344CB8AC3E}">
        <p14:creationId xmlns:p14="http://schemas.microsoft.com/office/powerpoint/2010/main" val="284579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Obrázek 127"/>
          <p:cNvPicPr/>
          <p:nvPr/>
        </p:nvPicPr>
        <p:blipFill>
          <a:blip r:embed="rId2"/>
          <a:stretch/>
        </p:blipFill>
        <p:spPr>
          <a:xfrm>
            <a:off x="521371" y="1567391"/>
            <a:ext cx="1917006" cy="2612318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1849735" y="272987"/>
            <a:ext cx="8490034" cy="8690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1105875"/>
            <a:r>
              <a:rPr lang="cs-CZ" sz="3955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Bob </a:t>
            </a:r>
            <a:r>
              <a:rPr lang="cs-CZ" sz="3955" b="1" spc="-1" dirty="0" err="1">
                <a:solidFill>
                  <a:srgbClr val="FFFFFF"/>
                </a:solidFill>
                <a:latin typeface="Source Sans Pro Black"/>
                <a:ea typeface="DejaVu Sans"/>
              </a:rPr>
              <a:t>Kuřík</a:t>
            </a:r>
            <a:r>
              <a:rPr lang="cs-CZ" sz="3955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, bob.kurik@fhs.cuni.cz</a:t>
            </a:r>
            <a:endParaRPr lang="cs-CZ" sz="3955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3831614" y="1610929"/>
            <a:ext cx="7924031" cy="4571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3000"/>
          </a:bodyPr>
          <a:lstStyle/>
          <a:p>
            <a:pPr marL="119295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</a:pPr>
            <a:r>
              <a:rPr lang="cs-CZ" sz="1935" b="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Výzkumné zaměření</a:t>
            </a:r>
            <a:endParaRPr lang="cs-CZ" sz="1935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průsečíky environmentální a politické antropologie (</a:t>
            </a:r>
            <a:r>
              <a:rPr lang="cs-CZ" sz="1451" spc="-1" dirty="0" err="1">
                <a:solidFill>
                  <a:srgbClr val="2C3E50"/>
                </a:solidFill>
                <a:latin typeface="Source Sans Pro Semibold"/>
                <a:ea typeface="DejaVu Sans"/>
              </a:rPr>
              <a:t>více-než-lidská</a:t>
            </a: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 politika, spravedlnost, svoboda, resistence; moc; post-člověk; plantáže; nové ekologie </a:t>
            </a:r>
            <a:r>
              <a:rPr lang="cs-CZ" sz="1451" spc="-1" dirty="0" err="1">
                <a:solidFill>
                  <a:srgbClr val="2C3E50"/>
                </a:solidFill>
                <a:latin typeface="Source Sans Pro Semibold"/>
                <a:ea typeface="DejaVu Sans"/>
              </a:rPr>
              <a:t>antropocénu</a:t>
            </a: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 &amp; pozdního industrialismu; geologická antropologie; politické souvislosti konceptu evoluce; selhávání moderních infrastruktur; hory a horalé);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antropologie internetu (kromě výzkumu sociálních sítí);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etnografie, analýza dokumentů;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střední a východní Evropa &amp; Amerika.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119295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</a:pPr>
            <a:r>
              <a:rPr lang="cs-CZ" sz="1935" b="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Kurzy</a:t>
            </a:r>
            <a:endParaRPr lang="cs-CZ" sz="1935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Úvod do environmentální antropologie/Kulturní ekologie;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Environmentální antropologie současnosti;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 err="1">
                <a:solidFill>
                  <a:srgbClr val="2C3E50"/>
                </a:solidFill>
                <a:latin typeface="Source Sans Pro Semibold"/>
                <a:ea typeface="DejaVu Sans"/>
              </a:rPr>
              <a:t>ResisTerra</a:t>
            </a: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: vstříc antropologii </a:t>
            </a:r>
            <a:r>
              <a:rPr lang="cs-CZ" sz="1451" spc="-1" dirty="0" err="1">
                <a:solidFill>
                  <a:srgbClr val="2C3E50"/>
                </a:solidFill>
                <a:latin typeface="Source Sans Pro Semibold"/>
                <a:ea typeface="DejaVu Sans"/>
              </a:rPr>
              <a:t>více-než-lidské</a:t>
            </a: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 resistence (od ZS 2024);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Četba textů z environmentální sociální vědy (s Arnoštem Novákem);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Úvod do klimatické krize (s Arnoštem Novákem a Markétou </a:t>
            </a:r>
            <a:r>
              <a:rPr lang="cs-CZ" sz="1451" spc="-1" dirty="0" err="1">
                <a:solidFill>
                  <a:srgbClr val="2C3E50"/>
                </a:solidFill>
                <a:latin typeface="Source Sans Pro Semibold"/>
                <a:ea typeface="DejaVu Sans"/>
              </a:rPr>
              <a:t>Zandlovou</a:t>
            </a: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);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lnSpc>
                <a:spcPct val="120000"/>
              </a:lnSpc>
              <a:spcAft>
                <a:spcPts val="30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cs-CZ" sz="1451" spc="-1" dirty="0">
                <a:solidFill>
                  <a:srgbClr val="2C3E50"/>
                </a:solidFill>
                <a:latin typeface="Source Sans Pro Semibold"/>
                <a:ea typeface="DejaVu Sans"/>
              </a:rPr>
              <a:t>Etnografie životního prostředí.</a:t>
            </a:r>
            <a:endParaRPr lang="cs-CZ" sz="1451" spc="-1" dirty="0">
              <a:solidFill>
                <a:prstClr val="black"/>
              </a:solidFill>
              <a:latin typeface="Arial"/>
            </a:endParaRPr>
          </a:p>
          <a:p>
            <a:pPr marL="474133" indent="-354838" defTabSz="1105875">
              <a:spcAft>
                <a:spcPts val="155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endParaRPr lang="cs-CZ" sz="1451" spc="-1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755" y="236321"/>
            <a:ext cx="5921254" cy="146209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cs-CZ" sz="2419" b="1" spc="-1" dirty="0">
                <a:latin typeface="Bahnschrift"/>
              </a:rPr>
              <a:t>Michal Lehečka, </a:t>
            </a:r>
            <a:r>
              <a:rPr lang="cs-CZ" sz="2419" b="1" spc="-1" dirty="0" err="1">
                <a:latin typeface="Bahnschrift"/>
              </a:rPr>
              <a:t>Ph</a:t>
            </a:r>
            <a:r>
              <a:rPr lang="cs-CZ" sz="2419" b="1" spc="-1" dirty="0">
                <a:latin typeface="Bahnschrift"/>
              </a:rPr>
              <a:t>. D.</a:t>
            </a:r>
            <a:r>
              <a:rPr dirty="0"/>
              <a:t/>
            </a:r>
            <a:br>
              <a:rPr dirty="0"/>
            </a:br>
            <a:r>
              <a:rPr lang="cs-CZ" sz="2419" spc="-1" dirty="0">
                <a:latin typeface="Bahnschrift"/>
                <a:hlinkClick r:id="rId2"/>
              </a:rPr>
              <a:t>michal.lehecka@fhs.cuni.cz</a:t>
            </a:r>
            <a:r>
              <a:rPr dirty="0"/>
              <a:t/>
            </a:r>
            <a:br>
              <a:rPr dirty="0"/>
            </a:br>
            <a:r>
              <a:rPr sz="1330" dirty="0"/>
              <a:t/>
            </a:r>
            <a:br>
              <a:rPr sz="1330" dirty="0"/>
            </a:br>
            <a:r>
              <a:rPr lang="cs-CZ" sz="1800" spc="-1" dirty="0">
                <a:latin typeface="Bahnschrift"/>
              </a:rPr>
              <a:t>Místnost 2.10, </a:t>
            </a:r>
            <a:r>
              <a:rPr sz="1800" dirty="0"/>
              <a:t/>
            </a:r>
            <a:br>
              <a:rPr sz="1800" dirty="0"/>
            </a:br>
            <a:r>
              <a:rPr lang="cs-CZ" sz="1800" spc="-1" dirty="0">
                <a:latin typeface="Bahnschrift"/>
              </a:rPr>
              <a:t>konzultace: Po </a:t>
            </a:r>
            <a:r>
              <a:rPr lang="cs-CZ" sz="1800" spc="-1" dirty="0" smtClean="0">
                <a:latin typeface="Bahnschrift"/>
              </a:rPr>
              <a:t>10:00-11:00</a:t>
            </a:r>
            <a:endParaRPr lang="cs-CZ" sz="1800" spc="-1" dirty="0">
              <a:latin typeface="Bahnschrif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66652" y="1931374"/>
            <a:ext cx="5964357" cy="45354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1" spc="-1" dirty="0">
                <a:latin typeface="Bahnschrift"/>
              </a:rPr>
              <a:t>Urbánní antropologie:</a:t>
            </a:r>
            <a:r>
              <a:rPr lang="cs-CZ" sz="2000" spc="-1" dirty="0">
                <a:latin typeface="Bahnschrift"/>
              </a:rPr>
              <a:t> </a:t>
            </a:r>
            <a:r>
              <a:rPr lang="cs-CZ" sz="2000" spc="-1" dirty="0" smtClean="0">
                <a:latin typeface="Bahnschrift"/>
              </a:rPr>
              <a:t>bydlení/obývání; </a:t>
            </a:r>
            <a:r>
              <a:rPr lang="cs-CZ" sz="2000" spc="-1" dirty="0">
                <a:latin typeface="Bahnschrift"/>
              </a:rPr>
              <a:t>městská </a:t>
            </a:r>
            <a:r>
              <a:rPr lang="cs-CZ" sz="2000" spc="-1" dirty="0" smtClean="0">
                <a:latin typeface="Bahnschrift"/>
              </a:rPr>
              <a:t>segregace; ne/formální město; vymístění, </a:t>
            </a:r>
            <a:r>
              <a:rPr lang="cs-CZ" sz="2000" spc="-1" dirty="0" err="1" smtClean="0">
                <a:latin typeface="Bahnschrift"/>
              </a:rPr>
              <a:t>gentrifikace</a:t>
            </a:r>
            <a:r>
              <a:rPr lang="cs-CZ" sz="2000" spc="-1" dirty="0" smtClean="0">
                <a:latin typeface="Bahnschrift"/>
              </a:rPr>
              <a:t> &amp; rezistence; </a:t>
            </a:r>
            <a:r>
              <a:rPr lang="cs-CZ" sz="2000" spc="-1" dirty="0">
                <a:latin typeface="Bahnschrift"/>
              </a:rPr>
              <a:t>panelová </a:t>
            </a:r>
            <a:r>
              <a:rPr lang="cs-CZ" sz="2000" spc="-1" dirty="0" smtClean="0">
                <a:latin typeface="Bahnschrift"/>
              </a:rPr>
              <a:t>sídliště; </a:t>
            </a:r>
            <a:r>
              <a:rPr lang="cs-CZ" sz="2000" spc="-1" dirty="0">
                <a:latin typeface="Bahnschrift"/>
              </a:rPr>
              <a:t>městské infrastruktury; more-</a:t>
            </a:r>
            <a:r>
              <a:rPr lang="cs-CZ" sz="2000" spc="-1" dirty="0" err="1">
                <a:latin typeface="Bahnschrift"/>
              </a:rPr>
              <a:t>than</a:t>
            </a:r>
            <a:r>
              <a:rPr lang="cs-CZ" sz="2000" spc="-1" dirty="0">
                <a:latin typeface="Bahnschrift"/>
              </a:rPr>
              <a:t>-</a:t>
            </a:r>
            <a:r>
              <a:rPr lang="cs-CZ" sz="2000" spc="-1" dirty="0" err="1">
                <a:latin typeface="Bahnschrift"/>
              </a:rPr>
              <a:t>human</a:t>
            </a:r>
            <a:r>
              <a:rPr lang="cs-CZ" sz="2000" spc="-1" dirty="0">
                <a:latin typeface="Bahnschrift"/>
              </a:rPr>
              <a:t> ve </a:t>
            </a:r>
            <a:r>
              <a:rPr lang="cs-CZ" sz="2000" spc="-1" dirty="0" smtClean="0">
                <a:latin typeface="Bahnschrift"/>
              </a:rPr>
              <a:t>městě (</a:t>
            </a:r>
            <a:r>
              <a:rPr lang="cs-CZ" sz="2000" spc="-1" dirty="0" err="1" smtClean="0">
                <a:latin typeface="Bahnschrift"/>
              </a:rPr>
              <a:t>více-než-město</a:t>
            </a:r>
            <a:r>
              <a:rPr lang="cs-CZ" sz="2000" spc="-1" dirty="0" smtClean="0">
                <a:latin typeface="Bahnschrift"/>
              </a:rPr>
              <a:t>, post-</a:t>
            </a:r>
            <a:r>
              <a:rPr lang="cs-CZ" sz="2000" spc="-1" dirty="0" err="1" smtClean="0">
                <a:latin typeface="Bahnschrift"/>
              </a:rPr>
              <a:t>human</a:t>
            </a:r>
            <a:r>
              <a:rPr lang="cs-CZ" sz="2000" spc="-1" dirty="0" smtClean="0">
                <a:latin typeface="Bahnschrift"/>
              </a:rPr>
              <a:t> urbanismus).</a:t>
            </a:r>
            <a:endParaRPr lang="cs-CZ" sz="2000" spc="-1" dirty="0">
              <a:latin typeface="Bahnschrift"/>
            </a:endParaRPr>
          </a:p>
          <a:p>
            <a:pPr algn="ctr">
              <a:buNone/>
            </a:pPr>
            <a:endParaRPr lang="cs-CZ" sz="1330" spc="-1" dirty="0">
              <a:latin typeface="Bahnschrift"/>
            </a:endParaRPr>
          </a:p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1" spc="-1" dirty="0">
                <a:latin typeface="Bahnschrift"/>
              </a:rPr>
              <a:t>Aplikovaná a angažovaná antropologie:</a:t>
            </a:r>
            <a:r>
              <a:rPr lang="cs-CZ" sz="2000" spc="-1" dirty="0">
                <a:latin typeface="Bahnschrift"/>
              </a:rPr>
              <a:t> kulturní &amp; územní rozvoj</a:t>
            </a:r>
            <a:r>
              <a:rPr lang="cs-CZ" sz="2000" spc="-1" dirty="0" smtClean="0">
                <a:latin typeface="Bahnschrift"/>
              </a:rPr>
              <a:t>; </a:t>
            </a:r>
            <a:r>
              <a:rPr lang="cs-CZ" sz="2000" spc="-1" dirty="0">
                <a:latin typeface="Bahnschrift"/>
              </a:rPr>
              <a:t>městská </a:t>
            </a:r>
            <a:r>
              <a:rPr lang="cs-CZ" sz="2000" spc="-1" dirty="0" smtClean="0">
                <a:latin typeface="Bahnschrift"/>
              </a:rPr>
              <a:t>mobilita; životní prostředí</a:t>
            </a:r>
            <a:endParaRPr lang="cs-CZ" sz="2000" spc="-1" dirty="0">
              <a:latin typeface="Bahnschrift"/>
            </a:endParaRPr>
          </a:p>
          <a:p>
            <a:pPr algn="ctr">
              <a:buNone/>
            </a:pPr>
            <a:endParaRPr lang="cs-CZ" sz="1330" spc="-1" dirty="0">
              <a:latin typeface="Bahnschrift"/>
            </a:endParaRPr>
          </a:p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1" spc="-1" dirty="0" smtClean="0">
                <a:latin typeface="Bahnschrift"/>
              </a:rPr>
              <a:t>Prostorové teorie a jejich kritika</a:t>
            </a:r>
            <a:r>
              <a:rPr lang="cs-CZ" sz="2000" spc="-1" dirty="0" smtClean="0">
                <a:latin typeface="Bahnschrift"/>
              </a:rPr>
              <a:t>: </a:t>
            </a:r>
            <a:r>
              <a:rPr lang="cs-CZ" sz="2000" spc="-1" dirty="0">
                <a:latin typeface="Bahnschrift"/>
              </a:rPr>
              <a:t>sociální </a:t>
            </a:r>
            <a:r>
              <a:rPr lang="cs-CZ" sz="2000" spc="-1" dirty="0" smtClean="0">
                <a:latin typeface="Bahnschrift"/>
              </a:rPr>
              <a:t>i materiální (re)produkce prostoru, </a:t>
            </a:r>
            <a:r>
              <a:rPr lang="cs-CZ" sz="2000" spc="-1" dirty="0" err="1" smtClean="0">
                <a:latin typeface="Bahnschrift"/>
              </a:rPr>
              <a:t>commons</a:t>
            </a:r>
            <a:r>
              <a:rPr lang="cs-CZ" sz="2000" spc="-1" dirty="0">
                <a:latin typeface="Bahnschrift"/>
              </a:rPr>
              <a:t>, právo na město, „</a:t>
            </a:r>
            <a:r>
              <a:rPr lang="cs-CZ" sz="2000" spc="-1" dirty="0" err="1">
                <a:latin typeface="Bahnschrift"/>
              </a:rPr>
              <a:t>militarized</a:t>
            </a:r>
            <a:r>
              <a:rPr lang="cs-CZ" sz="2000" spc="-1" dirty="0">
                <a:latin typeface="Bahnschrift"/>
              </a:rPr>
              <a:t> </a:t>
            </a:r>
            <a:r>
              <a:rPr lang="cs-CZ" sz="2000" spc="-1" dirty="0" err="1" smtClean="0">
                <a:latin typeface="Bahnschrift"/>
              </a:rPr>
              <a:t>spaces</a:t>
            </a:r>
            <a:r>
              <a:rPr lang="cs-CZ" sz="2000" spc="-1" dirty="0" smtClean="0">
                <a:latin typeface="Bahnschrift"/>
              </a:rPr>
              <a:t>“, přístupy „proti prostoru“)</a:t>
            </a:r>
          </a:p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cs-CZ" sz="1200" spc="-1" dirty="0" smtClean="0">
              <a:latin typeface="Bahnschrift"/>
            </a:endParaRPr>
          </a:p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1" spc="-1" dirty="0" smtClean="0">
                <a:latin typeface="Bahnschrift"/>
              </a:rPr>
              <a:t>Antropologie zemědělství: </a:t>
            </a:r>
            <a:r>
              <a:rPr lang="cs-CZ" sz="2000" spc="-1" dirty="0" smtClean="0">
                <a:latin typeface="Bahnschrift"/>
              </a:rPr>
              <a:t>industriální farmaření, „konvenční“ vs. „ekologické“ farmaření; člověk-technologie-půda, růst &amp; rozklad</a:t>
            </a:r>
            <a:endParaRPr lang="cs-CZ" sz="2000" spc="-1" dirty="0">
              <a:latin typeface="Bahnschrift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435744" y="3508357"/>
            <a:ext cx="4635785" cy="3948160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77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Preferované </a:t>
            </a:r>
            <a:r>
              <a:rPr kumimoji="0" lang="cs-CZ" sz="2177" b="1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přístupy:</a:t>
            </a:r>
            <a:r>
              <a:rPr kumimoji="0" lang="cs-CZ" sz="2177" b="0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 etnografie, </a:t>
            </a:r>
            <a:r>
              <a:rPr kumimoji="0" lang="cs-CZ" sz="2177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vizuální </a:t>
            </a:r>
            <a:r>
              <a:rPr kumimoji="0" lang="cs-CZ" sz="2177" b="0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metody výzkumu, </a:t>
            </a:r>
            <a:r>
              <a:rPr kumimoji="0" lang="cs-CZ" sz="2177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sensorická</a:t>
            </a:r>
            <a:r>
              <a:rPr kumimoji="0" lang="cs-CZ" sz="2177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 </a:t>
            </a:r>
            <a:r>
              <a:rPr kumimoji="0" lang="cs-CZ" sz="2177" b="0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etnografie, improvizace</a:t>
            </a:r>
            <a:endParaRPr kumimoji="0" lang="cs-CZ" sz="2177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+mn-cs"/>
            </a:endParaRPr>
          </a:p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+mn-cs"/>
            </a:endParaRPr>
          </a:p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77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Střední a východní Evropa, post-socialistický a post-sovětský </a:t>
            </a:r>
            <a:r>
              <a:rPr kumimoji="0" lang="cs-CZ" sz="2177" b="0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prostor</a:t>
            </a:r>
          </a:p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177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+mn-cs"/>
            </a:endParaRPr>
          </a:p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177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+mn-cs"/>
            </a:endParaRPr>
          </a:p>
        </p:txBody>
      </p:sp>
      <p:pic>
        <p:nvPicPr>
          <p:cNvPr id="44" name="Obrázek 43"/>
          <p:cNvPicPr/>
          <p:nvPr/>
        </p:nvPicPr>
        <p:blipFill>
          <a:blip r:embed="rId3"/>
          <a:stretch/>
        </p:blipFill>
        <p:spPr>
          <a:xfrm>
            <a:off x="7772400" y="502944"/>
            <a:ext cx="3725550" cy="239094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47798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0804" y="365125"/>
            <a:ext cx="10602996" cy="1325563"/>
          </a:xfrm>
        </p:spPr>
        <p:txBody>
          <a:bodyPr/>
          <a:lstStyle/>
          <a:p>
            <a:pPr algn="ctr"/>
            <a:r>
              <a:rPr lang="cs-CZ" dirty="0"/>
              <a:t>Hedvika Novotná, Ph.D.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338735" y="1690688"/>
            <a:ext cx="7015065" cy="215836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Oblasti zájmu / výzkumné oblasti</a:t>
            </a:r>
          </a:p>
          <a:p>
            <a:pPr lvl="1"/>
            <a:r>
              <a:rPr lang="cs-CZ" dirty="0"/>
              <a:t>studia paměti, urbánní </a:t>
            </a:r>
            <a:r>
              <a:rPr lang="cs-CZ" dirty="0" err="1"/>
              <a:t>antropo</a:t>
            </a:r>
            <a:r>
              <a:rPr lang="cs-CZ" dirty="0"/>
              <a:t>, rurální </a:t>
            </a:r>
            <a:r>
              <a:rPr lang="cs-CZ" dirty="0" err="1"/>
              <a:t>antropo</a:t>
            </a:r>
            <a:r>
              <a:rPr lang="cs-CZ" dirty="0"/>
              <a:t>, </a:t>
            </a:r>
            <a:r>
              <a:rPr lang="cs-CZ" dirty="0" err="1"/>
              <a:t>postsubkulturní</a:t>
            </a:r>
            <a:r>
              <a:rPr lang="cs-CZ" dirty="0"/>
              <a:t> studia…</a:t>
            </a:r>
          </a:p>
          <a:p>
            <a:pPr lvl="1"/>
            <a:r>
              <a:rPr lang="cs-CZ" dirty="0" err="1"/>
              <a:t>středoevr</a:t>
            </a:r>
            <a:r>
              <a:rPr lang="cs-CZ" dirty="0"/>
              <a:t>. kult. prostor v globál. perspektivě </a:t>
            </a:r>
          </a:p>
          <a:p>
            <a:r>
              <a:rPr lang="cs-CZ" dirty="0"/>
              <a:t>Epistemologie / metody</a:t>
            </a:r>
          </a:p>
          <a:p>
            <a:pPr lvl="1"/>
            <a:r>
              <a:rPr lang="cs-CZ" dirty="0"/>
              <a:t>poststrukturalistické přístupy</a:t>
            </a:r>
          </a:p>
          <a:p>
            <a:pPr lvl="1"/>
            <a:r>
              <a:rPr lang="cs-CZ" dirty="0"/>
              <a:t>etnografie s důrazem na vztahy sociality a </a:t>
            </a:r>
            <a:r>
              <a:rPr lang="cs-CZ" dirty="0" err="1"/>
              <a:t>materiality</a:t>
            </a:r>
            <a:r>
              <a:rPr lang="cs-CZ" dirty="0"/>
              <a:t>, narativní a biografické přístupy, diskurzivní přístupy…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4" y="1641226"/>
            <a:ext cx="3311745" cy="220783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50804" y="4082642"/>
            <a:ext cx="6838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Příklady dle mého soudu inspirativních obhájených </a:t>
            </a:r>
            <a:r>
              <a:rPr lang="cs-CZ" dirty="0" err="1"/>
              <a:t>bc.</a:t>
            </a:r>
            <a:r>
              <a:rPr lang="cs-CZ" dirty="0"/>
              <a:t> prací</a:t>
            </a:r>
          </a:p>
          <a:p>
            <a:pPr lvl="1"/>
            <a:r>
              <a:rPr lang="cs-CZ" sz="1200" dirty="0"/>
              <a:t>Interakce mezi zdravotnickým personálem a geriatrickými pacienty (etnografie LDN)</a:t>
            </a:r>
          </a:p>
          <a:p>
            <a:pPr lvl="1"/>
            <a:r>
              <a:rPr lang="cs-CZ" sz="1200" dirty="0"/>
              <a:t>Druhý život </a:t>
            </a:r>
            <a:r>
              <a:rPr lang="cs-CZ" sz="1200" dirty="0" err="1"/>
              <a:t>Tuchomyšle</a:t>
            </a:r>
            <a:r>
              <a:rPr lang="cs-CZ" sz="1200" dirty="0"/>
              <a:t>. Lokální identita obyvatel zaniklé obce v severních Čechách</a:t>
            </a:r>
          </a:p>
          <a:p>
            <a:pPr lvl="1"/>
            <a:r>
              <a:rPr lang="cs-CZ" sz="1200" dirty="0"/>
              <a:t>Biografie stavebního typu tzv. školičky v Praze</a:t>
            </a:r>
          </a:p>
          <a:p>
            <a:pPr lvl="1"/>
            <a:r>
              <a:rPr lang="cs-CZ" sz="1200" dirty="0"/>
              <a:t>Reflexe vyjednávání rozhodnutí o domácím porodu: Aktéři, diskurzy, kontexty</a:t>
            </a:r>
          </a:p>
          <a:p>
            <a:pPr lvl="1"/>
            <a:r>
              <a:rPr lang="cs-CZ" sz="1200" dirty="0"/>
              <a:t>Sociální těla na fotbalovém stadionu: etnografická studie</a:t>
            </a:r>
          </a:p>
          <a:p>
            <a:pPr lvl="1"/>
            <a:r>
              <a:rPr lang="cs-CZ" sz="1200" dirty="0"/>
              <a:t>Etnografická studie radikální scény </a:t>
            </a:r>
            <a:r>
              <a:rPr lang="cs-CZ" sz="1200" dirty="0" err="1"/>
              <a:t>Bohemians</a:t>
            </a:r>
            <a:r>
              <a:rPr lang="cs-CZ" sz="1200" dirty="0"/>
              <a:t> 1905</a:t>
            </a:r>
          </a:p>
          <a:p>
            <a:pPr lvl="1"/>
            <a:r>
              <a:rPr lang="cs-CZ" sz="1200" dirty="0"/>
              <a:t>„Každému, co se mu líbí.“ Etnografie pražské BDSM subkultury</a:t>
            </a:r>
          </a:p>
          <a:p>
            <a:pPr lvl="1"/>
            <a:r>
              <a:rPr lang="cs-CZ" sz="1200" dirty="0"/>
              <a:t>Sociální světy Pravých bleších trhů v Praze (etnografie)</a:t>
            </a:r>
          </a:p>
          <a:p>
            <a:pPr lvl="1"/>
            <a:r>
              <a:rPr lang="cs-CZ" sz="1200" dirty="0"/>
              <a:t>Voda, která hýbe světem (etnografie infrastruktury)</a:t>
            </a:r>
          </a:p>
          <a:p>
            <a:pPr lvl="1"/>
            <a:r>
              <a:rPr lang="cs-CZ" sz="1200" dirty="0"/>
              <a:t>Všem na očích. Etnografie náměstí na malém městě</a:t>
            </a:r>
          </a:p>
          <a:p>
            <a:pPr lvl="1"/>
            <a:r>
              <a:rPr lang="cs-CZ" sz="1200" dirty="0"/>
              <a:t>Konstrukce, prožívání a reflexe domova studenty v imigraci (fenomenologický výzkum)</a:t>
            </a:r>
          </a:p>
          <a:p>
            <a:pPr lvl="1"/>
            <a:r>
              <a:rPr lang="cs-CZ" sz="1200" dirty="0"/>
              <a:t>„</a:t>
            </a:r>
            <a:r>
              <a:rPr lang="pt-BR" sz="1200" dirty="0"/>
              <a:t>Chodit po těle Matky Země...</a:t>
            </a:r>
            <a:r>
              <a:rPr lang="cs-CZ" sz="1200" dirty="0"/>
              <a:t>“</a:t>
            </a:r>
            <a:r>
              <a:rPr lang="pt-BR" sz="1200" dirty="0"/>
              <a:t> Ontologie přírody současného druidství</a:t>
            </a:r>
            <a:endParaRPr lang="cs-CZ" sz="1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7223760" y="4928847"/>
            <a:ext cx="413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Katedra sociální a kulturní antropologie</a:t>
            </a:r>
          </a:p>
          <a:p>
            <a:r>
              <a:rPr lang="cs-CZ" sz="1600" dirty="0"/>
              <a:t>Troja, 2.08</a:t>
            </a:r>
          </a:p>
          <a:p>
            <a:r>
              <a:rPr lang="cs-CZ" sz="1600" dirty="0">
                <a:hlinkClick r:id="rId3"/>
              </a:rPr>
              <a:t>hedvika.novotna@fhs.cuni.cz</a:t>
            </a:r>
            <a:endParaRPr lang="cs-CZ" sz="1600" dirty="0"/>
          </a:p>
          <a:p>
            <a:r>
              <a:rPr lang="cs-CZ" sz="1600" dirty="0"/>
              <a:t>Konzultace ZS 2023/24: PO 10:30-12:30</a:t>
            </a:r>
          </a:p>
          <a:p>
            <a:endParaRPr lang="cs-CZ" sz="1600" dirty="0"/>
          </a:p>
          <a:p>
            <a:r>
              <a:rPr lang="cs-CZ" sz="1400" dirty="0"/>
              <a:t>Již několik let neaktualizované, ale alespoň nějaké CV: https://fhs.cuni.cz/FHS-2748.html</a:t>
            </a:r>
          </a:p>
        </p:txBody>
      </p:sp>
    </p:spTree>
    <p:extLst>
      <p:ext uri="{BB962C8B-B14F-4D97-AF65-F5344CB8AC3E}">
        <p14:creationId xmlns:p14="http://schemas.microsoft.com/office/powerpoint/2010/main" val="45648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998B3-113D-E433-9FF7-4BC92E2F4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5373"/>
            <a:ext cx="9259330" cy="1128584"/>
          </a:xfrm>
        </p:spPr>
        <p:txBody>
          <a:bodyPr>
            <a:normAutofit fontScale="90000"/>
          </a:bodyPr>
          <a:lstStyle/>
          <a:p>
            <a:pPr algn="l"/>
            <a:r>
              <a:rPr lang="cs-CZ" sz="3000" b="1" dirty="0"/>
              <a:t>Mgr. Oldřich Poděbradský, Ph.D.</a:t>
            </a:r>
            <a:br>
              <a:rPr lang="cs-CZ" sz="3000" b="1" dirty="0"/>
            </a:br>
            <a:r>
              <a:rPr lang="cs-CZ" sz="1600" dirty="0">
                <a:hlinkClick r:id="rId2"/>
              </a:rPr>
              <a:t>oldrich.podebradsky@fhs.cuni.cz</a:t>
            </a:r>
            <a:r>
              <a:rPr lang="cs-CZ" sz="1600" dirty="0"/>
              <a:t/>
            </a:r>
            <a:br>
              <a:rPr lang="cs-CZ" sz="1600" dirty="0"/>
            </a:br>
            <a:r>
              <a:rPr lang="cs-CZ" sz="1600" dirty="0"/>
              <a:t>Místnost 2.10</a:t>
            </a:r>
            <a:br>
              <a:rPr lang="cs-CZ" sz="1600" dirty="0"/>
            </a:br>
            <a:r>
              <a:rPr lang="cs-CZ" sz="1600" dirty="0"/>
              <a:t>Konzultace úterý 14:00-16:30, po předchozí domluvě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7431C0-5DE4-0289-3918-7D7D5363E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300058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Zaměření: </a:t>
            </a:r>
            <a:r>
              <a:rPr lang="cs-CZ" dirty="0"/>
              <a:t>hudební antropologie, zejména populární hudba 20. a 21. století; aplikovaná etnomuzikologie; hudba a paměť. </a:t>
            </a:r>
          </a:p>
          <a:p>
            <a:r>
              <a:rPr lang="cs-CZ" b="1" dirty="0"/>
              <a:t>Kurzy: </a:t>
            </a:r>
            <a:r>
              <a:rPr lang="cs-CZ" dirty="0"/>
              <a:t>Hudba a gender; </a:t>
            </a:r>
            <a:r>
              <a:rPr lang="cs-CZ" b="0" i="0" dirty="0">
                <a:solidFill>
                  <a:srgbClr val="212121"/>
                </a:solidFill>
                <a:effectLst/>
                <a:latin typeface="wf_segoe-ui_normal"/>
              </a:rPr>
              <a:t>Historie rockové hudby v Československu v letech 1955-1989</a:t>
            </a:r>
          </a:p>
          <a:p>
            <a:r>
              <a:rPr lang="cs-CZ" b="1" dirty="0">
                <a:solidFill>
                  <a:srgbClr val="212121"/>
                </a:solidFill>
                <a:latin typeface="wf_segoe-ui_normal"/>
              </a:rPr>
              <a:t>Příklady vedených a obhájených bakalářských prací: </a:t>
            </a:r>
          </a:p>
          <a:p>
            <a:r>
              <a:rPr lang="cs-CZ" dirty="0"/>
              <a:t>DIY Festival Kolínský Majáles jako rituál</a:t>
            </a:r>
          </a:p>
          <a:p>
            <a:r>
              <a:rPr lang="cs-CZ" dirty="0"/>
              <a:t>Hudební svět </a:t>
            </a:r>
            <a:r>
              <a:rPr lang="cs-CZ" dirty="0" err="1"/>
              <a:t>handpanu</a:t>
            </a:r>
            <a:endParaRPr lang="cs-CZ" dirty="0"/>
          </a:p>
          <a:p>
            <a:r>
              <a:rPr lang="cs-CZ" dirty="0"/>
              <a:t>Strategie a možnosti hudební praxe pražských psychedelických rockových kapel za pandemie koronaviru</a:t>
            </a:r>
          </a:p>
          <a:p>
            <a:r>
              <a:rPr lang="cs-CZ" dirty="0"/>
              <a:t>Hudební život v bazilice svaté Ludmily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85F2202-BA14-1679-A2A0-268ED4162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83" y="493198"/>
            <a:ext cx="2917817" cy="27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87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1149" y="116632"/>
            <a:ext cx="9751355" cy="6696744"/>
          </a:xfrm>
        </p:spPr>
        <p:txBody>
          <a:bodyPr/>
          <a:lstStyle/>
          <a:p>
            <a:pPr marL="0" indent="0">
              <a:buNone/>
            </a:pPr>
            <a:r>
              <a:rPr lang="cs-CZ" sz="2600" b="1" dirty="0"/>
              <a:t>PhDr. Ivan Rynda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2600" dirty="0"/>
              <a:t>profesní zaměření a specializace: </a:t>
            </a:r>
            <a:r>
              <a:rPr lang="cs-CZ" sz="2600" u="sng" dirty="0"/>
              <a:t>na souvislosti</a:t>
            </a:r>
            <a:r>
              <a:rPr lang="cs-CZ" sz="2600" dirty="0"/>
              <a:t>!:</a:t>
            </a:r>
          </a:p>
          <a:p>
            <a:pPr marL="0" indent="0">
              <a:buNone/>
            </a:pPr>
            <a:r>
              <a:rPr lang="cs-CZ" sz="2600" dirty="0"/>
              <a:t>přírody a společnosti, jejich věd, předmětů a metod,</a:t>
            </a:r>
          </a:p>
          <a:p>
            <a:pPr marL="0" indent="0">
              <a:buNone/>
            </a:pPr>
            <a:r>
              <a:rPr lang="cs-CZ" sz="2600" dirty="0"/>
              <a:t>ochrana přírody a krajiny vs. turismus, rekreace a sport,</a:t>
            </a:r>
          </a:p>
          <a:p>
            <a:pPr marL="0" indent="0">
              <a:buNone/>
            </a:pPr>
            <a:r>
              <a:rPr lang="cs-CZ" sz="2600" dirty="0"/>
              <a:t>soužití euroamerické civilizace a jiných kultur,</a:t>
            </a:r>
          </a:p>
          <a:p>
            <a:pPr marL="0" indent="0">
              <a:buNone/>
            </a:pPr>
            <a:r>
              <a:rPr lang="cs-CZ" sz="2600" dirty="0"/>
              <a:t>paradigmatická proměna světa v posledních sto letech,</a:t>
            </a:r>
          </a:p>
          <a:p>
            <a:pPr marL="0" indent="0">
              <a:buNone/>
            </a:pPr>
            <a:r>
              <a:rPr lang="cs-CZ" sz="2600" dirty="0"/>
              <a:t>nový typ problémů a krizí v místním, regionálním a globálním měřítku a jejich ne/řešení,</a:t>
            </a:r>
          </a:p>
          <a:p>
            <a:pPr marL="0" indent="0">
              <a:buNone/>
            </a:pPr>
            <a:r>
              <a:rPr lang="cs-CZ" sz="2600" dirty="0"/>
              <a:t>politika, občanská společnost, ekonomika</a:t>
            </a:r>
          </a:p>
          <a:p>
            <a:pPr marL="0" indent="0">
              <a:buNone/>
            </a:pPr>
            <a:r>
              <a:rPr lang="cs-CZ" sz="2600" dirty="0"/>
              <a:t>individuální řešení (lidský pilíř udržitelného rozvoje)</a:t>
            </a:r>
          </a:p>
          <a:p>
            <a:pPr marL="0" indent="0">
              <a:buNone/>
            </a:pPr>
            <a:r>
              <a:rPr lang="cs-CZ" sz="2600" dirty="0"/>
              <a:t>a (trvale) udržitelný rozvoj...</a:t>
            </a:r>
          </a:p>
          <a:p>
            <a:pPr marL="0" indent="0">
              <a:buNone/>
            </a:pPr>
            <a:r>
              <a:rPr lang="cs-CZ" sz="2600" dirty="0"/>
              <a:t>a hlavně:</a:t>
            </a:r>
          </a:p>
          <a:p>
            <a:pPr marL="0" indent="0">
              <a:buNone/>
            </a:pPr>
            <a:r>
              <a:rPr lang="cs-CZ" sz="2600" dirty="0"/>
              <a:t>kritické myšlení rozvíjené v dobrém lidském společenství</a:t>
            </a:r>
          </a:p>
          <a:p>
            <a:pPr marL="0" indent="0">
              <a:buNone/>
            </a:pPr>
            <a:endParaRPr lang="cs-CZ" dirty="0"/>
          </a:p>
          <a:p>
            <a:pPr eaLnBrk="1" hangingPunct="1">
              <a:buFontTx/>
              <a:buNone/>
            </a:pPr>
            <a:endParaRPr lang="cs-CZ" sz="4400" b="1" dirty="0"/>
          </a:p>
          <a:p>
            <a:pPr eaLnBrk="1" hangingPunct="1">
              <a:buFontTx/>
              <a:buNone/>
            </a:pPr>
            <a:endParaRPr lang="cs-CZ" sz="4400" b="1" dirty="0"/>
          </a:p>
        </p:txBody>
      </p:sp>
      <p:pic>
        <p:nvPicPr>
          <p:cNvPr id="4" name="Zástupný symbol pro obsah 3" descr="C:\Dokumenty\FHS\Tajemnik&amp;Zamestnanci\IR\cvIR\Fotky\IRzahradaStrasniceHoraJosefMafra180824\IRzahradaStrasniceHoraJosef180824d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3304"/>
          <a:stretch/>
        </p:blipFill>
        <p:spPr bwMode="auto">
          <a:xfrm>
            <a:off x="9437911" y="233009"/>
            <a:ext cx="2389186" cy="2435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51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054BCC-2B09-4E61-8310-8B4F8B87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326670"/>
            <a:ext cx="56272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Mgr. Veronika Seidlová, Ph.D.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Zástupný obsah 7" descr="Obsah obrázku exteriér, osoba, oblečení, okno&#10;&#10;Popis byl vytvořen automaticky">
            <a:extLst>
              <a:ext uri="{FF2B5EF4-FFF2-40B4-BE49-F238E27FC236}">
                <a16:creationId xmlns:a16="http://schemas.microsoft.com/office/drawing/2014/main" id="{2081D1BD-FC0D-4D5D-8FC9-94A0B13700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8" r="-3" b="9235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F1C82A-4659-4C63-88AE-F8446E2DC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2069" y="1404593"/>
            <a:ext cx="6194313" cy="512465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/>
            <a:r>
              <a:rPr lang="cs-CZ" sz="1700" dirty="0"/>
              <a:t>Hudební antropologie / etnomuzikologie</a:t>
            </a:r>
            <a:r>
              <a:rPr lang="en-US" sz="1700" dirty="0"/>
              <a:t>	</a:t>
            </a:r>
            <a:endParaRPr lang="cs-CZ" sz="1700" dirty="0"/>
          </a:p>
          <a:p>
            <a:pPr marL="0"/>
            <a:r>
              <a:rPr lang="cs-CZ" sz="1700" dirty="0"/>
              <a:t>Hudba, rituál, performance, paměť…</a:t>
            </a:r>
          </a:p>
          <a:p>
            <a:pPr marL="0"/>
            <a:r>
              <a:rPr lang="cs-CZ" sz="1700" dirty="0"/>
              <a:t>Hudební etnografie a </a:t>
            </a:r>
            <a:r>
              <a:rPr lang="cs-CZ" sz="1700" i="1" dirty="0" err="1"/>
              <a:t>multi-sited</a:t>
            </a:r>
            <a:r>
              <a:rPr lang="cs-CZ" sz="1700" i="1" dirty="0"/>
              <a:t> </a:t>
            </a:r>
            <a:r>
              <a:rPr lang="cs-CZ" sz="1700" i="1" dirty="0" err="1"/>
              <a:t>ethnography</a:t>
            </a:r>
            <a:endParaRPr lang="cs-CZ" sz="1700" i="1" dirty="0"/>
          </a:p>
          <a:p>
            <a:pPr marL="0"/>
            <a:r>
              <a:rPr lang="cs-CZ" sz="1700" dirty="0"/>
              <a:t>Terénní výzkum (Židovské komunity v Praze; hinduistické ášramy ve státě </a:t>
            </a:r>
            <a:r>
              <a:rPr lang="cs-CZ" sz="1700" dirty="0" err="1"/>
              <a:t>Uttarákhand</a:t>
            </a:r>
            <a:r>
              <a:rPr lang="cs-CZ" sz="1700" dirty="0"/>
              <a:t>, Indie; místa </a:t>
            </a:r>
            <a:r>
              <a:rPr lang="cs-CZ" sz="1700" dirty="0" err="1"/>
              <a:t>new-age</a:t>
            </a:r>
            <a:r>
              <a:rPr lang="cs-CZ" sz="1700" dirty="0"/>
              <a:t> hudební scény v  Belgii, Německu a  ČR…) </a:t>
            </a:r>
          </a:p>
          <a:p>
            <a:pPr marL="0" indent="0">
              <a:buNone/>
            </a:pPr>
            <a:r>
              <a:rPr lang="cs-CZ" sz="1700" dirty="0"/>
              <a:t>Příklady vedených (a obhájených) </a:t>
            </a:r>
            <a:r>
              <a:rPr lang="cs-CZ" sz="1700" dirty="0" err="1"/>
              <a:t>bc.</a:t>
            </a:r>
            <a:r>
              <a:rPr lang="cs-CZ" sz="1700" dirty="0"/>
              <a:t> prací:</a:t>
            </a:r>
          </a:p>
          <a:p>
            <a:r>
              <a:rPr lang="cs-CZ" sz="1700" dirty="0" err="1"/>
              <a:t>Royal</a:t>
            </a:r>
            <a:r>
              <a:rPr lang="cs-CZ" sz="1700" dirty="0"/>
              <a:t> </a:t>
            </a:r>
            <a:r>
              <a:rPr lang="cs-CZ" sz="1700" dirty="0" err="1"/>
              <a:t>Ashanti</a:t>
            </a:r>
            <a:r>
              <a:rPr lang="cs-CZ" sz="1700" dirty="0"/>
              <a:t> </a:t>
            </a:r>
            <a:r>
              <a:rPr lang="cs-CZ" sz="1700" dirty="0" err="1"/>
              <a:t>Funeral</a:t>
            </a:r>
            <a:r>
              <a:rPr lang="cs-CZ" sz="1700" dirty="0"/>
              <a:t> </a:t>
            </a:r>
            <a:r>
              <a:rPr lang="cs-CZ" sz="1700" dirty="0" err="1"/>
              <a:t>Ritual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Context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Transnational</a:t>
            </a:r>
            <a:r>
              <a:rPr lang="cs-CZ" sz="1700" dirty="0"/>
              <a:t> </a:t>
            </a:r>
            <a:r>
              <a:rPr lang="cs-CZ" sz="1700" dirty="0" err="1"/>
              <a:t>Migration</a:t>
            </a:r>
            <a:r>
              <a:rPr lang="cs-CZ" sz="1700" dirty="0"/>
              <a:t>: </a:t>
            </a:r>
            <a:r>
              <a:rPr lang="cs-CZ" sz="1700" dirty="0" err="1"/>
              <a:t>Multi-Sited</a:t>
            </a:r>
            <a:r>
              <a:rPr lang="cs-CZ" sz="1700" dirty="0"/>
              <a:t> </a:t>
            </a:r>
            <a:r>
              <a:rPr lang="cs-CZ" sz="1700" dirty="0" err="1"/>
              <a:t>Ethnography</a:t>
            </a:r>
            <a:r>
              <a:rPr lang="cs-CZ" sz="1700" dirty="0"/>
              <a:t> Case </a:t>
            </a:r>
            <a:r>
              <a:rPr lang="cs-CZ" sz="1700" dirty="0" err="1"/>
              <a:t>from</a:t>
            </a:r>
            <a:r>
              <a:rPr lang="cs-CZ" sz="1700" dirty="0"/>
              <a:t> Ghana and Germany</a:t>
            </a:r>
          </a:p>
          <a:p>
            <a:r>
              <a:rPr lang="cs-CZ" sz="1700" dirty="0"/>
              <a:t>  „My jsme staří punkeři“: </a:t>
            </a:r>
            <a:r>
              <a:rPr lang="cs-CZ" sz="1700" dirty="0" err="1"/>
              <a:t>Autoreflexe</a:t>
            </a:r>
            <a:r>
              <a:rPr lang="cs-CZ" sz="1700" dirty="0"/>
              <a:t> starší generace aktivních hudebníku v české subkultuře punku.</a:t>
            </a:r>
          </a:p>
          <a:p>
            <a:r>
              <a:rPr lang="cs-CZ" sz="1700" dirty="0"/>
              <a:t>"Světlo pro Světlušku": Hudební benefice pro nevidomé z etnomuzikologické perspektivy  </a:t>
            </a:r>
          </a:p>
          <a:p>
            <a:r>
              <a:rPr lang="cs-CZ" sz="1700" dirty="0"/>
              <a:t>Hudební svět </a:t>
            </a:r>
            <a:r>
              <a:rPr lang="cs-CZ" sz="1700" dirty="0" err="1"/>
              <a:t>buskerů</a:t>
            </a:r>
            <a:r>
              <a:rPr lang="cs-CZ" sz="1700" dirty="0"/>
              <a:t> u pražské Lennonovy zdi</a:t>
            </a:r>
          </a:p>
          <a:p>
            <a:r>
              <a:rPr lang="cs-CZ" sz="1700" dirty="0"/>
              <a:t>"Nechci </a:t>
            </a:r>
            <a:r>
              <a:rPr lang="cs-CZ" sz="1700" dirty="0" err="1"/>
              <a:t>multi-kulti</a:t>
            </a:r>
            <a:r>
              <a:rPr lang="cs-CZ" sz="1700" dirty="0"/>
              <a:t> svět!": Hudební performance české kapely Ortel z etnomuzikologické perspektivy</a:t>
            </a:r>
          </a:p>
          <a:p>
            <a:r>
              <a:rPr lang="cs-CZ" sz="1700" dirty="0"/>
              <a:t>Kultura českého dětského pěveckého sboru: Příspěvek k historii každodennosti pozdního socialismu a raného postsocialismu </a:t>
            </a:r>
            <a:endParaRPr lang="en-US" sz="1700" dirty="0"/>
          </a:p>
          <a:p>
            <a:pPr marL="0"/>
            <a:endParaRPr lang="en-US" sz="13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9F4E04B-2584-4512-9E2C-7078BA46B2B4}"/>
              </a:ext>
            </a:extLst>
          </p:cNvPr>
          <p:cNvSpPr txBox="1"/>
          <p:nvPr/>
        </p:nvSpPr>
        <p:spPr>
          <a:xfrm>
            <a:off x="593888" y="5602893"/>
            <a:ext cx="432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veronika.seidlova@fhs.cuni.cz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veronika.seidlova@gmail.com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49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7" y="469075"/>
            <a:ext cx="4372303" cy="327922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340968" y="1009897"/>
            <a:ext cx="468613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Ondřej Skripnik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ondrej.skripnik@fhs.cuni.cz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tel. 737372573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antropologie náboženství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antropologie práva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romské osady na východním Slovensku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486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Tereza Stöckelová</a:t>
            </a:r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249" y="1332377"/>
            <a:ext cx="1905000" cy="2381250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914399" y="1690688"/>
            <a:ext cx="6779624" cy="40458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Tematické zaměření:</a:t>
            </a:r>
          </a:p>
          <a:p>
            <a:r>
              <a:rPr lang="cs-CZ" dirty="0"/>
              <a:t>Studia vědy, technologií a medicíny</a:t>
            </a:r>
          </a:p>
          <a:p>
            <a:r>
              <a:rPr lang="cs-CZ" dirty="0"/>
              <a:t>Vztah expertízy a politiky</a:t>
            </a:r>
          </a:p>
          <a:p>
            <a:r>
              <a:rPr lang="cs-CZ" dirty="0"/>
              <a:t>Biopolitika a </a:t>
            </a:r>
            <a:r>
              <a:rPr lang="cs-CZ" dirty="0" err="1"/>
              <a:t>mikrobiopolitika</a:t>
            </a:r>
            <a:endParaRPr lang="cs-CZ" dirty="0"/>
          </a:p>
          <a:p>
            <a:r>
              <a:rPr lang="cs-CZ" dirty="0"/>
              <a:t>Politická ekologie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Teoretické zakotvení:</a:t>
            </a:r>
          </a:p>
          <a:p>
            <a:r>
              <a:rPr lang="cs-CZ" dirty="0"/>
              <a:t>Teorie sítí aktérů a navazují přístupy (B. </a:t>
            </a:r>
            <a:r>
              <a:rPr lang="cs-CZ" dirty="0" err="1"/>
              <a:t>Latour</a:t>
            </a:r>
            <a:r>
              <a:rPr lang="cs-CZ" dirty="0"/>
              <a:t>, A. Mol; M. </a:t>
            </a:r>
            <a:r>
              <a:rPr lang="cs-CZ" dirty="0" err="1"/>
              <a:t>Lock</a:t>
            </a:r>
            <a:r>
              <a:rPr lang="cs-CZ" dirty="0"/>
              <a:t>)</a:t>
            </a:r>
          </a:p>
          <a:p>
            <a:r>
              <a:rPr lang="cs-CZ" dirty="0" err="1"/>
              <a:t>Vícedruhová</a:t>
            </a:r>
            <a:r>
              <a:rPr lang="cs-CZ" dirty="0"/>
              <a:t> etnografie (A. </a:t>
            </a:r>
            <a:r>
              <a:rPr lang="cs-CZ" dirty="0" err="1"/>
              <a:t>Tsing</a:t>
            </a:r>
            <a:r>
              <a:rPr lang="cs-CZ" dirty="0"/>
              <a:t>, E. </a:t>
            </a:r>
            <a:r>
              <a:rPr lang="cs-CZ" dirty="0" err="1"/>
              <a:t>Kirksey</a:t>
            </a:r>
            <a:r>
              <a:rPr lang="cs-CZ" dirty="0"/>
              <a:t>; J. </a:t>
            </a:r>
            <a:r>
              <a:rPr lang="cs-CZ" dirty="0" err="1"/>
              <a:t>Lorimer</a:t>
            </a:r>
            <a:r>
              <a:rPr lang="cs-CZ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90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2326" y="365125"/>
            <a:ext cx="7511473" cy="1325563"/>
          </a:xfrm>
        </p:spPr>
        <p:txBody>
          <a:bodyPr/>
          <a:lstStyle/>
          <a:p>
            <a:r>
              <a:rPr lang="en-GB" dirty="0"/>
              <a:t>David </a:t>
            </a:r>
            <a:r>
              <a:rPr lang="en-GB" dirty="0" err="1"/>
              <a:t>Verbu</a:t>
            </a:r>
            <a:r>
              <a:rPr lang="sl-SI" dirty="0"/>
              <a:t>č, Ph</a:t>
            </a:r>
            <a:r>
              <a:rPr lang="en-GB" dirty="0"/>
              <a:t>.</a:t>
            </a:r>
            <a:r>
              <a:rPr lang="sl-SI" dirty="0"/>
              <a:t>D</a:t>
            </a:r>
            <a:r>
              <a:rPr lang="en-GB" dirty="0"/>
              <a:t>.</a:t>
            </a:r>
            <a:r>
              <a:rPr lang="sl-SI" dirty="0"/>
              <a:t/>
            </a:r>
            <a:br>
              <a:rPr lang="sl-SI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9419" y="1403927"/>
            <a:ext cx="7749308" cy="5375564"/>
          </a:xfrm>
        </p:spPr>
        <p:txBody>
          <a:bodyPr>
            <a:normAutofit fontScale="92500" lnSpcReduction="10000"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Topics of research: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Ethnomusicology / music anthropology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Anthropology of DIY (‘do-it-yourself’) music venues and scenes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Anthropology of </a:t>
            </a:r>
            <a:r>
              <a:rPr lang="en-GB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place/space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anthropology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Popular music and popular culture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 in socialism and post-socialism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Autoethnography</a:t>
            </a:r>
            <a:r>
              <a:rPr lang="en-GB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microhistory of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music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Ethnography of </a:t>
            </a:r>
            <a:r>
              <a:rPr lang="en-GB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micro-media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material culture (DIY zines)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Methodological concerns: e</a:t>
            </a:r>
            <a:r>
              <a:rPr lang="en-GB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thnographic methods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 musicians in </a:t>
            </a:r>
            <a:r>
              <a:rPr lang="en-GB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 Slovenia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Fieldwork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Slovenia, USA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 and youth cultures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musics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world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Music, culture, and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Anthropological methods: fieldwork and ethnography seminar (this semester)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place/space: music venues, geographies, </a:t>
            </a:r>
            <a:r>
              <a:rPr lang="en-GB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social spaces (MA/BA)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of cultural representation: from film, media, and MTV, to art, museums, and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ethnography (MA/BA)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 smtClean="0"/>
              <a:t>Email</a:t>
            </a:r>
            <a:r>
              <a:rPr lang="en-GB" sz="1800" dirty="0"/>
              <a:t>: </a:t>
            </a:r>
            <a:r>
              <a:rPr lang="en-GB" sz="1800" u="sng" dirty="0">
                <a:hlinkClick r:id="rId2"/>
              </a:rPr>
              <a:t>david.verbuc@fhs.cuni.cz</a:t>
            </a:r>
            <a:endParaRPr lang="en-GB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2" y="1274618"/>
            <a:ext cx="3422888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79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CF579A-ECAE-460D-BD5F-A1470149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Markéta Zandlová, Ph.D.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hlinkClick r:id="rId2"/>
              </a:rPr>
              <a:t>marketa.zandlova@fhs.cuni.cz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000" dirty="0"/>
              <a:t>(konzultace dle dohody e-mailem)</a:t>
            </a:r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A68902-6E0D-4171-AB25-2038B1AAA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2755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Antropologie klimatické změny a environmentální antropologie </a:t>
            </a:r>
          </a:p>
          <a:p>
            <a:pPr lvl="1">
              <a:buFontTx/>
              <a:buChar char="-"/>
            </a:pPr>
            <a:r>
              <a:rPr lang="cs-CZ" sz="1600" dirty="0"/>
              <a:t>socio-ekologické dopady klimatické krize; </a:t>
            </a:r>
          </a:p>
          <a:p>
            <a:pPr lvl="1">
              <a:buFontTx/>
              <a:buChar char="-"/>
            </a:pPr>
            <a:r>
              <a:rPr lang="cs-CZ" sz="1600" dirty="0"/>
              <a:t>socio-ekologická transformace; </a:t>
            </a:r>
          </a:p>
          <a:p>
            <a:pPr lvl="1">
              <a:buFontTx/>
              <a:buChar char="-"/>
            </a:pPr>
            <a:r>
              <a:rPr lang="cs-CZ" sz="1600" dirty="0"/>
              <a:t>klimatická a sociální spravedlnost; </a:t>
            </a:r>
          </a:p>
          <a:p>
            <a:pPr lvl="1">
              <a:buFontTx/>
              <a:buChar char="-"/>
            </a:pPr>
            <a:r>
              <a:rPr lang="cs-CZ" sz="1600" dirty="0" err="1"/>
              <a:t>antropocén</a:t>
            </a:r>
            <a:r>
              <a:rPr lang="cs-CZ" sz="1600" dirty="0"/>
              <a:t>/</a:t>
            </a:r>
            <a:r>
              <a:rPr lang="cs-CZ" sz="1600" dirty="0" err="1"/>
              <a:t>plantážocén</a:t>
            </a:r>
            <a:r>
              <a:rPr lang="cs-CZ" sz="1600" dirty="0"/>
              <a:t>/</a:t>
            </a:r>
            <a:r>
              <a:rPr lang="cs-CZ" sz="1600" dirty="0" err="1"/>
              <a:t>kapitalocén</a:t>
            </a:r>
            <a:r>
              <a:rPr lang="cs-CZ" sz="1600" dirty="0"/>
              <a:t> a jiné -</a:t>
            </a:r>
            <a:r>
              <a:rPr lang="cs-CZ" sz="1600" dirty="0" err="1"/>
              <a:t>cény</a:t>
            </a:r>
            <a:r>
              <a:rPr lang="cs-CZ" sz="1600" dirty="0"/>
              <a:t>;</a:t>
            </a:r>
          </a:p>
          <a:p>
            <a:pPr lvl="1">
              <a:buFontTx/>
              <a:buChar char="-"/>
            </a:pPr>
            <a:r>
              <a:rPr lang="cs-CZ" sz="1600" dirty="0"/>
              <a:t>specificky témata vody, sucha a infrastruktur</a:t>
            </a:r>
          </a:p>
          <a:p>
            <a:pPr lvl="1">
              <a:buFontTx/>
              <a:buChar char="-"/>
            </a:pPr>
            <a:endParaRPr lang="cs-CZ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Antropologie a prostor </a:t>
            </a:r>
          </a:p>
          <a:p>
            <a:pPr lvl="1">
              <a:buFontTx/>
              <a:buChar char="-"/>
            </a:pPr>
            <a:r>
              <a:rPr lang="cs-CZ" sz="1600" dirty="0"/>
              <a:t>sociální produkce  a reprodukce prostoru;</a:t>
            </a:r>
          </a:p>
          <a:p>
            <a:pPr lvl="1">
              <a:buFontTx/>
              <a:buChar char="-"/>
            </a:pPr>
            <a:r>
              <a:rPr lang="cs-CZ" sz="1600" dirty="0"/>
              <a:t>městský prostor a procesy </a:t>
            </a:r>
            <a:r>
              <a:rPr lang="cs-CZ" sz="1600" dirty="0" err="1"/>
              <a:t>gentrifikace</a:t>
            </a:r>
            <a:r>
              <a:rPr lang="cs-CZ" sz="1600" dirty="0"/>
              <a:t>; právo na město;</a:t>
            </a:r>
          </a:p>
          <a:p>
            <a:pPr lvl="1">
              <a:buFontTx/>
              <a:buChar char="-"/>
            </a:pPr>
            <a:r>
              <a:rPr lang="cs-CZ" sz="1600" dirty="0"/>
              <a:t>krajina a její utváření</a:t>
            </a:r>
          </a:p>
          <a:p>
            <a:pPr lvl="1">
              <a:buFontTx/>
              <a:buChar char="-"/>
            </a:pPr>
            <a:r>
              <a:rPr lang="cs-CZ" sz="1600" dirty="0"/>
              <a:t>utváření prostorovosti v more-</a:t>
            </a:r>
            <a:r>
              <a:rPr lang="cs-CZ" sz="1600" dirty="0" err="1"/>
              <a:t>than</a:t>
            </a:r>
            <a:r>
              <a:rPr lang="cs-CZ" sz="1600" dirty="0"/>
              <a:t>-</a:t>
            </a:r>
            <a:r>
              <a:rPr lang="cs-CZ" sz="1600" dirty="0" err="1"/>
              <a:t>human</a:t>
            </a:r>
            <a:r>
              <a:rPr lang="cs-CZ" sz="1600" dirty="0"/>
              <a:t> perspektivě</a:t>
            </a:r>
          </a:p>
          <a:p>
            <a:pPr lvl="1">
              <a:buFontTx/>
              <a:buChar char="-"/>
            </a:pPr>
            <a:endParaRPr lang="cs-CZ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 err="1"/>
              <a:t>Identitní</a:t>
            </a:r>
            <a:r>
              <a:rPr lang="cs-CZ" sz="2000" b="1" dirty="0"/>
              <a:t> politiky </a:t>
            </a:r>
          </a:p>
          <a:p>
            <a:pPr lvl="1">
              <a:buFontTx/>
              <a:buChar char="-"/>
            </a:pPr>
            <a:r>
              <a:rPr lang="cs-CZ" sz="1600" dirty="0"/>
              <a:t>identita</a:t>
            </a:r>
          </a:p>
          <a:p>
            <a:pPr lvl="1">
              <a:buFontTx/>
              <a:buChar char="-"/>
            </a:pPr>
            <a:r>
              <a:rPr lang="cs-CZ" sz="1600" dirty="0"/>
              <a:t>etnicita, nacionalismus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ADADA9-EFB0-4D61-9007-5A4497B61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6787"/>
            <a:ext cx="5181600" cy="4406386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dirty="0"/>
              <a:t>Metodologie </a:t>
            </a:r>
          </a:p>
          <a:p>
            <a:pPr>
              <a:buFontTx/>
              <a:buChar char="-"/>
            </a:pPr>
            <a:r>
              <a:rPr lang="cs-CZ" sz="1600" dirty="0"/>
              <a:t>etnografie</a:t>
            </a:r>
          </a:p>
          <a:p>
            <a:pPr>
              <a:buFontTx/>
              <a:buChar char="-"/>
            </a:pPr>
            <a:r>
              <a:rPr lang="cs-CZ" sz="1600" dirty="0"/>
              <a:t>kvalitativní výzkum (rozhovory, pozorování, analýza dokumentů a materiální kultury)</a:t>
            </a:r>
          </a:p>
          <a:p>
            <a:pPr>
              <a:buFontTx/>
              <a:buChar char="-"/>
            </a:pPr>
            <a:r>
              <a:rPr lang="cs-CZ" sz="1600" dirty="0"/>
              <a:t>symetrické a more-</a:t>
            </a:r>
            <a:r>
              <a:rPr lang="cs-CZ" sz="1600" dirty="0" err="1"/>
              <a:t>than</a:t>
            </a:r>
            <a:r>
              <a:rPr lang="cs-CZ" sz="1600" dirty="0"/>
              <a:t> </a:t>
            </a:r>
            <a:r>
              <a:rPr lang="cs-CZ" sz="1600" dirty="0" err="1"/>
              <a:t>human</a:t>
            </a:r>
            <a:r>
              <a:rPr lang="cs-CZ" sz="1600" dirty="0"/>
              <a:t> přístupy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E0DEEB-A0B7-4FAA-A162-37D7D2F11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01" y="365125"/>
            <a:ext cx="3089466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2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6C5352B-20F3-FE44-8B6D-A778C479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1400" b="1" dirty="0"/>
              <a:t>Yasar Abu Ghosh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err="1"/>
              <a:t>Katedra</a:t>
            </a:r>
            <a:r>
              <a:rPr lang="en-US" sz="1400" dirty="0"/>
              <a:t> </a:t>
            </a:r>
            <a:r>
              <a:rPr lang="en-US" sz="1400" dirty="0" err="1"/>
              <a:t>sociální</a:t>
            </a:r>
            <a:r>
              <a:rPr lang="en-US" sz="1400" dirty="0"/>
              <a:t> a </a:t>
            </a:r>
            <a:r>
              <a:rPr lang="en-US" sz="1400" dirty="0" err="1"/>
              <a:t>kulturní</a:t>
            </a:r>
            <a:r>
              <a:rPr lang="en-US" sz="1400" dirty="0"/>
              <a:t> </a:t>
            </a:r>
            <a:r>
              <a:rPr lang="en-US" sz="1400" dirty="0" err="1"/>
              <a:t>antropologie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Email: </a:t>
            </a:r>
            <a:r>
              <a:rPr lang="en-US" sz="1400" dirty="0">
                <a:hlinkClick r:id="rId2"/>
              </a:rPr>
              <a:t>abughosh@fhs.cuni.cz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err="1"/>
              <a:t>Místnost</a:t>
            </a:r>
            <a:r>
              <a:rPr lang="en-US" sz="1400" dirty="0"/>
              <a:t> 2.09</a:t>
            </a:r>
            <a:br>
              <a:rPr lang="en-US" sz="1400" dirty="0"/>
            </a:br>
            <a:r>
              <a:rPr lang="en-US" sz="1400" dirty="0" err="1"/>
              <a:t>Konzultace</a:t>
            </a:r>
            <a:r>
              <a:rPr lang="en-US" sz="1400" dirty="0"/>
              <a:t>: </a:t>
            </a:r>
            <a:r>
              <a:rPr lang="en-US" sz="1400" dirty="0" err="1"/>
              <a:t>Út</a:t>
            </a:r>
            <a:r>
              <a:rPr lang="en-US" sz="1400" dirty="0"/>
              <a:t> 13-14hod</a:t>
            </a:r>
            <a:endParaRPr lang="cs-CZ" sz="1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FF7370-0C5F-1845-97E1-DC975091F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dirty="0"/>
              <a:t>VÝZKUMNÉ ZAMĚŘENÍ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dirty="0"/>
              <a:t>Etnografická teorie, </a:t>
            </a:r>
            <a:r>
              <a:rPr lang="cs-CZ" sz="1600" dirty="0" err="1"/>
              <a:t>poststrukturalismus</a:t>
            </a:r>
            <a:r>
              <a:rPr lang="cs-CZ" sz="1600" dirty="0"/>
              <a:t>, reflexivní metodologie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dirty="0"/>
              <a:t>Paměť a genocida, strategie přežití a chudoba, trh a peníze, politický řád a rezistence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dirty="0"/>
              <a:t>Romové střední a východní Evropy doma i ve světě, Francie, Blízký východ a Severní Afrika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16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dirty="0"/>
              <a:t>KURZY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i="1" dirty="0"/>
              <a:t>Směna, vlastnictví a politický řád</a:t>
            </a:r>
            <a:r>
              <a:rPr lang="cs-CZ" sz="16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dirty="0"/>
              <a:t>(politická a ekonomická antropologie na tématech jako: korupce, </a:t>
            </a:r>
            <a:r>
              <a:rPr lang="cs-CZ" sz="1600" dirty="0" err="1"/>
              <a:t>bitcoin</a:t>
            </a:r>
            <a:r>
              <a:rPr lang="cs-CZ" sz="1600" dirty="0"/>
              <a:t>, primitivní peníze a sociální dělba práce)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i="1" dirty="0"/>
              <a:t>Identita, marginalizace a reprezentace Romů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dirty="0"/>
              <a:t>(v opozici ke </a:t>
            </a:r>
            <a:r>
              <a:rPr lang="cs-CZ" sz="1600" dirty="0" err="1"/>
              <a:t>kulturalizujícím</a:t>
            </a:r>
            <a:r>
              <a:rPr lang="cs-CZ" sz="1600" dirty="0"/>
              <a:t> a ekonomizujícím teoriím se tento kurz snaží představit několik podob sociální zkušenosti Romů v Evropě i ve světě)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i="1" dirty="0"/>
              <a:t>Politika paměti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dirty="0"/>
              <a:t>(jak se dělá minulost v komparativní perspektivě)</a:t>
            </a:r>
            <a:endParaRPr lang="cs-CZ" sz="1600" i="1" dirty="0"/>
          </a:p>
        </p:txBody>
      </p:sp>
      <p:pic>
        <p:nvPicPr>
          <p:cNvPr id="3" name="Obrázek 2" descr="Obsah obrázku osoba, muž, pózování&#10;&#10;Popis byl vytvořen automaticky">
            <a:extLst>
              <a:ext uri="{FF2B5EF4-FFF2-40B4-BE49-F238E27FC236}">
                <a16:creationId xmlns:a16="http://schemas.microsoft.com/office/drawing/2014/main" id="{B3766D09-1DDF-5F4C-B0AC-0B4B681471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04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8E982DB-CA08-698F-7DED-4D9B603F79EA}"/>
              </a:ext>
            </a:extLst>
          </p:cNvPr>
          <p:cNvSpPr txBox="1"/>
          <p:nvPr/>
        </p:nvSpPr>
        <p:spPr>
          <a:xfrm>
            <a:off x="8346758" y="771080"/>
            <a:ext cx="233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ZS </a:t>
            </a:r>
            <a:r>
              <a:rPr lang="cs-CZ" dirty="0" smtClean="0">
                <a:solidFill>
                  <a:srgbClr val="FF0000"/>
                </a:solidFill>
              </a:rPr>
              <a:t>2024/25 </a:t>
            </a:r>
            <a:r>
              <a:rPr lang="cs-CZ" dirty="0" err="1">
                <a:solidFill>
                  <a:srgbClr val="FF0000"/>
                </a:solidFill>
              </a:rPr>
              <a:t>sabbatical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9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5418" y="220847"/>
            <a:ext cx="7566106" cy="1325563"/>
          </a:xfrm>
        </p:spPr>
        <p:txBody>
          <a:bodyPr>
            <a:normAutofit/>
          </a:bodyPr>
          <a:lstStyle/>
          <a:p>
            <a:r>
              <a:rPr lang="cs-CZ" dirty="0"/>
              <a:t>Dana Bittnerová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8" y="1546410"/>
            <a:ext cx="2666896" cy="4351338"/>
          </a:xfrm>
        </p:spPr>
      </p:pic>
      <p:sp>
        <p:nvSpPr>
          <p:cNvPr id="5" name="Obdélník 4"/>
          <p:cNvSpPr/>
          <p:nvPr/>
        </p:nvSpPr>
        <p:spPr>
          <a:xfrm>
            <a:off x="3865418" y="1440780"/>
            <a:ext cx="741065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Teoreticko-metodologický přístup: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Kognitivní antropologie,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interpretativní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přístupy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Témata: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Problematika menšin a migrantů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Mladí s menšinovou či migrační zkušeností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Instituce podílející se na socializaci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Vzdělávání menšin/Romů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Školní etnografie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Kultura dětí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Vesnice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Bakalářské práce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Migrační příběhy Bulharů v ČR: K otázce identity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Karta Poláka jako aktér: Případ běloruských držitelů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Sociální život luxusního zboží s klientem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Vyjednávání vztahů teenagerů ve vrstevnické skupině.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Sklepná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2013-14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 baru v migraci; Adaptace a integrace anglofonní menšiny v České republice</a:t>
            </a:r>
            <a:endParaRPr kumimoji="0" lang="cs-CZ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Kontakt: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dana.bittnerova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fhs.cuni.cz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59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Dr. Petra Ezzeddine</a:t>
            </a:r>
            <a:br>
              <a:rPr lang="cs-CZ" b="1" dirty="0"/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62838" y="4308953"/>
            <a:ext cx="8746029" cy="2588236"/>
          </a:xfrm>
        </p:spPr>
        <p:txBody>
          <a:bodyPr>
            <a:noAutofit/>
          </a:bodyPr>
          <a:lstStyle/>
          <a:p>
            <a:pPr marL="285750" indent="-285750"/>
            <a:r>
              <a:rPr lang="cs-CZ" sz="1800" b="1" dirty="0"/>
              <a:t>Vítaná témata bakalářských prací:</a:t>
            </a:r>
          </a:p>
          <a:p>
            <a:pPr marL="742950" lvl="1" indent="-285750"/>
            <a:r>
              <a:rPr lang="cs-CZ" sz="1800" b="1" dirty="0"/>
              <a:t>migrace, praktiky péče o děti a seniory, soudobé příbuzenské vztahy a formy soužití, stárnutí, </a:t>
            </a:r>
            <a:r>
              <a:rPr lang="cs-CZ" sz="1800" b="1" dirty="0" err="1"/>
              <a:t>komodifikace</a:t>
            </a:r>
            <a:r>
              <a:rPr lang="cs-CZ" sz="1800" b="1" dirty="0"/>
              <a:t> péče, alternativní péče, politická ekonomie péče</a:t>
            </a:r>
          </a:p>
          <a:p>
            <a:pPr marL="0" indent="180000">
              <a:lnSpc>
                <a:spcPct val="120000"/>
              </a:lnSpc>
              <a:spcBef>
                <a:spcPts val="0"/>
              </a:spcBef>
            </a:pPr>
            <a:endParaRPr lang="cs-CZ" sz="1800" b="1" dirty="0"/>
          </a:p>
          <a:p>
            <a:pPr marL="0" indent="180000"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Aktuální výzkumné projekty: </a:t>
            </a:r>
          </a:p>
          <a:p>
            <a:pPr marL="0" indent="180000">
              <a:lnSpc>
                <a:spcPct val="120000"/>
              </a:lnSpc>
              <a:spcBef>
                <a:spcPts val="0"/>
              </a:spcBef>
            </a:pPr>
            <a:r>
              <a:rPr lang="cs-CZ" sz="1800" dirty="0" err="1"/>
              <a:t>CareOrg</a:t>
            </a:r>
            <a:r>
              <a:rPr lang="cs-CZ" sz="1800" dirty="0"/>
              <a:t> (VW </a:t>
            </a:r>
            <a:r>
              <a:rPr lang="cs-CZ" sz="1800" dirty="0" err="1"/>
              <a:t>Stiftung</a:t>
            </a:r>
            <a:r>
              <a:rPr lang="cs-CZ" sz="1800" dirty="0"/>
              <a:t>): </a:t>
            </a:r>
            <a:r>
              <a:rPr lang="cs-CZ" sz="1800" dirty="0" err="1"/>
              <a:t>Transantional</a:t>
            </a:r>
            <a:r>
              <a:rPr lang="cs-CZ" sz="1800" dirty="0"/>
              <a:t> </a:t>
            </a:r>
            <a:r>
              <a:rPr lang="cs-CZ" sz="1800" dirty="0" err="1"/>
              <a:t>organization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care, </a:t>
            </a:r>
            <a:r>
              <a:rPr lang="cs-CZ" sz="1800" dirty="0" err="1"/>
              <a:t>labour</a:t>
            </a:r>
            <a:r>
              <a:rPr lang="cs-CZ" sz="1800" dirty="0"/>
              <a:t> and mobility in CEE; </a:t>
            </a:r>
          </a:p>
          <a:p>
            <a:pPr marL="0" indent="180000"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PERHOUSE (EC) :</a:t>
            </a:r>
            <a:r>
              <a:rPr lang="cs-CZ" sz="1800" dirty="0" err="1"/>
              <a:t>Personal</a:t>
            </a:r>
            <a:r>
              <a:rPr lang="cs-CZ" sz="1800" dirty="0"/>
              <a:t> and </a:t>
            </a:r>
            <a:r>
              <a:rPr lang="cs-CZ" sz="1800" dirty="0" err="1"/>
              <a:t>Household</a:t>
            </a:r>
            <a:r>
              <a:rPr lang="cs-CZ" sz="1800" dirty="0"/>
              <a:t> </a:t>
            </a:r>
            <a:r>
              <a:rPr lang="cs-CZ" sz="1800" dirty="0" err="1"/>
              <a:t>Services</a:t>
            </a:r>
            <a:r>
              <a:rPr lang="cs-CZ" sz="1800" dirty="0"/>
              <a:t> in CEE</a:t>
            </a:r>
          </a:p>
          <a:p>
            <a:pPr marL="0" indent="180000">
              <a:lnSpc>
                <a:spcPct val="120000"/>
              </a:lnSpc>
              <a:spcBef>
                <a:spcPts val="0"/>
              </a:spcBef>
            </a:pPr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6214"/>
            <a:ext cx="2545080" cy="25450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853543" y="1662522"/>
            <a:ext cx="75002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Výzkumně se zaměřuje na migraci, </a:t>
            </a:r>
            <a:r>
              <a:rPr lang="cs-CZ" dirty="0" err="1"/>
              <a:t>trasnacionální</a:t>
            </a:r>
            <a:r>
              <a:rPr lang="cs-CZ" dirty="0"/>
              <a:t> praktiky péče, globalizaci péče a stárnutí v migraci.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Pravidelně vyučuje tyto kurzy pro bakalářské studenty/</a:t>
            </a:r>
            <a:r>
              <a:rPr lang="cs-CZ" b="1" dirty="0" err="1"/>
              <a:t>ky</a:t>
            </a:r>
            <a:r>
              <a:rPr lang="cs-CZ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Úvod do aplikované antropologie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Antropologické perspektivy péče: příbuzenství,  životní cyklus a práce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Gender v migračních studiích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187545" y="4776378"/>
            <a:ext cx="3004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KONTAKT:</a:t>
            </a:r>
          </a:p>
          <a:p>
            <a:r>
              <a:rPr lang="cs-CZ" dirty="0"/>
              <a:t>Katedra sociální a kulturní antropologie, místnost č. 2.09</a:t>
            </a:r>
          </a:p>
          <a:p>
            <a:r>
              <a:rPr lang="cs-CZ" dirty="0">
                <a:hlinkClick r:id="rId3"/>
              </a:rPr>
              <a:t>petra.ezzeddine@fhs.cuni.cz</a:t>
            </a:r>
            <a:r>
              <a:rPr lang="cs-CZ" dirty="0"/>
              <a:t>, konzultace dle domluvy mailem </a:t>
            </a:r>
          </a:p>
        </p:txBody>
      </p:sp>
    </p:spTree>
    <p:extLst>
      <p:ext uri="{BB962C8B-B14F-4D97-AF65-F5344CB8AC3E}">
        <p14:creationId xmlns:p14="http://schemas.microsoft.com/office/powerpoint/2010/main" val="178582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Marek Halbich   </a:t>
            </a:r>
            <a:r>
              <a:rPr lang="cs-CZ" sz="3600" dirty="0"/>
              <a:t>marekhalbich@gmail.com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901387" cy="4351338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58491" y="1690688"/>
            <a:ext cx="7095309" cy="4802187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sociální antropolog (marekhalbich@gmail.com)</a:t>
            </a:r>
          </a:p>
          <a:p>
            <a:r>
              <a:rPr lang="cs-CZ" dirty="0"/>
              <a:t>vystudoval etnologii na Filozofické fakultě Univerzity Karlovy (Mgr. 1998, Ph.D. 2007), od roku 2002 působí na Katedře obecné antropologie Fakulty humanitních studií Univerzity Karlovy</a:t>
            </a:r>
          </a:p>
          <a:p>
            <a:r>
              <a:rPr lang="cs-CZ" dirty="0"/>
              <a:t>v letech 1992, 1996 a 2001 prováděl terénní výzkum mezi </a:t>
            </a:r>
            <a:r>
              <a:rPr lang="cs-CZ" dirty="0" err="1"/>
              <a:t>severomexickými</a:t>
            </a:r>
            <a:r>
              <a:rPr lang="cs-CZ" dirty="0"/>
              <a:t> </a:t>
            </a:r>
            <a:r>
              <a:rPr lang="cs-CZ" dirty="0" err="1"/>
              <a:t>Tarahumary</a:t>
            </a:r>
            <a:r>
              <a:rPr lang="cs-CZ" dirty="0"/>
              <a:t>. Výsledky svého výzkumu publikoval v knize </a:t>
            </a:r>
            <a:r>
              <a:rPr lang="cs-CZ" i="1" dirty="0"/>
              <a:t>Ztraceni v kaňonech a na rančích: Sociální a ekologická adaptace </a:t>
            </a:r>
            <a:r>
              <a:rPr lang="cs-CZ" i="1" dirty="0" err="1"/>
              <a:t>Tarahumarů</a:t>
            </a:r>
            <a:r>
              <a:rPr lang="cs-CZ" i="1" dirty="0"/>
              <a:t> v severním Mexiku</a:t>
            </a:r>
            <a:r>
              <a:rPr lang="cs-CZ" dirty="0"/>
              <a:t>. Praha: TOGGA, 2019</a:t>
            </a:r>
          </a:p>
          <a:p>
            <a:r>
              <a:rPr lang="cs-CZ" dirty="0"/>
              <a:t>druhý větší etnografický výzkum prováděl v letech 2011-2014 na Madagaskaru a nyní připravuje k vydání knihu s názvem </a:t>
            </a:r>
            <a:r>
              <a:rPr lang="cs-CZ" i="1" dirty="0"/>
              <a:t>Ekologická a sociální změna na Madagaskaru: </a:t>
            </a:r>
            <a:r>
              <a:rPr lang="cs-CZ" i="1" dirty="0" err="1"/>
              <a:t>Betsimisarakové</a:t>
            </a:r>
            <a:r>
              <a:rPr lang="cs-CZ" i="1" dirty="0"/>
              <a:t> v </a:t>
            </a:r>
            <a:r>
              <a:rPr lang="cs-CZ" i="1" dirty="0" err="1"/>
              <a:t>glokalizovaném</a:t>
            </a:r>
            <a:r>
              <a:rPr lang="cs-CZ" i="1" dirty="0"/>
              <a:t> světě</a:t>
            </a:r>
            <a:endParaRPr lang="cs-CZ" dirty="0"/>
          </a:p>
          <a:p>
            <a:r>
              <a:rPr lang="cs-CZ" dirty="0"/>
              <a:t>ve své odborné práci (výzkum, výuka) se zabývá vztahem lokálního prostředí a globalizace, environmentální změnou a jejím vlivem na lokální společenství (především v tzv. horkých místech biodiverzity), antropologií turismu, příbuzenskými systémy, lingvistickou antropologií, smyslovou antropologií nebo sportem v sociálních a kulturních kontextech</a:t>
            </a:r>
          </a:p>
          <a:p>
            <a:r>
              <a:rPr lang="cs-CZ" dirty="0"/>
              <a:t>kromě Mexika a Madagaskaru prováděl kratší výzkumy v Guatemale, Kostarice, Panamě, Peru a Bolívii a ve středomořské oblasti</a:t>
            </a:r>
          </a:p>
          <a:p>
            <a:r>
              <a:rPr lang="cs-CZ" b="1" dirty="0"/>
              <a:t>Příklady vedených prací:</a:t>
            </a:r>
          </a:p>
          <a:p>
            <a:pPr lvl="1"/>
            <a:r>
              <a:rPr lang="cs-CZ" dirty="0"/>
              <a:t>Spokojený strávník, spokojený zaměstnanec: Zdravá strava a stravování na půdě korporátní firmy;</a:t>
            </a:r>
          </a:p>
          <a:p>
            <a:pPr lvl="1"/>
            <a:r>
              <a:rPr lang="cs-CZ" dirty="0"/>
              <a:t>Běh jako symbolický kapitál;</a:t>
            </a:r>
          </a:p>
          <a:p>
            <a:pPr lvl="1"/>
            <a:r>
              <a:rPr lang="cs-CZ" dirty="0"/>
              <a:t>Koncept feudalismu v evropském a africkém kontextu;</a:t>
            </a:r>
          </a:p>
          <a:p>
            <a:pPr lvl="1"/>
            <a:r>
              <a:rPr lang="cs-CZ" dirty="0"/>
              <a:t>Svatojakubská cesta aneb jak vzniká </a:t>
            </a:r>
            <a:r>
              <a:rPr lang="cs-CZ" dirty="0" err="1"/>
              <a:t>communitas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Vliv virtuální formy komunikace v rámci internetových komunit na moderní ruský jazyk;</a:t>
            </a:r>
          </a:p>
          <a:p>
            <a:pPr lvl="1"/>
            <a:r>
              <a:rPr lang="cs-CZ" dirty="0"/>
              <a:t>Maturita z teoretické perspektivy přechodových rituálů;</a:t>
            </a:r>
          </a:p>
          <a:p>
            <a:pPr lvl="1"/>
            <a:r>
              <a:rPr lang="cs-CZ" dirty="0" err="1"/>
              <a:t>Etnoturismus</a:t>
            </a:r>
            <a:r>
              <a:rPr lang="cs-CZ" dirty="0"/>
              <a:t>: případová studie domorodého kmene </a:t>
            </a:r>
            <a:r>
              <a:rPr lang="cs-CZ" dirty="0" err="1"/>
              <a:t>Huaorani</a:t>
            </a:r>
            <a:r>
              <a:rPr lang="cs-CZ" dirty="0"/>
              <a:t>;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504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5447" y="204367"/>
            <a:ext cx="6970059" cy="1325563"/>
          </a:xfrm>
        </p:spPr>
        <p:txBody>
          <a:bodyPr>
            <a:normAutofit/>
          </a:bodyPr>
          <a:lstStyle/>
          <a:p>
            <a:r>
              <a:rPr lang="cs-CZ" sz="4000" b="1" dirty="0"/>
              <a:t>Mgr. Martin Heřmanský, Ph.D.</a:t>
            </a:r>
            <a:br>
              <a:rPr lang="cs-CZ" sz="4000" b="1" dirty="0"/>
            </a:br>
            <a:r>
              <a:rPr lang="cs-CZ" sz="2000" b="1" dirty="0"/>
              <a:t>email: </a:t>
            </a:r>
            <a:r>
              <a:rPr lang="cs-CZ" sz="2000" dirty="0">
                <a:hlinkClick r:id="rId2"/>
              </a:rPr>
              <a:t>martin.hermansky@fhs.cuni.cz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b="1" dirty="0"/>
              <a:t>místnost 2.08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5447" y="1600247"/>
            <a:ext cx="6947647" cy="2465294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cs-CZ" sz="3300" b="1" dirty="0"/>
              <a:t>Preferovaná</a:t>
            </a:r>
            <a:r>
              <a:rPr lang="cs-CZ" sz="3000" b="1" dirty="0"/>
              <a:t> témata</a:t>
            </a:r>
          </a:p>
          <a:p>
            <a:r>
              <a:rPr lang="cs-CZ" b="1" dirty="0"/>
              <a:t>subkulturní studia</a:t>
            </a:r>
          </a:p>
          <a:p>
            <a:r>
              <a:rPr lang="cs-CZ" dirty="0"/>
              <a:t>původní obyvatelé Severní Ameriky (historicky i v současnosti)</a:t>
            </a:r>
          </a:p>
          <a:p>
            <a:r>
              <a:rPr lang="cs-CZ" dirty="0"/>
              <a:t>tělesné modifikace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sz="3300" b="1" dirty="0"/>
              <a:t>Preferovaná</a:t>
            </a:r>
            <a:r>
              <a:rPr lang="cs-CZ" sz="3000" b="1" dirty="0"/>
              <a:t> metodologie</a:t>
            </a:r>
          </a:p>
          <a:p>
            <a:r>
              <a:rPr lang="cs-CZ" b="1" dirty="0"/>
              <a:t>kvalitativní výzkum</a:t>
            </a:r>
          </a:p>
          <a:p>
            <a:pPr lvl="1"/>
            <a:r>
              <a:rPr lang="cs-CZ" b="1" dirty="0"/>
              <a:t>etnografie </a:t>
            </a:r>
            <a:r>
              <a:rPr lang="cs-CZ" dirty="0"/>
              <a:t>(včetně etnografie online)</a:t>
            </a:r>
          </a:p>
          <a:p>
            <a:pPr lvl="1"/>
            <a:r>
              <a:rPr lang="cs-CZ" dirty="0"/>
              <a:t>rozhovory (zejména polostrukturované)</a:t>
            </a:r>
          </a:p>
          <a:p>
            <a:pPr lvl="1"/>
            <a:r>
              <a:rPr lang="cs-CZ" dirty="0"/>
              <a:t>analýza dokumentů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97859" y="4065541"/>
            <a:ext cx="6970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Příklady vedených prací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Konstruování hip-hopové identity b-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boys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České republice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Komu patří Black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Hills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Nárok nativních obyvatel Ameriky vůči vládě USA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Subkulturní kariéra graffiti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writerů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její proměny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“It’s all about love”: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Tantoo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Cardinal and modern day Canadian indigenous activism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Pojetí a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performace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genderu v online prostředí hry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Warcraft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 perspektivy hráčů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Etnografie tetovacího salónu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Steampunk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České republice - setkání subkultur?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 online: Struktura a funkce virtuální komunity serveru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Emosvět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Obraz indiána v příbězích jejich zajatců (Mary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Jemisonové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Johna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Tannera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ED6B0F-1CAF-6340-9A05-68877CEB8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2" r="5524"/>
          <a:stretch/>
        </p:blipFill>
        <p:spPr bwMode="auto">
          <a:xfrm>
            <a:off x="8014448" y="204367"/>
            <a:ext cx="3902650" cy="62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4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29E6CF-E27A-F17B-603C-83E19B90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6" y="293403"/>
            <a:ext cx="11075546" cy="12283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Lenka Jakoubková Budilová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A9756-4FE4-E26F-EFB4-22DF5BCC7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176" y="2089524"/>
            <a:ext cx="6830007" cy="42738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900" b="1" dirty="0"/>
              <a:t>Antropologie příbuzenství </a:t>
            </a:r>
            <a:r>
              <a:rPr lang="cs-CZ" sz="1900" dirty="0"/>
              <a:t>(podoby rodiny, zejm. v Evropě, „fiktivní“ příbuzenství, dědické strategie, jména a pojmenovávání, příbuzenské terminologie).</a:t>
            </a:r>
          </a:p>
          <a:p>
            <a:r>
              <a:rPr lang="cs-CZ" sz="1900" b="1" dirty="0"/>
              <a:t>Antropologie Evropy </a:t>
            </a:r>
            <a:r>
              <a:rPr lang="cs-CZ" sz="1900" dirty="0"/>
              <a:t>(menšiny a </a:t>
            </a:r>
            <a:r>
              <a:rPr lang="cs-CZ" sz="1900" dirty="0" err="1"/>
              <a:t>marginalizované</a:t>
            </a:r>
            <a:r>
              <a:rPr lang="cs-CZ" sz="1900" dirty="0"/>
              <a:t> skupiny, rurální oblasti Evropy, depopulace).</a:t>
            </a:r>
          </a:p>
          <a:p>
            <a:r>
              <a:rPr lang="cs-CZ" sz="1900" b="1" dirty="0"/>
              <a:t>Antropologie Balkánu </a:t>
            </a:r>
            <a:r>
              <a:rPr lang="cs-CZ" sz="1900" dirty="0"/>
              <a:t>(České menšiny v jihovýchodní Evropě, Češi v Bulharsku, podoby rodiny v JV Evropě).</a:t>
            </a:r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r>
              <a:rPr lang="cs-CZ" sz="1900" dirty="0"/>
              <a:t>Preferované metody: terénní výzkum </a:t>
            </a:r>
          </a:p>
          <a:p>
            <a:pPr marL="0" indent="0">
              <a:buNone/>
            </a:pPr>
            <a:endParaRPr lang="cs-CZ" sz="1200" dirty="0"/>
          </a:p>
          <a:p>
            <a:pPr marL="0"/>
            <a:r>
              <a:rPr lang="cs-CZ" sz="1900" dirty="0"/>
              <a:t>Kontakt: </a:t>
            </a:r>
            <a:r>
              <a:rPr lang="cs-CZ" sz="1900" dirty="0">
                <a:hlinkClick r:id="rId2"/>
              </a:rPr>
              <a:t>Lenka.JakoubkovaBudilova@fhs.cuni.cz</a:t>
            </a:r>
            <a:r>
              <a:rPr lang="cs-CZ" sz="1900" dirty="0"/>
              <a:t>.</a:t>
            </a:r>
          </a:p>
          <a:p>
            <a:pPr marL="0"/>
            <a:r>
              <a:rPr lang="cs-CZ" sz="1900" dirty="0"/>
              <a:t>Konzultace: pátek 12:30 – 13:30, místnost 2.08</a:t>
            </a:r>
            <a:endParaRPr lang="en-US" sz="1900" dirty="0"/>
          </a:p>
        </p:txBody>
      </p:sp>
      <p:pic>
        <p:nvPicPr>
          <p:cNvPr id="20" name="Zástupný obsah 19">
            <a:extLst>
              <a:ext uri="{FF2B5EF4-FFF2-40B4-BE49-F238E27FC236}">
                <a16:creationId xmlns:a16="http://schemas.microsoft.com/office/drawing/2014/main" id="{396A1B95-1055-B934-E134-B6E728AFF0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0916" r="-3" b="2163"/>
          <a:stretch/>
        </p:blipFill>
        <p:spPr>
          <a:xfrm>
            <a:off x="7675658" y="2093976"/>
            <a:ext cx="3941064" cy="425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2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5064622" cy="1293223"/>
          </a:xfrm>
        </p:spPr>
        <p:txBody>
          <a:bodyPr>
            <a:normAutofit/>
          </a:bodyPr>
          <a:lstStyle/>
          <a:p>
            <a:r>
              <a:rPr lang="cs-CZ" sz="2800" b="1" dirty="0"/>
              <a:t>Doc. PhDr. Zuzana Jurková, Ph.D.</a:t>
            </a:r>
            <a:br>
              <a:rPr lang="cs-CZ" sz="2800" b="1" dirty="0"/>
            </a:br>
            <a:r>
              <a:rPr lang="cs-CZ" sz="2000" dirty="0">
                <a:hlinkClick r:id="rId2"/>
              </a:rPr>
              <a:t>https://fhs.cuni.cz/FHS-1305.html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zuzana.jurkova@post.cz</a:t>
            </a:r>
            <a:endParaRPr lang="cs-CZ" sz="2000" b="1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r="9303"/>
          <a:stretch>
            <a:fillRect/>
          </a:stretch>
        </p:blipFill>
        <p:spPr>
          <a:xfrm rot="10800000">
            <a:off x="7158038" y="1227138"/>
            <a:ext cx="3657600" cy="337026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820511" cy="3811588"/>
          </a:xfrm>
        </p:spPr>
        <p:txBody>
          <a:bodyPr>
            <a:noAutofit/>
          </a:bodyPr>
          <a:lstStyle/>
          <a:p>
            <a:r>
              <a:rPr lang="cs-CZ" sz="2000" b="1" dirty="0"/>
              <a:t>Zaměření: </a:t>
            </a:r>
            <a:r>
              <a:rPr lang="cs-CZ" sz="2000" dirty="0"/>
              <a:t>etnomuzikologie, především</a:t>
            </a:r>
          </a:p>
          <a:p>
            <a:r>
              <a:rPr lang="cs-CZ" sz="2000" dirty="0"/>
              <a:t>Hudba menšin, zejm. Romů;</a:t>
            </a:r>
          </a:p>
          <a:p>
            <a:r>
              <a:rPr lang="cs-CZ" sz="2000" dirty="0"/>
              <a:t>Hudba a paměť;</a:t>
            </a:r>
          </a:p>
          <a:p>
            <a:r>
              <a:rPr lang="cs-CZ" sz="2000" dirty="0"/>
              <a:t>Aplikovaná etnomuzikologie…</a:t>
            </a:r>
          </a:p>
          <a:p>
            <a:r>
              <a:rPr lang="cs-CZ" sz="2000" b="1" dirty="0"/>
              <a:t>Kurzy:</a:t>
            </a:r>
          </a:p>
          <a:p>
            <a:r>
              <a:rPr lang="cs-CZ" sz="2000" dirty="0"/>
              <a:t>Mimoevropské </a:t>
            </a:r>
            <a:r>
              <a:rPr lang="cs-CZ" sz="2000" dirty="0" err="1"/>
              <a:t>hud</a:t>
            </a:r>
            <a:r>
              <a:rPr lang="cs-CZ" sz="2000" dirty="0"/>
              <a:t>. kultury I., II.</a:t>
            </a:r>
          </a:p>
          <a:p>
            <a:r>
              <a:rPr lang="cs-CZ" sz="2000" dirty="0"/>
              <a:t>Orální </a:t>
            </a:r>
            <a:r>
              <a:rPr lang="cs-CZ" sz="2000" dirty="0" err="1"/>
              <a:t>hud</a:t>
            </a:r>
            <a:r>
              <a:rPr lang="cs-CZ" sz="2000" dirty="0"/>
              <a:t>. kultury Evropy;</a:t>
            </a:r>
          </a:p>
          <a:p>
            <a:r>
              <a:rPr lang="cs-CZ" sz="2000" dirty="0"/>
              <a:t>Hudba Romů;</a:t>
            </a:r>
          </a:p>
          <a:p>
            <a:r>
              <a:rPr lang="cs-CZ" sz="2000" dirty="0"/>
              <a:t>Hudební antropologie;</a:t>
            </a:r>
          </a:p>
          <a:p>
            <a:r>
              <a:rPr lang="cs-CZ" sz="2000" dirty="0"/>
              <a:t>Aplikovaná etnomuzikologie…</a:t>
            </a:r>
          </a:p>
        </p:txBody>
      </p:sp>
    </p:spTree>
    <p:extLst>
      <p:ext uri="{BB962C8B-B14F-4D97-AF65-F5344CB8AC3E}">
        <p14:creationId xmlns:p14="http://schemas.microsoft.com/office/powerpoint/2010/main" val="2909907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4000"/>
                <a:shade val="98000"/>
                <a:satMod val="130000"/>
                <a:lumMod val="102000"/>
              </a:schemeClr>
            </a:gs>
            <a:gs pos="100000">
              <a:schemeClr val="bg1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taking a selfie&#10;&#10;Description automatically generated">
            <a:extLst>
              <a:ext uri="{FF2B5EF4-FFF2-40B4-BE49-F238E27FC236}">
                <a16:creationId xmlns:a16="http://schemas.microsoft.com/office/drawing/2014/main" id="{A57B352A-440C-4C1F-7243-C85D13E77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8"/>
          <a:stretch/>
        </p:blipFill>
        <p:spPr>
          <a:xfrm>
            <a:off x="457201" y="-10"/>
            <a:ext cx="450809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BB507A-4CD7-4FB2-A45B-AA83624A23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CB19DE-D478-4EF9-A63B-D47EC43BA2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6C173-74D1-32E8-B78B-90B136A9B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290" y="365760"/>
            <a:ext cx="5997678" cy="1325562"/>
          </a:xfrm>
        </p:spPr>
        <p:txBody>
          <a:bodyPr vert="horz" lIns="91440" tIns="27432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1"/>
                </a:solidFill>
              </a:rPr>
              <a:t>Jaroslav Klepal</a:t>
            </a: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 err="1">
                <a:solidFill>
                  <a:schemeClr val="accent1"/>
                </a:solidFill>
              </a:rPr>
              <a:t>Katedra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sociální</a:t>
            </a:r>
            <a:r>
              <a:rPr lang="en-US" sz="1400" dirty="0">
                <a:solidFill>
                  <a:schemeClr val="accent1"/>
                </a:solidFill>
              </a:rPr>
              <a:t> a </a:t>
            </a:r>
            <a:r>
              <a:rPr lang="en-US" sz="1400" dirty="0" err="1">
                <a:solidFill>
                  <a:schemeClr val="accent1"/>
                </a:solidFill>
              </a:rPr>
              <a:t>kulturní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antropologie</a:t>
            </a: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Email: jaroslav.klepal@fhs.cuni.cz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 err="1">
                <a:solidFill>
                  <a:schemeClr val="accent1"/>
                </a:solidFill>
              </a:rPr>
              <a:t>Místnost</a:t>
            </a:r>
            <a:r>
              <a:rPr lang="en-US" sz="1400" dirty="0">
                <a:solidFill>
                  <a:schemeClr val="accent1"/>
                </a:solidFill>
              </a:rPr>
              <a:t> 2.10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 err="1">
                <a:solidFill>
                  <a:schemeClr val="accent1"/>
                </a:solidFill>
              </a:rPr>
              <a:t>Konzultace</a:t>
            </a:r>
            <a:r>
              <a:rPr lang="en-US" sz="1400" dirty="0">
                <a:solidFill>
                  <a:schemeClr val="accent1"/>
                </a:solidFill>
              </a:rPr>
              <a:t>: </a:t>
            </a:r>
            <a:r>
              <a:rPr lang="en-US" sz="1400" dirty="0" err="1">
                <a:solidFill>
                  <a:schemeClr val="accent1"/>
                </a:solidFill>
              </a:rPr>
              <a:t>Pá</a:t>
            </a:r>
            <a:r>
              <a:rPr lang="en-US" sz="1400" dirty="0">
                <a:solidFill>
                  <a:schemeClr val="accent1"/>
                </a:solidFill>
              </a:rPr>
              <a:t> 10-11hod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3E8C2D-4F5A-49E0-8155-C1699A478A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353E5-CF96-323A-CFBA-588EE88B3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5290" y="1828800"/>
            <a:ext cx="6015571" cy="502920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18288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edicínská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antropologie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tělesnost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trauma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PTSD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sociální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utrpení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vyloučení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marginalizace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komplementární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alternativní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medicína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lékařské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342900" indent="-18288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ntropologie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náboženství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morálky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nová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náboženská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hnutí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materialita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média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konflikt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násilí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váleční veteráni,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dobro) </a:t>
            </a:r>
          </a:p>
          <a:p>
            <a:pPr marL="342900" indent="-18288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tnografie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42900" indent="-18288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Bosna a Hercegovina,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západní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Balkán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České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republika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střední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Evropa</a:t>
            </a:r>
          </a:p>
          <a:p>
            <a:pPr indent="-182880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285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ie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2098</Words>
  <Application>Microsoft Office PowerPoint</Application>
  <PresentationFormat>Širokoúhlá obrazovka</PresentationFormat>
  <Paragraphs>268</Paragraphs>
  <Slides>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9</vt:i4>
      </vt:variant>
      <vt:variant>
        <vt:lpstr>Nadpisy snímků</vt:lpstr>
      </vt:variant>
      <vt:variant>
        <vt:i4>19</vt:i4>
      </vt:variant>
    </vt:vector>
  </HeadingPairs>
  <TitlesOfParts>
    <vt:vector size="43" baseType="lpstr">
      <vt:lpstr>Aptos</vt:lpstr>
      <vt:lpstr>Aptos Display</vt:lpstr>
      <vt:lpstr>Arial</vt:lpstr>
      <vt:lpstr>Bahnschrift</vt:lpstr>
      <vt:lpstr>Calibri</vt:lpstr>
      <vt:lpstr>Calibri Light</vt:lpstr>
      <vt:lpstr>Century Schoolbook</vt:lpstr>
      <vt:lpstr>DejaVu Sans</vt:lpstr>
      <vt:lpstr>Source Sans Pro Black</vt:lpstr>
      <vt:lpstr>Source Sans Pro Semibold</vt:lpstr>
      <vt:lpstr>Symbol</vt:lpstr>
      <vt:lpstr>Times New Roman</vt:lpstr>
      <vt:lpstr>wf_segoe-ui_normal</vt:lpstr>
      <vt:lpstr>Wingdings</vt:lpstr>
      <vt:lpstr>Wingdings 2</vt:lpstr>
      <vt:lpstr>Motiv Office</vt:lpstr>
      <vt:lpstr>1_Motiv Office</vt:lpstr>
      <vt:lpstr>Výchozí návrh</vt:lpstr>
      <vt:lpstr>3_Motiv Office</vt:lpstr>
      <vt:lpstr>View</vt:lpstr>
      <vt:lpstr>2_Office Theme</vt:lpstr>
      <vt:lpstr>2_Motiv Office</vt:lpstr>
      <vt:lpstr>4_Motiv Office</vt:lpstr>
      <vt:lpstr>5_Motiv Office</vt:lpstr>
      <vt:lpstr>Katedra  sociální a kulturní antropologie</vt:lpstr>
      <vt:lpstr>Yasar Abu Ghosh  Katedra sociální a kulturní antropologie  Email: abughosh@fhs.cuni.cz Místnost 2.09 Konzultace: Út 13-14hod</vt:lpstr>
      <vt:lpstr>Dana Bittnerová</vt:lpstr>
      <vt:lpstr>Dr. Petra Ezzeddine </vt:lpstr>
      <vt:lpstr>Marek Halbich   marekhalbich@gmail.com</vt:lpstr>
      <vt:lpstr>Mgr. Martin Heřmanský, Ph.D. email: martin.hermansky@fhs.cuni.cz místnost 2.08</vt:lpstr>
      <vt:lpstr>Lenka Jakoubková Budilová </vt:lpstr>
      <vt:lpstr>Doc. PhDr. Zuzana Jurková, Ph.D. https://fhs.cuni.cz/FHS-1305.html zuzana.jurkova@post.cz</vt:lpstr>
      <vt:lpstr>Jaroslav Klepal Katedra sociální a kulturní antropologie  Email: jaroslav.klepal@fhs.cuni.cz Místnost 2.10 Konzultace: Pá 10-11hod</vt:lpstr>
      <vt:lpstr>Prezentace aplikace PowerPoint</vt:lpstr>
      <vt:lpstr>Michal Lehečka, Ph. D. michal.lehecka@fhs.cuni.cz  Místnost 2.10,  konzultace: Po 10:00-11:00</vt:lpstr>
      <vt:lpstr>Hedvika Novotná, Ph.D.</vt:lpstr>
      <vt:lpstr>Mgr. Oldřich Poděbradský, Ph.D. oldrich.podebradsky@fhs.cuni.cz Místnost 2.10 Konzultace úterý 14:00-16:30, po předchozí domluvě</vt:lpstr>
      <vt:lpstr>Prezentace aplikace PowerPoint</vt:lpstr>
      <vt:lpstr>Mgr. Veronika Seidlová, Ph.D.</vt:lpstr>
      <vt:lpstr>Prezentace aplikace PowerPoint</vt:lpstr>
      <vt:lpstr>Tereza Stöckelová</vt:lpstr>
      <vt:lpstr>David Verbuč, Ph.D. </vt:lpstr>
      <vt:lpstr>Markéta Zandlová, Ph.D. marketa.zandlova@fhs.cuni.cz (konzultace dle dohody e-mailem)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Diplomní seminář I. Sociokulturní antropologie</dc:title>
  <dc:creator>Uživatel systému Windows</dc:creator>
  <cp:lastModifiedBy>Hedvika Novotná</cp:lastModifiedBy>
  <cp:revision>87</cp:revision>
  <dcterms:created xsi:type="dcterms:W3CDTF">2020-10-12T23:47:05Z</dcterms:created>
  <dcterms:modified xsi:type="dcterms:W3CDTF">2024-10-02T12:30:37Z</dcterms:modified>
</cp:coreProperties>
</file>