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1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969DF-2332-4E15-9F7C-A01D1110BD7A}" type="datetimeFigureOut">
              <a:rPr lang="cs-CZ" smtClean="0"/>
              <a:pPr/>
              <a:t>22.04.2021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D5CC0-D7D4-4684-B740-A58430BA0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F5A91-97D9-4CB8-BDBF-A61E7991B9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Hermeneutika Paula </a:t>
            </a:r>
            <a:r>
              <a:rPr lang="cs-CZ" b="1" dirty="0" err="1"/>
              <a:t>Ricœura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5CBB2F-67E9-4C72-BA9E-08028356F6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8</a:t>
            </a:r>
            <a:r>
              <a:rPr lang="cs-CZ"/>
              <a:t>. </a:t>
            </a:r>
            <a:r>
              <a:rPr lang="cs-CZ" dirty="0"/>
              <a:t>přednáška</a:t>
            </a:r>
          </a:p>
          <a:p>
            <a:r>
              <a:rPr lang="cs-CZ" dirty="0"/>
              <a:t>Psaný diskurs</a:t>
            </a:r>
          </a:p>
        </p:txBody>
      </p:sp>
    </p:spTree>
    <p:extLst>
      <p:ext uri="{BB962C8B-B14F-4D97-AF65-F5344CB8AC3E}">
        <p14:creationId xmlns:p14="http://schemas.microsoft.com/office/powerpoint/2010/main" val="3472622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F7574-9040-4883-AE09-116E8B840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Situace × svět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20FB11-E2D2-465D-8341-947B71FF1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Stejně jako text osvobozuje svůj význam od </a:t>
            </a:r>
            <a:r>
              <a:rPr lang="cs-CZ" i="1" dirty="0"/>
              <a:t>mentální intence mluvčího</a:t>
            </a:r>
            <a:r>
              <a:rPr lang="cs-CZ" dirty="0"/>
              <a:t>, </a:t>
            </a:r>
            <a:r>
              <a:rPr lang="cs-CZ" i="1" dirty="0"/>
              <a:t>osvobozuje</a:t>
            </a:r>
            <a:r>
              <a:rPr lang="cs-CZ" dirty="0"/>
              <a:t> i svou </a:t>
            </a:r>
            <a:r>
              <a:rPr lang="cs-CZ" i="1" dirty="0"/>
              <a:t>referenci od omezené situační reference</a:t>
            </a:r>
            <a:r>
              <a:rPr lang="cs-CZ" dirty="0"/>
              <a:t>. </a:t>
            </a:r>
          </a:p>
          <a:p>
            <a:r>
              <a:rPr lang="cs-CZ" dirty="0"/>
              <a:t>Od situační reference k referenci světa: zrušení </a:t>
            </a:r>
            <a:r>
              <a:rPr lang="cs-CZ" i="1" dirty="0"/>
              <a:t>situační</a:t>
            </a:r>
            <a:r>
              <a:rPr lang="cs-CZ" dirty="0"/>
              <a:t> reference uvolňuje referenci nepřímou – </a:t>
            </a:r>
            <a:r>
              <a:rPr lang="cs-CZ" i="1" dirty="0"/>
              <a:t>svět</a:t>
            </a:r>
            <a:r>
              <a:rPr lang="cs-CZ" dirty="0"/>
              <a:t>.</a:t>
            </a:r>
          </a:p>
          <a:p>
            <a:r>
              <a:rPr lang="cs-CZ" b="1" dirty="0"/>
              <a:t>1. </a:t>
            </a:r>
            <a:r>
              <a:rPr lang="cs-CZ" u="sng" dirty="0"/>
              <a:t>deskriptivní texty</a:t>
            </a:r>
            <a:endParaRPr lang="cs-CZ" b="1" dirty="0"/>
          </a:p>
          <a:p>
            <a:r>
              <a:rPr lang="cs-CZ" b="1" dirty="0"/>
              <a:t>2. </a:t>
            </a:r>
            <a:r>
              <a:rPr lang="cs-CZ" u="sng" dirty="0"/>
              <a:t>beletristické texty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459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1CD8E-3F48-483B-9510-F78625D95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 a reference v poetickém díle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B4CFBC-ED03-470B-A6F5-8B1393E1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/>
          </a:bodyPr>
          <a:lstStyle/>
          <a:p>
            <a:r>
              <a:rPr lang="cs-CZ" dirty="0"/>
              <a:t>I. Smysl a reference v běžném sdělení </a:t>
            </a:r>
          </a:p>
          <a:p>
            <a:r>
              <a:rPr lang="cs-CZ" dirty="0"/>
              <a:t>II. Smysl a reference v metaforické (poetickém, estetickém) sdělení.</a:t>
            </a:r>
          </a:p>
          <a:p>
            <a:pPr lvl="1"/>
            <a:r>
              <a:rPr lang="cs-CZ" dirty="0"/>
              <a:t>V poetickém sdělení: </a:t>
            </a:r>
            <a:r>
              <a:rPr lang="cs-CZ" b="1" dirty="0"/>
              <a:t>(a)</a:t>
            </a:r>
            <a:r>
              <a:rPr lang="cs-CZ" dirty="0"/>
              <a:t> doslovný smysl je zrušen, ale zůstává tu jako negativní podmínka pro vyvstání smyslu metaforického; </a:t>
            </a:r>
            <a:r>
              <a:rPr lang="cs-CZ" b="1" dirty="0"/>
              <a:t>(b) </a:t>
            </a:r>
            <a:r>
              <a:rPr lang="cs-CZ" dirty="0"/>
              <a:t>řádná reference je zrušena a na jejích ruinách je vybudována nová, nepřímá reference (reference druhého řádu) – ta odhaluje hlubší struktury skutečnosti (</a:t>
            </a:r>
            <a:r>
              <a:rPr lang="cs-CZ" i="1" dirty="0" err="1"/>
              <a:t>Lebenswelt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31882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1B87E3-93BC-48FA-9600-8F378D31E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Psané texty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72D1F3-4046-40EF-9F62-1DE0F1193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lvl="1"/>
            <a:r>
              <a:rPr lang="cs-CZ" dirty="0"/>
              <a:t>představují pro hermeneutiku hlavní předmět zájmu.</a:t>
            </a:r>
          </a:p>
          <a:p>
            <a:pPr lvl="1"/>
            <a:r>
              <a:rPr lang="cs-CZ" dirty="0"/>
              <a:t>sdělují to, co dokáže překročit situaci a promlouvat k odlišným světům a jiným historickým etapám</a:t>
            </a:r>
          </a:p>
          <a:p>
            <a:pPr lvl="1"/>
            <a:r>
              <a:rPr lang="cs-CZ" dirty="0"/>
              <a:t>jejich čtení nutí k myšlení (</a:t>
            </a:r>
            <a:r>
              <a:rPr lang="cs-CZ" i="1" dirty="0"/>
              <a:t>les </a:t>
            </a:r>
            <a:r>
              <a:rPr lang="cs-CZ" i="1" dirty="0" err="1"/>
              <a:t>textes</a:t>
            </a:r>
            <a:r>
              <a:rPr lang="cs-CZ" i="1" dirty="0"/>
              <a:t> </a:t>
            </a:r>
            <a:r>
              <a:rPr lang="cs-CZ" i="1" dirty="0" err="1"/>
              <a:t>donnent</a:t>
            </a:r>
            <a:r>
              <a:rPr lang="fr-FR" i="1" dirty="0"/>
              <a:t> à penser</a:t>
            </a:r>
            <a:r>
              <a:rPr lang="cs-CZ" dirty="0"/>
              <a:t>); rozehrávají konfrontaci odlišných světů: svět čtenáře a svět textu (</a:t>
            </a:r>
            <a:r>
              <a:rPr lang="cs-CZ" i="1" dirty="0" err="1"/>
              <a:t>Verschmeltzung</a:t>
            </a:r>
            <a:r>
              <a:rPr lang="cs-CZ" i="1" dirty="0"/>
              <a:t> der </a:t>
            </a:r>
            <a:r>
              <a:rPr lang="cs-CZ" i="1" dirty="0" err="1"/>
              <a:t>Horizonten</a:t>
            </a:r>
            <a:r>
              <a:rPr lang="cs-CZ" dirty="0"/>
              <a:t>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64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467C5-5641-4486-8425-A0945CC59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diskurz a psaní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A83E3-4006-47B6-B073-28E0638B5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v psaném diskursu zůstává její základní struktura - tj. dialektika události a významu.</a:t>
            </a:r>
          </a:p>
          <a:p>
            <a:r>
              <a:rPr lang="cs-CZ" dirty="0"/>
              <a:t>Odlučuje se zde význam od události.</a:t>
            </a:r>
          </a:p>
          <a:p>
            <a:r>
              <a:rPr lang="cs-CZ" dirty="0"/>
              <a:t>Využití </a:t>
            </a:r>
            <a:r>
              <a:rPr lang="cs-CZ" dirty="0" err="1"/>
              <a:t>Jakobsonova</a:t>
            </a:r>
            <a:r>
              <a:rPr lang="cs-CZ" dirty="0"/>
              <a:t> schématu komunikace pro srovnání mluveného a psaného diskursu.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99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56FCF-CBF3-48A4-8AB9-C3AEBB89D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Přechod od mluvení k psaní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B00808-DC15-41EE-B3FC-4BAFFE6ED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>
            <a:normAutofit/>
          </a:bodyPr>
          <a:lstStyle/>
          <a:p>
            <a:r>
              <a:rPr lang="cs-CZ" sz="3600" dirty="0"/>
              <a:t>„vox“ × „</a:t>
            </a:r>
            <a:r>
              <a:rPr lang="cs-CZ" sz="3600" dirty="0" err="1"/>
              <a:t>littera</a:t>
            </a:r>
            <a:r>
              <a:rPr lang="cs-CZ" sz="3600" dirty="0"/>
              <a:t>“; lidský hlas × inskripce;        hovor × písmo</a:t>
            </a:r>
          </a:p>
          <a:p>
            <a:r>
              <a:rPr lang="cs-CZ" sz="3600" dirty="0"/>
              <a:t>Lidský činitel se ztrácí, sdělení nesou materiální značky, nikoli hlas. </a:t>
            </a:r>
          </a:p>
          <a:p>
            <a:r>
              <a:rPr lang="cs-CZ" sz="3600" dirty="0"/>
              <a:t>i v případě psaného textu chceme zachytit </a:t>
            </a:r>
            <a:r>
              <a:rPr lang="cs-CZ" sz="3600" i="1" dirty="0"/>
              <a:t>diskurz</a:t>
            </a:r>
            <a:r>
              <a:rPr lang="cs-CZ" sz="3600" dirty="0"/>
              <a:t>: </a:t>
            </a:r>
          </a:p>
          <a:p>
            <a:pPr lvl="1"/>
            <a:r>
              <a:rPr lang="cs-CZ" sz="3200" dirty="0"/>
              <a:t>× </a:t>
            </a:r>
            <a:r>
              <a:rPr lang="cs-CZ" sz="3200" dirty="0" err="1"/>
              <a:t>langue</a:t>
            </a:r>
            <a:endParaRPr lang="cs-CZ" sz="3200" dirty="0"/>
          </a:p>
          <a:p>
            <a:pPr lvl="1"/>
            <a:r>
              <a:rPr lang="cs-CZ" sz="3200" dirty="0"/>
              <a:t>× událost</a:t>
            </a:r>
          </a:p>
        </p:txBody>
      </p:sp>
    </p:spTree>
    <p:extLst>
      <p:ext uri="{BB962C8B-B14F-4D97-AF65-F5344CB8AC3E}">
        <p14:creationId xmlns:p14="http://schemas.microsoft.com/office/powerpoint/2010/main" val="312126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44B1F-C39B-4968-BE79-7D10D5EE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Intencionální exteriorizace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81C03C-DEEE-43CA-B673-7CAABF224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Diskurz</a:t>
            </a:r>
            <a:r>
              <a:rPr lang="cs-CZ" dirty="0"/>
              <a:t> zachycuje </a:t>
            </a:r>
            <a:r>
              <a:rPr lang="cs-CZ" u="sng" dirty="0"/>
              <a:t>význam řečové události</a:t>
            </a:r>
            <a:r>
              <a:rPr lang="cs-CZ" dirty="0"/>
              <a:t>, </a:t>
            </a:r>
            <a:r>
              <a:rPr lang="cs-CZ" b="1" dirty="0"/>
              <a:t>intencionální exteriorizace</a:t>
            </a:r>
            <a:r>
              <a:rPr lang="cs-CZ" dirty="0"/>
              <a:t>.</a:t>
            </a:r>
            <a:endParaRPr lang="cs-CZ" b="1" dirty="0"/>
          </a:p>
          <a:p>
            <a:r>
              <a:rPr lang="cs-CZ" dirty="0"/>
              <a:t>Nejde jen o změnu média, o nahrazení lidského hlasu, tváře, gesta aj. materiálními znaky, jež jsou odlišné od vlastního těla hovořícího.</a:t>
            </a:r>
          </a:p>
          <a:p>
            <a:r>
              <a:rPr lang="cs-CZ" dirty="0"/>
              <a:t>Změny mají obrovské důsledky: politické, ekonomické, vznik dějin, zrod práva, umělecká literatury.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882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28842-71F0-4F47-931D-35C0913EB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Sdělení a mluvčí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346C01-03A1-44B6-BDD0-F696C209A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/>
          </a:bodyPr>
          <a:lstStyle/>
          <a:p>
            <a:r>
              <a:rPr lang="cs-CZ" dirty="0"/>
              <a:t>I. </a:t>
            </a:r>
            <a:r>
              <a:rPr lang="cs-CZ" u="sng" dirty="0"/>
              <a:t>při mluvení</a:t>
            </a:r>
            <a:r>
              <a:rPr lang="cs-CZ" dirty="0"/>
              <a:t> – mluvčí je „tu“; subjektivní intence mluvčího a význam diskurzu se překrývají.</a:t>
            </a:r>
          </a:p>
          <a:p>
            <a:r>
              <a:rPr lang="cs-CZ" dirty="0"/>
              <a:t>II. </a:t>
            </a:r>
            <a:r>
              <a:rPr lang="cs-CZ" u="sng" dirty="0"/>
              <a:t>v psaném diskurzu</a:t>
            </a:r>
            <a:r>
              <a:rPr lang="cs-CZ" dirty="0"/>
              <a:t> autorova intence a význam textu přestávají splývat; odděluje se to, co mínil autor, a co znamená text, text unikl ohraničenému horizontu, v němž žije/žil autor.</a:t>
            </a:r>
          </a:p>
          <a:p>
            <a:r>
              <a:rPr lang="cs-CZ" dirty="0"/>
              <a:t>Dvě tendence:</a:t>
            </a:r>
          </a:p>
          <a:p>
            <a:pPr lvl="2"/>
            <a:r>
              <a:rPr lang="cs-CZ" i="1" dirty="0"/>
              <a:t>Intencionální blud</a:t>
            </a:r>
          </a:p>
          <a:p>
            <a:pPr lvl="2"/>
            <a:r>
              <a:rPr lang="cs-CZ" i="1" dirty="0"/>
              <a:t>Omyl absolutního textu</a:t>
            </a:r>
            <a:r>
              <a:rPr lang="cs-CZ" dirty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72761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B6BBF3-030C-483C-B4BD-F9AFED2F4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Sdělení a adresát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8022DF-7561-484D-A7A8-B686E1188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I. </a:t>
            </a:r>
            <a:r>
              <a:rPr lang="cs-CZ" sz="3600" u="sng" dirty="0"/>
              <a:t>Mluvený diskurz</a:t>
            </a:r>
            <a:r>
              <a:rPr lang="cs-CZ" sz="3600" dirty="0"/>
              <a:t> – je adresovaný někomu, kdo je přítomný mluvní situaci </a:t>
            </a:r>
          </a:p>
          <a:p>
            <a:r>
              <a:rPr lang="cs-CZ" sz="3600" dirty="0"/>
              <a:t>II. </a:t>
            </a:r>
            <a:r>
              <a:rPr lang="cs-CZ" sz="3600" u="sng" dirty="0"/>
              <a:t>Psaný text</a:t>
            </a:r>
            <a:r>
              <a:rPr lang="cs-CZ" sz="3600" dirty="0"/>
              <a:t> - adresovaný komukoliv, kdo umí číst.</a:t>
            </a:r>
          </a:p>
          <a:p>
            <a:r>
              <a:rPr lang="cs-CZ" sz="3600" dirty="0"/>
              <a:t>Univerzalizace auditoria.</a:t>
            </a:r>
          </a:p>
          <a:p>
            <a:pPr lvl="1"/>
            <a:r>
              <a:rPr lang="cs-CZ" sz="3200" dirty="0"/>
              <a:t>„ideální čtenář“</a:t>
            </a:r>
          </a:p>
        </p:txBody>
      </p:sp>
    </p:spTree>
    <p:extLst>
      <p:ext uri="{BB962C8B-B14F-4D97-AF65-F5344CB8AC3E}">
        <p14:creationId xmlns:p14="http://schemas.microsoft.com/office/powerpoint/2010/main" val="89889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9BE40-A778-4EE3-98A8-B402202DF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Sdělení a kód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A8BAFE-F16F-4488-BF9A-053B44BE9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I. V běžné řeči - vztah mezi sdělením a kódem je víc závazný</a:t>
            </a:r>
          </a:p>
          <a:p>
            <a:r>
              <a:rPr lang="cs-CZ" dirty="0"/>
              <a:t>II. V psaném textu – kód jakožto žánr (v poezii, románu, eseji, historickém pojednání aj.)</a:t>
            </a:r>
          </a:p>
          <a:p>
            <a:pPr lvl="1"/>
            <a:r>
              <a:rPr lang="cs-CZ" b="1" u="sng" dirty="0"/>
              <a:t>žánr</a:t>
            </a:r>
            <a:r>
              <a:rPr lang="cs-CZ" dirty="0"/>
              <a:t> = jedná se o soubor ustanovených literárních útvarů, technických předpisů řídících jejich produkci. </a:t>
            </a:r>
          </a:p>
        </p:txBody>
      </p:sp>
    </p:spTree>
    <p:extLst>
      <p:ext uri="{BB962C8B-B14F-4D97-AF65-F5344CB8AC3E}">
        <p14:creationId xmlns:p14="http://schemas.microsoft.com/office/powerpoint/2010/main" val="2787095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1327D9-AAEA-440F-9DE3-9B662B99F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Sdělení a reference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9CF53C-FEE6-4640-8A6D-9B79F01D7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/>
          </a:bodyPr>
          <a:lstStyle/>
          <a:p>
            <a:r>
              <a:rPr lang="cs-CZ" dirty="0"/>
              <a:t> I. v </a:t>
            </a:r>
            <a:r>
              <a:rPr lang="cs-CZ" u="sng" dirty="0"/>
              <a:t>mluveném diskurzu</a:t>
            </a:r>
            <a:r>
              <a:rPr lang="cs-CZ" dirty="0"/>
              <a:t> – posledním kritériem referenčního rozsahu je možnost ukázat danou věc jako složku situace – „ukázání“</a:t>
            </a:r>
          </a:p>
          <a:p>
            <a:pPr lvl="1"/>
            <a:r>
              <a:rPr lang="cs-CZ" dirty="0"/>
              <a:t>v dialogické situaci jsou všechny reference v posledku situační</a:t>
            </a:r>
          </a:p>
          <a:p>
            <a:r>
              <a:rPr lang="cs-CZ" dirty="0"/>
              <a:t>II. v </a:t>
            </a:r>
            <a:r>
              <a:rPr lang="cs-CZ" u="sng" dirty="0"/>
              <a:t>psaném diskurzu</a:t>
            </a:r>
            <a:r>
              <a:rPr lang="cs-CZ" dirty="0"/>
              <a:t> – ruší zakotvení reference v dialogické situaci; mezera mezi identifikací a ukázáním.</a:t>
            </a:r>
          </a:p>
          <a:p>
            <a:pPr lvl="2"/>
            <a:r>
              <a:rPr lang="cs-CZ" dirty="0"/>
              <a:t>Specifický př: dopis, zpráva, deník aj. (tyto texty „rekonstruují podmínky ostenzivní reference pro své čtenáře“)</a:t>
            </a:r>
          </a:p>
        </p:txBody>
      </p:sp>
    </p:spTree>
    <p:extLst>
      <p:ext uri="{BB962C8B-B14F-4D97-AF65-F5344CB8AC3E}">
        <p14:creationId xmlns:p14="http://schemas.microsoft.com/office/powerpoint/2010/main" val="38963562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5449</TotalTime>
  <Words>571</Words>
  <Application>Microsoft Office PowerPoint</Application>
  <PresentationFormat>Předvádění na obrazovce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Hermeneutika Paula Ricœura</vt:lpstr>
      <vt:lpstr>Psané texty</vt:lpstr>
      <vt:lpstr>Pojem diskurz a psaní</vt:lpstr>
      <vt:lpstr>Přechod od mluvení k psaní</vt:lpstr>
      <vt:lpstr>Intencionální exteriorizace</vt:lpstr>
      <vt:lpstr>1. Sdělení a mluvčí</vt:lpstr>
      <vt:lpstr>2. Sdělení a adresát</vt:lpstr>
      <vt:lpstr>3. Sdělení a kód</vt:lpstr>
      <vt:lpstr>4. Sdělení a reference</vt:lpstr>
      <vt:lpstr>Situace × svět</vt:lpstr>
      <vt:lpstr>Smysl a reference v poetickém díle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Hra, symbol, slavnost</dc:title>
  <dc:creator>felix</dc:creator>
  <cp:lastModifiedBy>Felix</cp:lastModifiedBy>
  <cp:revision>219</cp:revision>
  <dcterms:created xsi:type="dcterms:W3CDTF">2015-10-21T17:05:15Z</dcterms:created>
  <dcterms:modified xsi:type="dcterms:W3CDTF">2021-04-22T10:25:13Z</dcterms:modified>
</cp:coreProperties>
</file>