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60" r:id="rId4"/>
    <p:sldId id="261" r:id="rId5"/>
    <p:sldId id="268" r:id="rId6"/>
    <p:sldId id="262" r:id="rId7"/>
    <p:sldId id="297" r:id="rId8"/>
    <p:sldId id="298" r:id="rId9"/>
    <p:sldId id="269" r:id="rId10"/>
    <p:sldId id="299" r:id="rId11"/>
    <p:sldId id="274" r:id="rId12"/>
    <p:sldId id="263" r:id="rId13"/>
    <p:sldId id="325" r:id="rId14"/>
    <p:sldId id="300" r:id="rId15"/>
    <p:sldId id="264" r:id="rId16"/>
    <p:sldId id="276" r:id="rId17"/>
    <p:sldId id="301" r:id="rId18"/>
    <p:sldId id="302" r:id="rId19"/>
    <p:sldId id="303" r:id="rId20"/>
    <p:sldId id="304" r:id="rId21"/>
    <p:sldId id="306" r:id="rId22"/>
    <p:sldId id="307" r:id="rId23"/>
    <p:sldId id="308" r:id="rId24"/>
    <p:sldId id="309" r:id="rId25"/>
    <p:sldId id="310" r:id="rId26"/>
    <p:sldId id="323" r:id="rId27"/>
    <p:sldId id="324" r:id="rId28"/>
  </p:sldIdLst>
  <p:sldSz cx="12192000" cy="6858000"/>
  <p:notesSz cx="6858000" cy="9144000"/>
  <p:custDataLst>
    <p:tags r:id="rId30"/>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8F51A486-7D6F-4DBB-8EE7-88F693456BB6}">
          <p14:sldIdLst>
            <p14:sldId id="256"/>
            <p14:sldId id="257"/>
            <p14:sldId id="260"/>
            <p14:sldId id="261"/>
            <p14:sldId id="268"/>
          </p14:sldIdLst>
        </p14:section>
        <p14:section name="Oddíl bez názvu" id="{0DF61E85-CA46-4393-A1A0-2EF0A7BADA7C}">
          <p14:sldIdLst>
            <p14:sldId id="262"/>
            <p14:sldId id="297"/>
            <p14:sldId id="298"/>
            <p14:sldId id="269"/>
            <p14:sldId id="299"/>
            <p14:sldId id="274"/>
            <p14:sldId id="263"/>
            <p14:sldId id="325"/>
            <p14:sldId id="300"/>
            <p14:sldId id="264"/>
            <p14:sldId id="276"/>
            <p14:sldId id="301"/>
            <p14:sldId id="302"/>
            <p14:sldId id="303"/>
            <p14:sldId id="304"/>
            <p14:sldId id="306"/>
            <p14:sldId id="307"/>
            <p14:sldId id="308"/>
            <p14:sldId id="309"/>
            <p14:sldId id="310"/>
            <p14:sldId id="323"/>
            <p14:sldId id="32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4ACE0-49B8-4C4D-BB4A-FDCBDB8AA7E9}" type="datetimeFigureOut">
              <a:rPr lang="cs-CZ" smtClean="0"/>
              <a:pPr/>
              <a:t>06.01.2025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C16FE3-B11A-48DE-B5B1-C1BB05B2F90F}" type="slidenum">
              <a:rPr lang="cs-CZ" smtClean="0"/>
              <a:pPr/>
              <a:t>‹#›</a:t>
            </a:fld>
            <a:endParaRPr lang="cs-CZ"/>
          </a:p>
        </p:txBody>
      </p:sp>
    </p:spTree>
    <p:extLst>
      <p:ext uri="{BB962C8B-B14F-4D97-AF65-F5344CB8AC3E}">
        <p14:creationId xmlns:p14="http://schemas.microsoft.com/office/powerpoint/2010/main" val="4289847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4C91A91-2B0E-445D-A13C-1FA0A519B9BB}" type="slidenum">
              <a:rPr lang="cs-CZ" altLang="cs-CZ"/>
              <a:pPr/>
              <a:t>3</a:t>
            </a:fld>
            <a:endParaRPr lang="cs-CZ" altLang="cs-CZ"/>
          </a:p>
        </p:txBody>
      </p:sp>
      <p:sp>
        <p:nvSpPr>
          <p:cNvPr id="299010" name="Zástupný symbol pro obrázek snímku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299011" name="Zástupný symbol pro poznámky 2"/>
          <p:cNvSpPr>
            <a:spLocks noGrp="1"/>
          </p:cNvSpPr>
          <p:nvPr>
            <p:ph type="body" idx="1"/>
          </p:nvPr>
        </p:nvSpPr>
        <p:spPr/>
        <p:txBody>
          <a:bodyPr/>
          <a:lstStyle/>
          <a:p>
            <a:pPr>
              <a:spcBef>
                <a:spcPct val="0"/>
              </a:spcBef>
            </a:pPr>
            <a:r>
              <a:rPr lang="cs-CZ" altLang="cs-CZ"/>
              <a:t>zdroj: Holzbachová, Dějiny společenských teorií</a:t>
            </a:r>
          </a:p>
          <a:p>
            <a:pPr>
              <a:spcBef>
                <a:spcPct val="0"/>
              </a:spcBef>
            </a:pPr>
            <a:endParaRPr lang="cs-CZ" altLang="cs-CZ"/>
          </a:p>
        </p:txBody>
      </p:sp>
      <p:sp>
        <p:nvSpPr>
          <p:cNvPr id="27652"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6199D0E-4C4A-4159-B61D-D7B02D39FBAF}" type="slidenum">
              <a:rPr lang="cs-CZ" altLang="cs-CZ" sz="1200">
                <a:latin typeface="Calibri" panose="020F0502020204030204" pitchFamily="34" charset="0"/>
                <a:cs typeface="Arial" panose="020B0604020202020204" pitchFamily="34" charset="0"/>
              </a:rPr>
              <a:pPr algn="r"/>
              <a:t>3</a:t>
            </a:fld>
            <a:endParaRPr lang="cs-CZ" altLang="cs-CZ" sz="12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6231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B2AED6F-3E3D-4E1A-8EEA-60EC2357DDFA}" type="slidenum">
              <a:rPr lang="cs-CZ" altLang="cs-CZ"/>
              <a:pPr/>
              <a:t>4</a:t>
            </a:fld>
            <a:endParaRPr lang="cs-CZ" altLang="cs-CZ"/>
          </a:p>
        </p:txBody>
      </p:sp>
      <p:sp>
        <p:nvSpPr>
          <p:cNvPr id="301058" name="Zástupný symbol pro obrázek snímku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301059" name="Zástupný symbol pro poznámky 2"/>
          <p:cNvSpPr>
            <a:spLocks noGrp="1"/>
          </p:cNvSpPr>
          <p:nvPr>
            <p:ph type="body" idx="1"/>
          </p:nvPr>
        </p:nvSpPr>
        <p:spPr/>
        <p:txBody>
          <a:bodyPr/>
          <a:lstStyle/>
          <a:p>
            <a:pPr>
              <a:spcBef>
                <a:spcPct val="0"/>
              </a:spcBef>
            </a:pPr>
            <a:r>
              <a:rPr lang="cs-CZ" altLang="cs-CZ"/>
              <a:t>zdroj: Holzbachová, Dějiny společenských teorií</a:t>
            </a:r>
          </a:p>
          <a:p>
            <a:pPr>
              <a:spcBef>
                <a:spcPct val="0"/>
              </a:spcBef>
            </a:pPr>
            <a:endParaRPr lang="cs-CZ" altLang="cs-CZ"/>
          </a:p>
        </p:txBody>
      </p:sp>
      <p:sp>
        <p:nvSpPr>
          <p:cNvPr id="27652"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AF5C482-9D62-4009-84E5-527DFF05625F}" type="slidenum">
              <a:rPr lang="cs-CZ" altLang="cs-CZ" sz="1200">
                <a:latin typeface="Calibri" panose="020F0502020204030204" pitchFamily="34" charset="0"/>
                <a:cs typeface="Arial" panose="020B0604020202020204" pitchFamily="34" charset="0"/>
              </a:rPr>
              <a:pPr algn="r"/>
              <a:t>4</a:t>
            </a:fld>
            <a:endParaRPr lang="cs-CZ" altLang="cs-CZ" sz="12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866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F056CD3-E470-460F-BD16-1AA9820D4916}" type="slidenum">
              <a:rPr lang="cs-CZ" altLang="cs-CZ"/>
              <a:pPr/>
              <a:t>6</a:t>
            </a:fld>
            <a:endParaRPr lang="cs-CZ" altLang="cs-CZ"/>
          </a:p>
        </p:txBody>
      </p:sp>
      <p:sp>
        <p:nvSpPr>
          <p:cNvPr id="303106" name="Zástupný symbol pro obrázek snímku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303107" name="Zástupný symbol pro poznámky 2"/>
          <p:cNvSpPr>
            <a:spLocks noGrp="1"/>
          </p:cNvSpPr>
          <p:nvPr>
            <p:ph type="body" idx="1"/>
          </p:nvPr>
        </p:nvSpPr>
        <p:spPr/>
        <p:txBody>
          <a:bodyPr/>
          <a:lstStyle/>
          <a:p>
            <a:pPr>
              <a:spcBef>
                <a:spcPct val="0"/>
              </a:spcBef>
            </a:pPr>
            <a:r>
              <a:rPr lang="cs-CZ" altLang="cs-CZ"/>
              <a:t>zdroj: Holzbachová, Dějiny společenských teorií</a:t>
            </a:r>
          </a:p>
          <a:p>
            <a:pPr>
              <a:spcBef>
                <a:spcPct val="0"/>
              </a:spcBef>
            </a:pPr>
            <a:endParaRPr lang="cs-CZ" altLang="cs-CZ"/>
          </a:p>
        </p:txBody>
      </p:sp>
      <p:sp>
        <p:nvSpPr>
          <p:cNvPr id="27652"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F57F1CC-4658-4313-B237-7ACB26293D75}" type="slidenum">
              <a:rPr lang="cs-CZ" altLang="cs-CZ" sz="1200">
                <a:latin typeface="Calibri" panose="020F0502020204030204" pitchFamily="34" charset="0"/>
                <a:cs typeface="Arial" panose="020B0604020202020204" pitchFamily="34" charset="0"/>
              </a:rPr>
              <a:pPr algn="r"/>
              <a:t>6</a:t>
            </a:fld>
            <a:endParaRPr lang="cs-CZ" altLang="cs-CZ" sz="12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266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AD26C17-9538-4BE8-B029-7CCE82E22D75}" type="slidenum">
              <a:rPr lang="cs-CZ" altLang="cs-CZ"/>
              <a:pPr/>
              <a:t>12</a:t>
            </a:fld>
            <a:endParaRPr lang="cs-CZ" altLang="cs-CZ"/>
          </a:p>
        </p:txBody>
      </p:sp>
      <p:sp>
        <p:nvSpPr>
          <p:cNvPr id="305154" name="Zástupný symbol pro obrázek snímku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305155" name="Zástupný symbol pro poznámky 2"/>
          <p:cNvSpPr>
            <a:spLocks noGrp="1"/>
          </p:cNvSpPr>
          <p:nvPr>
            <p:ph type="body" idx="1"/>
          </p:nvPr>
        </p:nvSpPr>
        <p:spPr/>
        <p:txBody>
          <a:bodyPr/>
          <a:lstStyle/>
          <a:p>
            <a:pPr>
              <a:spcBef>
                <a:spcPct val="0"/>
              </a:spcBef>
            </a:pPr>
            <a:r>
              <a:rPr lang="cs-CZ" altLang="cs-CZ"/>
              <a:t>zdroj: Holzbachová, Dějiny společenských teorií</a:t>
            </a:r>
          </a:p>
          <a:p>
            <a:pPr>
              <a:spcBef>
                <a:spcPct val="0"/>
              </a:spcBef>
            </a:pPr>
            <a:endParaRPr lang="cs-CZ" altLang="cs-CZ"/>
          </a:p>
        </p:txBody>
      </p:sp>
      <p:sp>
        <p:nvSpPr>
          <p:cNvPr id="27652"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886542CD-C15E-46BC-9536-82D42BF64336}" type="slidenum">
              <a:rPr lang="cs-CZ" altLang="cs-CZ" sz="1200">
                <a:latin typeface="Calibri" panose="020F0502020204030204" pitchFamily="34" charset="0"/>
                <a:cs typeface="Arial" panose="020B0604020202020204" pitchFamily="34" charset="0"/>
              </a:rPr>
              <a:pPr algn="r"/>
              <a:t>12</a:t>
            </a:fld>
            <a:endParaRPr lang="cs-CZ" altLang="cs-CZ" sz="12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5405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D014350-41AE-49C0-8DB4-9CB31C8B312E}" type="slidenum">
              <a:rPr lang="cs-CZ" altLang="cs-CZ"/>
              <a:pPr/>
              <a:t>15</a:t>
            </a:fld>
            <a:endParaRPr lang="cs-CZ" altLang="cs-CZ"/>
          </a:p>
        </p:txBody>
      </p:sp>
      <p:sp>
        <p:nvSpPr>
          <p:cNvPr id="307202" name="Zástupný symbol pro obrázek snímku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307203" name="Zástupný symbol pro poznámky 2"/>
          <p:cNvSpPr>
            <a:spLocks noGrp="1"/>
          </p:cNvSpPr>
          <p:nvPr>
            <p:ph type="body" idx="1"/>
          </p:nvPr>
        </p:nvSpPr>
        <p:spPr/>
        <p:txBody>
          <a:bodyPr/>
          <a:lstStyle/>
          <a:p>
            <a:pPr>
              <a:spcBef>
                <a:spcPct val="0"/>
              </a:spcBef>
            </a:pPr>
            <a:r>
              <a:rPr lang="cs-CZ" altLang="cs-CZ"/>
              <a:t>zdroj: Holzbachová, Dějiny společenských teorií</a:t>
            </a:r>
          </a:p>
          <a:p>
            <a:pPr>
              <a:spcBef>
                <a:spcPct val="0"/>
              </a:spcBef>
            </a:pPr>
            <a:endParaRPr lang="cs-CZ" altLang="cs-CZ"/>
          </a:p>
        </p:txBody>
      </p:sp>
      <p:sp>
        <p:nvSpPr>
          <p:cNvPr id="28676"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D95F155-1E80-46B6-93F1-4745F0535A5F}" type="slidenum">
              <a:rPr lang="cs-CZ" altLang="cs-CZ" sz="1200">
                <a:latin typeface="Calibri" panose="020F0502020204030204" pitchFamily="34" charset="0"/>
                <a:cs typeface="Arial" panose="020B0604020202020204" pitchFamily="34" charset="0"/>
              </a:rPr>
              <a:pPr algn="r"/>
              <a:t>15</a:t>
            </a:fld>
            <a:endParaRPr lang="cs-CZ" altLang="cs-CZ" sz="12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2675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435A1B9-0DC3-4011-B797-C94184B302A3}" type="slidenum">
              <a:rPr lang="cs-CZ" altLang="cs-CZ"/>
              <a:pPr/>
              <a:t>17</a:t>
            </a:fld>
            <a:endParaRPr lang="cs-CZ" altLang="cs-CZ"/>
          </a:p>
        </p:txBody>
      </p:sp>
      <p:sp>
        <p:nvSpPr>
          <p:cNvPr id="309250" name="Zástupný symbol pro obrázek snímku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309251" name="Zástupný symbol pro poznámky 2"/>
          <p:cNvSpPr>
            <a:spLocks noGrp="1"/>
          </p:cNvSpPr>
          <p:nvPr>
            <p:ph type="body" idx="1"/>
          </p:nvPr>
        </p:nvSpPr>
        <p:spPr/>
        <p:txBody>
          <a:bodyPr/>
          <a:lstStyle/>
          <a:p>
            <a:pPr>
              <a:spcBef>
                <a:spcPct val="0"/>
              </a:spcBef>
            </a:pPr>
            <a:r>
              <a:rPr lang="cs-CZ" altLang="cs-CZ"/>
              <a:t>zdroj: Holzbachová, Dějiny společenských teorií</a:t>
            </a:r>
          </a:p>
          <a:p>
            <a:pPr>
              <a:spcBef>
                <a:spcPct val="0"/>
              </a:spcBef>
            </a:pPr>
            <a:endParaRPr lang="cs-CZ" altLang="cs-CZ"/>
          </a:p>
        </p:txBody>
      </p:sp>
      <p:sp>
        <p:nvSpPr>
          <p:cNvPr id="27652"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E0D25B88-9114-4468-BF29-15E3E1240E16}" type="slidenum">
              <a:rPr lang="cs-CZ" altLang="cs-CZ" sz="1200">
                <a:latin typeface="Calibri" panose="020F0502020204030204" pitchFamily="34" charset="0"/>
                <a:cs typeface="Arial" panose="020B0604020202020204" pitchFamily="34" charset="0"/>
              </a:rPr>
              <a:pPr algn="r"/>
              <a:t>17</a:t>
            </a:fld>
            <a:endParaRPr lang="cs-CZ" altLang="cs-CZ" sz="12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7195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310047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344945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3356124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176130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322538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138623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215748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214832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201838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415316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E9A1A30-5693-4AF2-A14B-FA95DCCD6700}" type="datetimeFigureOut">
              <a:rPr lang="cs-CZ" smtClean="0"/>
              <a:pPr/>
              <a:t>06.01.2025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232E0F-339A-4588-8FC4-D21811DA6F7F}" type="slidenum">
              <a:rPr lang="cs-CZ" smtClean="0"/>
              <a:pPr/>
              <a:t>‹#›</a:t>
            </a:fld>
            <a:endParaRPr lang="cs-CZ"/>
          </a:p>
        </p:txBody>
      </p:sp>
    </p:spTree>
    <p:extLst>
      <p:ext uri="{BB962C8B-B14F-4D97-AF65-F5344CB8AC3E}">
        <p14:creationId xmlns:p14="http://schemas.microsoft.com/office/powerpoint/2010/main" val="3975436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A1A30-5693-4AF2-A14B-FA95DCCD6700}" type="datetimeFigureOut">
              <a:rPr lang="cs-CZ" smtClean="0"/>
              <a:pPr/>
              <a:t>06.01.2025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32E0F-339A-4588-8FC4-D21811DA6F7F}" type="slidenum">
              <a:rPr lang="cs-CZ" smtClean="0"/>
              <a:pPr/>
              <a:t>‹#›</a:t>
            </a:fld>
            <a:endParaRPr lang="cs-CZ"/>
          </a:p>
        </p:txBody>
      </p:sp>
    </p:spTree>
    <p:extLst>
      <p:ext uri="{BB962C8B-B14F-4D97-AF65-F5344CB8AC3E}">
        <p14:creationId xmlns:p14="http://schemas.microsoft.com/office/powerpoint/2010/main" val="3123754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Kantova kritická filosofie</a:t>
            </a:r>
          </a:p>
        </p:txBody>
      </p:sp>
      <p:sp>
        <p:nvSpPr>
          <p:cNvPr id="3" name="Podnadpis 2"/>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4136249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„Vnější smysl“ prostoru a „vnitřní smysl“ času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Čas není venku, abychom ho vnímali. Čas je formou, v níž se nám svět teprve jeví -&gt; čas nemůže být přítomný ve světě. </a:t>
            </a:r>
          </a:p>
          <a:p>
            <a:r>
              <a:rPr lang="cs-CZ" dirty="0"/>
              <a:t>„Čas je tedy pouze subjektivní podmínkou našeho názoru.“ (</a:t>
            </a:r>
            <a:r>
              <a:rPr lang="cs-CZ" i="1" dirty="0"/>
              <a:t>KČR</a:t>
            </a:r>
            <a:r>
              <a:rPr lang="cs-CZ" dirty="0"/>
              <a:t>, str. 65).  </a:t>
            </a:r>
          </a:p>
          <a:p>
            <a:r>
              <a:rPr lang="cs-CZ" dirty="0"/>
              <a:t>Oproti předchůdcům (čas jako „aspekt změny“ náležící k </a:t>
            </a:r>
            <a:r>
              <a:rPr lang="cs-CZ" i="1" dirty="0" err="1"/>
              <a:t>fýsis</a:t>
            </a:r>
            <a:r>
              <a:rPr lang="cs-CZ" dirty="0"/>
              <a:t> (</a:t>
            </a:r>
            <a:r>
              <a:rPr lang="cs-CZ" dirty="0" err="1"/>
              <a:t>Arist</a:t>
            </a:r>
            <a:r>
              <a:rPr lang="cs-CZ" dirty="0"/>
              <a:t>.)) staví Kant čas na novou půdu, na půdu vědomí. </a:t>
            </a:r>
          </a:p>
          <a:p>
            <a:r>
              <a:rPr lang="cs-CZ" dirty="0"/>
              <a:t>Čistá forma názoru = nečerpáme to ze zkušenosti, ale je to podmínka každé zkušenosti. </a:t>
            </a:r>
          </a:p>
          <a:p>
            <a:pPr marL="0" indent="0">
              <a:buNone/>
            </a:pPr>
            <a:endParaRPr lang="cs-CZ" dirty="0"/>
          </a:p>
          <a:p>
            <a:pPr marL="0" indent="0">
              <a:buNone/>
            </a:pPr>
            <a:r>
              <a:rPr lang="cs-CZ" b="1" dirty="0"/>
              <a:t>Prostor</a:t>
            </a:r>
            <a:r>
              <a:rPr lang="cs-CZ" dirty="0"/>
              <a:t> není stimulus, není to objekt. </a:t>
            </a:r>
          </a:p>
          <a:p>
            <a:r>
              <a:rPr lang="cs-CZ" dirty="0"/>
              <a:t>Objekty vnímáme v prostoru -&gt; Forma prostoru je nutnou podmínkou toho, aby se nám něco jevilo.  </a:t>
            </a:r>
          </a:p>
          <a:p>
            <a:pPr marL="0" indent="0">
              <a:buNone/>
            </a:pPr>
            <a:endParaRPr lang="cs-CZ" dirty="0"/>
          </a:p>
          <a:p>
            <a:pPr marL="0" indent="0">
              <a:buNone/>
            </a:pPr>
            <a:r>
              <a:rPr lang="cs-CZ" dirty="0"/>
              <a:t>Kritika č. rozumu = analýza toho, co je v rozumu samém a co nemůže být dáno zkušeností. </a:t>
            </a:r>
          </a:p>
        </p:txBody>
      </p:sp>
    </p:spTree>
    <p:custDataLst>
      <p:tags r:id="rId1"/>
    </p:custDataLst>
    <p:extLst>
      <p:ext uri="{BB962C8B-B14F-4D97-AF65-F5344CB8AC3E}">
        <p14:creationId xmlns:p14="http://schemas.microsoft.com/office/powerpoint/2010/main" val="425085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1470478254"/>
              </p:ext>
            </p:extLst>
          </p:nvPr>
        </p:nvGraphicFramePr>
        <p:xfrm>
          <a:off x="719089" y="239695"/>
          <a:ext cx="10946168" cy="6338657"/>
        </p:xfrm>
        <a:graphic>
          <a:graphicData uri="http://schemas.openxmlformats.org/drawingml/2006/table">
            <a:tbl>
              <a:tblPr firstRow="1" firstCol="1" bandRow="1">
                <a:tableStyleId>{5C22544A-7EE6-4342-B048-85BDC9FD1C3A}</a:tableStyleId>
              </a:tblPr>
              <a:tblGrid>
                <a:gridCol w="5473084">
                  <a:extLst>
                    <a:ext uri="{9D8B030D-6E8A-4147-A177-3AD203B41FA5}">
                      <a16:colId xmlns:a16="http://schemas.microsoft.com/office/drawing/2014/main" val="20000"/>
                    </a:ext>
                  </a:extLst>
                </a:gridCol>
                <a:gridCol w="5473084">
                  <a:extLst>
                    <a:ext uri="{9D8B030D-6E8A-4147-A177-3AD203B41FA5}">
                      <a16:colId xmlns:a16="http://schemas.microsoft.com/office/drawing/2014/main" val="20001"/>
                    </a:ext>
                  </a:extLst>
                </a:gridCol>
              </a:tblGrid>
              <a:tr h="487589">
                <a:tc gridSpan="2">
                  <a:txBody>
                    <a:bodyPr/>
                    <a:lstStyle/>
                    <a:p>
                      <a:pPr algn="ctr">
                        <a:lnSpc>
                          <a:spcPct val="107000"/>
                        </a:lnSpc>
                        <a:spcAft>
                          <a:spcPts val="800"/>
                        </a:spcAft>
                      </a:pPr>
                      <a:r>
                        <a:rPr lang="cs-CZ" sz="2200" dirty="0">
                          <a:solidFill>
                            <a:schemeClr val="tx1"/>
                          </a:solidFill>
                          <a:effectLst/>
                        </a:rPr>
                        <a:t>Kantova tabulka kategorií</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10000"/>
                  </a:ext>
                </a:extLst>
              </a:tr>
              <a:tr h="487589">
                <a:tc rowSpan="3">
                  <a:txBody>
                    <a:bodyPr/>
                    <a:lstStyle/>
                    <a:p>
                      <a:pPr>
                        <a:lnSpc>
                          <a:spcPct val="107000"/>
                        </a:lnSpc>
                        <a:spcAft>
                          <a:spcPts val="800"/>
                        </a:spcAft>
                      </a:pPr>
                      <a:r>
                        <a:rPr lang="en-US" sz="2200" b="1" kern="1200" dirty="0" err="1">
                          <a:solidFill>
                            <a:schemeClr val="tx1"/>
                          </a:solidFill>
                          <a:effectLst/>
                          <a:latin typeface="+mn-lt"/>
                          <a:ea typeface="+mn-ea"/>
                          <a:cs typeface="+mn-cs"/>
                        </a:rPr>
                        <a:t>kvantita</a:t>
                      </a:r>
                      <a:endParaRPr lang="cs-CZ" sz="2200" b="1" kern="1200" dirty="0">
                        <a:solidFill>
                          <a:schemeClr val="tx1"/>
                        </a:solidFill>
                        <a:effectLst/>
                        <a:latin typeface="+mn-lt"/>
                        <a:ea typeface="+mn-ea"/>
                        <a:cs typeface="+mn-cs"/>
                      </a:endParaRPr>
                    </a:p>
                  </a:txBody>
                  <a:tcPr marL="68580" marR="68580" marT="0" marB="0" anchor="ctr"/>
                </a:tc>
                <a:tc>
                  <a:txBody>
                    <a:bodyPr/>
                    <a:lstStyle/>
                    <a:p>
                      <a:pPr>
                        <a:lnSpc>
                          <a:spcPct val="107000"/>
                        </a:lnSpc>
                        <a:spcAft>
                          <a:spcPts val="800"/>
                        </a:spcAft>
                      </a:pPr>
                      <a:r>
                        <a:rPr lang="cs-CZ" sz="2200">
                          <a:solidFill>
                            <a:schemeClr val="tx1"/>
                          </a:solidFill>
                          <a:effectLst/>
                        </a:rPr>
                        <a:t>jednotka</a:t>
                      </a:r>
                      <a:endParaRPr lang="cs-CZ" sz="2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87589">
                <a:tc vMerge="1">
                  <a:txBody>
                    <a:bodyPr/>
                    <a:lstStyle/>
                    <a:p>
                      <a:endParaRPr lang="cs-CZ"/>
                    </a:p>
                  </a:txBody>
                  <a:tcPr/>
                </a:tc>
                <a:tc>
                  <a:txBody>
                    <a:bodyPr/>
                    <a:lstStyle/>
                    <a:p>
                      <a:pPr>
                        <a:lnSpc>
                          <a:spcPct val="107000"/>
                        </a:lnSpc>
                        <a:spcAft>
                          <a:spcPts val="800"/>
                        </a:spcAft>
                      </a:pPr>
                      <a:r>
                        <a:rPr lang="cs-CZ" sz="2200">
                          <a:solidFill>
                            <a:schemeClr val="tx1"/>
                          </a:solidFill>
                          <a:effectLst/>
                        </a:rPr>
                        <a:t>množství</a:t>
                      </a:r>
                      <a:endParaRPr lang="cs-CZ" sz="2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87589">
                <a:tc vMerge="1">
                  <a:txBody>
                    <a:bodyPr/>
                    <a:lstStyle/>
                    <a:p>
                      <a:endParaRPr lang="cs-CZ"/>
                    </a:p>
                  </a:txBody>
                  <a:tcPr/>
                </a:tc>
                <a:tc>
                  <a:txBody>
                    <a:bodyPr/>
                    <a:lstStyle/>
                    <a:p>
                      <a:pPr>
                        <a:lnSpc>
                          <a:spcPct val="107000"/>
                        </a:lnSpc>
                        <a:spcAft>
                          <a:spcPts val="800"/>
                        </a:spcAft>
                      </a:pPr>
                      <a:r>
                        <a:rPr lang="cs-CZ" sz="2200">
                          <a:solidFill>
                            <a:schemeClr val="tx1"/>
                          </a:solidFill>
                          <a:effectLst/>
                        </a:rPr>
                        <a:t>všechno</a:t>
                      </a:r>
                      <a:endParaRPr lang="cs-CZ" sz="2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87589">
                <a:tc rowSpan="3">
                  <a:txBody>
                    <a:bodyPr/>
                    <a:lstStyle/>
                    <a:p>
                      <a:pPr>
                        <a:lnSpc>
                          <a:spcPct val="107000"/>
                        </a:lnSpc>
                        <a:spcAft>
                          <a:spcPts val="800"/>
                        </a:spcAft>
                      </a:pPr>
                      <a:r>
                        <a:rPr lang="en-US" sz="2200" dirty="0" err="1">
                          <a:solidFill>
                            <a:schemeClr val="tx1"/>
                          </a:solidFill>
                          <a:effectLst/>
                        </a:rPr>
                        <a:t>kvalita</a:t>
                      </a:r>
                      <a:r>
                        <a:rPr lang="en-US" sz="2200" dirty="0">
                          <a:solidFill>
                            <a:schemeClr val="tx1"/>
                          </a:solidFill>
                          <a:effectLst/>
                        </a:rPr>
                        <a:t> </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200">
                          <a:solidFill>
                            <a:schemeClr val="tx1"/>
                          </a:solidFill>
                          <a:effectLst/>
                        </a:rPr>
                        <a:t>skutečnost (jest)</a:t>
                      </a:r>
                      <a:endParaRPr lang="cs-CZ" sz="2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87589">
                <a:tc vMerge="1">
                  <a:txBody>
                    <a:bodyPr/>
                    <a:lstStyle/>
                    <a:p>
                      <a:endParaRPr lang="cs-CZ"/>
                    </a:p>
                  </a:txBody>
                  <a:tcPr/>
                </a:tc>
                <a:tc>
                  <a:txBody>
                    <a:bodyPr/>
                    <a:lstStyle/>
                    <a:p>
                      <a:pPr>
                        <a:lnSpc>
                          <a:spcPct val="107000"/>
                        </a:lnSpc>
                        <a:spcAft>
                          <a:spcPts val="800"/>
                        </a:spcAft>
                      </a:pPr>
                      <a:r>
                        <a:rPr lang="cs-CZ" sz="2200" dirty="0">
                          <a:solidFill>
                            <a:schemeClr val="tx1"/>
                          </a:solidFill>
                          <a:effectLst/>
                        </a:rPr>
                        <a:t>negace (není)</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87589">
                <a:tc vMerge="1">
                  <a:txBody>
                    <a:bodyPr/>
                    <a:lstStyle/>
                    <a:p>
                      <a:endParaRPr lang="cs-CZ"/>
                    </a:p>
                  </a:txBody>
                  <a:tcPr/>
                </a:tc>
                <a:tc>
                  <a:txBody>
                    <a:bodyPr/>
                    <a:lstStyle/>
                    <a:p>
                      <a:pPr>
                        <a:lnSpc>
                          <a:spcPct val="107000"/>
                        </a:lnSpc>
                        <a:spcAft>
                          <a:spcPts val="800"/>
                        </a:spcAft>
                      </a:pPr>
                      <a:r>
                        <a:rPr lang="cs-CZ" sz="2200" dirty="0">
                          <a:solidFill>
                            <a:schemeClr val="tx1"/>
                          </a:solidFill>
                          <a:effectLst/>
                        </a:rPr>
                        <a:t>omezení (je s omezením)</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87589">
                <a:tc rowSpan="3">
                  <a:txBody>
                    <a:bodyPr/>
                    <a:lstStyle/>
                    <a:p>
                      <a:pPr>
                        <a:lnSpc>
                          <a:spcPct val="107000"/>
                        </a:lnSpc>
                        <a:spcAft>
                          <a:spcPts val="800"/>
                        </a:spcAft>
                      </a:pPr>
                      <a:r>
                        <a:rPr lang="cs-CZ" sz="2200" dirty="0">
                          <a:solidFill>
                            <a:schemeClr val="tx1"/>
                          </a:solidFill>
                          <a:effectLst/>
                        </a:rPr>
                        <a:t>r</a:t>
                      </a:r>
                      <a:r>
                        <a:rPr lang="en-US" sz="2200" dirty="0" err="1">
                          <a:solidFill>
                            <a:schemeClr val="tx1"/>
                          </a:solidFill>
                          <a:effectLst/>
                        </a:rPr>
                        <a:t>elace</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200" dirty="0">
                          <a:solidFill>
                            <a:schemeClr val="tx1"/>
                          </a:solidFill>
                          <a:effectLst/>
                        </a:rPr>
                        <a:t>podstata a případek</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487589">
                <a:tc vMerge="1">
                  <a:txBody>
                    <a:bodyPr/>
                    <a:lstStyle/>
                    <a:p>
                      <a:endParaRPr lang="cs-CZ"/>
                    </a:p>
                  </a:txBody>
                  <a:tcPr/>
                </a:tc>
                <a:tc>
                  <a:txBody>
                    <a:bodyPr/>
                    <a:lstStyle/>
                    <a:p>
                      <a:pPr>
                        <a:lnSpc>
                          <a:spcPct val="107000"/>
                        </a:lnSpc>
                        <a:spcAft>
                          <a:spcPts val="800"/>
                        </a:spcAft>
                      </a:pPr>
                      <a:r>
                        <a:rPr lang="cs-CZ" sz="2200" dirty="0">
                          <a:solidFill>
                            <a:schemeClr val="tx1"/>
                          </a:solidFill>
                          <a:effectLst/>
                        </a:rPr>
                        <a:t>kauzalita (příčina a následek)</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487589">
                <a:tc vMerge="1">
                  <a:txBody>
                    <a:bodyPr/>
                    <a:lstStyle/>
                    <a:p>
                      <a:endParaRPr lang="cs-CZ"/>
                    </a:p>
                  </a:txBody>
                  <a:tcPr/>
                </a:tc>
                <a:tc>
                  <a:txBody>
                    <a:bodyPr/>
                    <a:lstStyle/>
                    <a:p>
                      <a:pPr>
                        <a:lnSpc>
                          <a:spcPct val="107000"/>
                        </a:lnSpc>
                        <a:spcAft>
                          <a:spcPts val="800"/>
                        </a:spcAft>
                      </a:pPr>
                      <a:r>
                        <a:rPr lang="cs-CZ" sz="2200" dirty="0">
                          <a:solidFill>
                            <a:schemeClr val="tx1"/>
                          </a:solidFill>
                          <a:effectLst/>
                        </a:rPr>
                        <a:t>vzájemné působení</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487589">
                <a:tc rowSpan="3">
                  <a:txBody>
                    <a:bodyPr/>
                    <a:lstStyle/>
                    <a:p>
                      <a:pPr>
                        <a:lnSpc>
                          <a:spcPct val="107000"/>
                        </a:lnSpc>
                        <a:spcAft>
                          <a:spcPts val="800"/>
                        </a:spcAft>
                      </a:pPr>
                      <a:r>
                        <a:rPr lang="cs-CZ" sz="2200" u="none" strike="noStrike" dirty="0">
                          <a:solidFill>
                            <a:schemeClr val="tx1"/>
                          </a:solidFill>
                          <a:effectLst/>
                        </a:rPr>
                        <a:t>m</a:t>
                      </a:r>
                      <a:r>
                        <a:rPr lang="en-US" sz="2200" u="none" strike="noStrike" dirty="0" err="1">
                          <a:solidFill>
                            <a:schemeClr val="tx1"/>
                          </a:solidFill>
                          <a:effectLst/>
                        </a:rPr>
                        <a:t>odalita</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200" dirty="0">
                          <a:solidFill>
                            <a:schemeClr val="tx1"/>
                          </a:solidFill>
                          <a:effectLst/>
                        </a:rPr>
                        <a:t>možnost – nemožnost</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487589">
                <a:tc vMerge="1">
                  <a:txBody>
                    <a:bodyPr/>
                    <a:lstStyle/>
                    <a:p>
                      <a:endParaRPr lang="cs-CZ"/>
                    </a:p>
                  </a:txBody>
                  <a:tcPr/>
                </a:tc>
                <a:tc>
                  <a:txBody>
                    <a:bodyPr/>
                    <a:lstStyle/>
                    <a:p>
                      <a:pPr>
                        <a:lnSpc>
                          <a:spcPct val="107000"/>
                        </a:lnSpc>
                        <a:spcAft>
                          <a:spcPts val="800"/>
                        </a:spcAft>
                      </a:pPr>
                      <a:r>
                        <a:rPr lang="cs-CZ" sz="2200" dirty="0">
                          <a:solidFill>
                            <a:schemeClr val="tx1"/>
                          </a:solidFill>
                          <a:effectLst/>
                        </a:rPr>
                        <a:t>existence – neexistence</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487589">
                <a:tc vMerge="1">
                  <a:txBody>
                    <a:bodyPr/>
                    <a:lstStyle/>
                    <a:p>
                      <a:endParaRPr lang="cs-CZ"/>
                    </a:p>
                  </a:txBody>
                  <a:tcPr/>
                </a:tc>
                <a:tc>
                  <a:txBody>
                    <a:bodyPr/>
                    <a:lstStyle/>
                    <a:p>
                      <a:pPr>
                        <a:lnSpc>
                          <a:spcPct val="107000"/>
                        </a:lnSpc>
                        <a:spcAft>
                          <a:spcPts val="800"/>
                        </a:spcAft>
                      </a:pPr>
                      <a:r>
                        <a:rPr lang="cs-CZ" sz="2200" dirty="0">
                          <a:solidFill>
                            <a:schemeClr val="tx1"/>
                          </a:solidFill>
                          <a:effectLst/>
                        </a:rPr>
                        <a:t>nutné – nahodilé</a:t>
                      </a:r>
                      <a:endParaRPr lang="cs-CZ"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2"/>
                  </a:ext>
                </a:extLst>
              </a:tr>
            </a:tbl>
          </a:graphicData>
        </a:graphic>
      </p:graphicFrame>
    </p:spTree>
    <p:custDataLst>
      <p:tags r:id="rId1"/>
    </p:custDataLst>
    <p:extLst>
      <p:ext uri="{BB962C8B-B14F-4D97-AF65-F5344CB8AC3E}">
        <p14:creationId xmlns:p14="http://schemas.microsoft.com/office/powerpoint/2010/main" val="2370807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pPr algn="ctr"/>
            <a:r>
              <a:rPr lang="cs-CZ" altLang="cs-CZ" sz="4000" u="sng" dirty="0"/>
              <a:t>Věc o sobě</a:t>
            </a:r>
            <a:r>
              <a:rPr lang="cs-CZ" altLang="cs-CZ" sz="4000" dirty="0"/>
              <a:t>  versus  </a:t>
            </a:r>
            <a:r>
              <a:rPr lang="cs-CZ" altLang="cs-CZ" sz="4000" u="sng" dirty="0"/>
              <a:t>věc pro mě</a:t>
            </a:r>
          </a:p>
        </p:txBody>
      </p:sp>
      <p:sp>
        <p:nvSpPr>
          <p:cNvPr id="304131" name="Rectangle 3"/>
          <p:cNvSpPr>
            <a:spLocks noGrp="1" noChangeArrowheads="1"/>
          </p:cNvSpPr>
          <p:nvPr>
            <p:ph type="body" idx="1"/>
          </p:nvPr>
        </p:nvSpPr>
        <p:spPr>
          <a:xfrm>
            <a:off x="1464815" y="1774027"/>
            <a:ext cx="9262369" cy="4049726"/>
          </a:xfrm>
        </p:spPr>
        <p:txBody>
          <a:bodyPr/>
          <a:lstStyle/>
          <a:p>
            <a:r>
              <a:rPr lang="cs-CZ" altLang="cs-CZ" dirty="0"/>
              <a:t>naše empirie je utvářena vnějšími podněty – ty musí mít svůj zdroj –  tento původní zdroj všech jevů Kant nazývá </a:t>
            </a:r>
            <a:r>
              <a:rPr lang="cs-CZ" altLang="cs-CZ" b="1" dirty="0"/>
              <a:t>„věcí o sobě“</a:t>
            </a:r>
            <a:r>
              <a:rPr lang="cs-CZ" altLang="cs-CZ" dirty="0"/>
              <a:t> (</a:t>
            </a:r>
            <a:r>
              <a:rPr lang="cs-CZ" altLang="cs-CZ" i="1" dirty="0" err="1"/>
              <a:t>das</a:t>
            </a:r>
            <a:r>
              <a:rPr lang="cs-CZ" altLang="cs-CZ" i="1" dirty="0"/>
              <a:t> Ding </a:t>
            </a:r>
            <a:r>
              <a:rPr lang="cs-CZ" altLang="cs-CZ" i="1" dirty="0" err="1"/>
              <a:t>an</a:t>
            </a:r>
            <a:r>
              <a:rPr lang="cs-CZ" altLang="cs-CZ" i="1" dirty="0"/>
              <a:t> </a:t>
            </a:r>
            <a:r>
              <a:rPr lang="cs-CZ" altLang="cs-CZ" i="1" dirty="0" err="1"/>
              <a:t>sich</a:t>
            </a:r>
            <a:r>
              <a:rPr lang="cs-CZ" altLang="cs-CZ" i="1" dirty="0"/>
              <a:t>, noumenon</a:t>
            </a:r>
            <a:r>
              <a:rPr lang="cs-CZ" altLang="cs-CZ" dirty="0"/>
              <a:t>)</a:t>
            </a:r>
          </a:p>
          <a:p>
            <a:r>
              <a:rPr lang="cs-CZ" altLang="cs-CZ" dirty="0"/>
              <a:t>naše vrozené schopnosti prostorového pořádání vjemů a jejich časového spojování nám umožňují vidět věc prostřednictvím našeho vnímání a myslet prostřednictvím našich kategorií – vidím a myslím jen </a:t>
            </a:r>
            <a:r>
              <a:rPr lang="cs-CZ" altLang="cs-CZ" b="1" dirty="0"/>
              <a:t>„věc pro mě“</a:t>
            </a:r>
            <a:r>
              <a:rPr lang="cs-CZ" altLang="cs-CZ" dirty="0"/>
              <a:t> (</a:t>
            </a:r>
            <a:r>
              <a:rPr lang="cs-CZ" altLang="cs-CZ" i="1" dirty="0" err="1"/>
              <a:t>das</a:t>
            </a:r>
            <a:r>
              <a:rPr lang="cs-CZ" altLang="cs-CZ" i="1" dirty="0"/>
              <a:t> Ding </a:t>
            </a:r>
            <a:r>
              <a:rPr lang="cs-CZ" altLang="cs-CZ" i="1" dirty="0" err="1"/>
              <a:t>für</a:t>
            </a:r>
            <a:r>
              <a:rPr lang="cs-CZ" altLang="cs-CZ" i="1" dirty="0"/>
              <a:t> </a:t>
            </a:r>
            <a:r>
              <a:rPr lang="cs-CZ" altLang="cs-CZ" i="1" dirty="0" err="1"/>
              <a:t>mich</a:t>
            </a:r>
            <a:r>
              <a:rPr lang="cs-CZ" altLang="cs-CZ" i="1" dirty="0"/>
              <a:t>, fenomén</a:t>
            </a:r>
            <a:r>
              <a:rPr lang="cs-CZ" altLang="cs-CZ" dirty="0"/>
              <a:t>), nikoliv skutečnou „věc o sobě“</a:t>
            </a:r>
          </a:p>
        </p:txBody>
      </p:sp>
    </p:spTree>
    <p:custDataLst>
      <p:tags r:id="rId1"/>
    </p:custDataLst>
    <p:extLst>
      <p:ext uri="{BB962C8B-B14F-4D97-AF65-F5344CB8AC3E}">
        <p14:creationId xmlns:p14="http://schemas.microsoft.com/office/powerpoint/2010/main" val="229977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pPr algn="ctr"/>
            <a:r>
              <a:rPr lang="cs-CZ" dirty="0"/>
              <a:t>Otázky, které se vnucují na mysl, ale není v našich silách je zodpovědět</a:t>
            </a:r>
          </a:p>
        </p:txBody>
      </p:sp>
      <p:sp>
        <p:nvSpPr>
          <p:cNvPr id="3" name="Zástupný symbol pro obsah 2"/>
          <p:cNvSpPr>
            <a:spLocks noGrp="1"/>
          </p:cNvSpPr>
          <p:nvPr>
            <p:ph idx="1"/>
          </p:nvPr>
        </p:nvSpPr>
        <p:spPr>
          <a:xfrm>
            <a:off x="838200" y="2504661"/>
            <a:ext cx="10515600" cy="3672302"/>
          </a:xfrm>
        </p:spPr>
        <p:txBody>
          <a:bodyPr>
            <a:normAutofit fontScale="92500" lnSpcReduction="10000"/>
          </a:bodyPr>
          <a:lstStyle/>
          <a:p>
            <a:r>
              <a:rPr lang="cs-CZ" dirty="0"/>
              <a:t>„Lidský rozum má zvláštní osud, pokud jde o jeden druh jeho poznatků:  je zatěžován otázkami, které nemůže odmítnout, neboť jsou mu ukládány jeho vlastní přirozeností, avšak nemůže na ně ani odpovědět,  protože překračují jeho schopnost.“</a:t>
            </a:r>
          </a:p>
          <a:p>
            <a:pPr marL="0" indent="0">
              <a:buNone/>
            </a:pPr>
            <a:r>
              <a:rPr lang="cs-CZ" dirty="0"/>
              <a:t>				(Kant, </a:t>
            </a:r>
            <a:r>
              <a:rPr lang="cs-CZ" i="1" dirty="0"/>
              <a:t>Kritika čistého rozumu</a:t>
            </a:r>
            <a:r>
              <a:rPr lang="cs-CZ" dirty="0"/>
              <a:t>, A VII)</a:t>
            </a:r>
          </a:p>
          <a:p>
            <a:r>
              <a:rPr lang="cs-CZ" dirty="0"/>
              <a:t>„Že se duch člověka někdy zcela vzdá metafyzických zkoumání, lze právě tak málo očekávat, jako že my, abychom nevdechovali neustále znečištěný vzduch, zastavíme raději zcela dýchání.</a:t>
            </a:r>
          </a:p>
          <a:p>
            <a:pPr marL="0" indent="0">
              <a:buNone/>
            </a:pPr>
            <a:r>
              <a:rPr lang="cs-CZ" dirty="0"/>
              <a:t>				(Kant, </a:t>
            </a:r>
            <a:r>
              <a:rPr lang="cs-CZ" i="1" dirty="0"/>
              <a:t>Prolegomena ke každé příští metafyzice, jež 				se bude moci stát vědou</a:t>
            </a:r>
            <a:r>
              <a:rPr lang="cs-CZ" dirty="0"/>
              <a:t>)</a:t>
            </a:r>
            <a:endParaRPr lang="cs-CZ" i="1" dirty="0"/>
          </a:p>
          <a:p>
            <a:endParaRPr lang="cs-CZ" dirty="0"/>
          </a:p>
        </p:txBody>
      </p:sp>
    </p:spTree>
    <p:custDataLst>
      <p:tags r:id="rId1"/>
    </p:custDataLst>
    <p:extLst>
      <p:ext uri="{BB962C8B-B14F-4D97-AF65-F5344CB8AC3E}">
        <p14:creationId xmlns:p14="http://schemas.microsoft.com/office/powerpoint/2010/main" val="206357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Trudnomyslnost Heinricha </a:t>
            </a:r>
            <a:r>
              <a:rPr lang="cs-CZ" dirty="0" err="1"/>
              <a:t>Kleista</a:t>
            </a:r>
            <a:endParaRPr lang="cs-CZ" dirty="0"/>
          </a:p>
        </p:txBody>
      </p:sp>
      <p:sp>
        <p:nvSpPr>
          <p:cNvPr id="3" name="Zástupný symbol pro obsah 2"/>
          <p:cNvSpPr>
            <a:spLocks noGrp="1"/>
          </p:cNvSpPr>
          <p:nvPr>
            <p:ph idx="1"/>
          </p:nvPr>
        </p:nvSpPr>
        <p:spPr/>
        <p:txBody>
          <a:bodyPr/>
          <a:lstStyle/>
          <a:p>
            <a:r>
              <a:rPr lang="cs-CZ" dirty="0"/>
              <a:t> „Před nedávnem seznámil jsem se s Kantovou filosofií - a tobě musím nyní svěřit jednu její myšlenku, v naději, že tě tak hluboce, tak bolestně nerozruší jako mne. - Nemůžeme rozhodnout, zda to, co zveme pravdou, vskutku pravdou je, či zda se nám to jen zdá. Pokud je to jen zdání, pak pravda, již zde shromažďujeme, není po smrti ničím, a všechna snaha dosíci majetku, který by nás provázel ještě i do hrobu, je marná. - Nezasáhne-li hrot této myšlenky tvé srdce, neusmívej se prosím druhému, který cítí, že je jím ve svém nejsvětějším nitru hluboce raněn. Můj jediný, můj nejvyšší cíl zapadl a já už nemám žádný.“</a:t>
            </a:r>
          </a:p>
          <a:p>
            <a:endParaRPr lang="cs-CZ" dirty="0"/>
          </a:p>
        </p:txBody>
      </p:sp>
    </p:spTree>
    <p:custDataLst>
      <p:tags r:id="rId1"/>
    </p:custDataLst>
    <p:extLst>
      <p:ext uri="{BB962C8B-B14F-4D97-AF65-F5344CB8AC3E}">
        <p14:creationId xmlns:p14="http://schemas.microsoft.com/office/powerpoint/2010/main" val="1784771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pPr algn="ctr"/>
            <a:r>
              <a:rPr lang="cs-CZ" altLang="cs-CZ" sz="4000" dirty="0"/>
              <a:t>Svět o sobě x svět pro nás</a:t>
            </a:r>
          </a:p>
        </p:txBody>
      </p:sp>
      <p:sp>
        <p:nvSpPr>
          <p:cNvPr id="3" name="Zástupný symbol pro obsah 2"/>
          <p:cNvSpPr>
            <a:spLocks noGrp="1"/>
          </p:cNvSpPr>
          <p:nvPr>
            <p:ph idx="4294967295"/>
          </p:nvPr>
        </p:nvSpPr>
        <p:spPr>
          <a:xfrm>
            <a:off x="1483098" y="1804012"/>
            <a:ext cx="9212062" cy="4691849"/>
          </a:xfrm>
        </p:spPr>
        <p:txBody>
          <a:bodyPr>
            <a:normAutofit fontScale="85000" lnSpcReduction="20000"/>
          </a:bodyPr>
          <a:lstStyle/>
          <a:p>
            <a:pPr marL="595313" indent="-514350">
              <a:lnSpc>
                <a:spcPct val="120000"/>
              </a:lnSpc>
              <a:buFont typeface="Gill Sans MT" panose="020B0502020104020203" pitchFamily="34" charset="-18"/>
              <a:buAutoNum type="arabicPeriod"/>
            </a:pPr>
            <a:r>
              <a:rPr lang="cs-CZ" altLang="cs-CZ" sz="3000" b="1" dirty="0"/>
              <a:t>Oblast věcí o sobě </a:t>
            </a:r>
            <a:r>
              <a:rPr lang="cs-CZ" altLang="cs-CZ" sz="3000" dirty="0"/>
              <a:t>(noumenální) je oblastí, která je našim smyslům a rozumu v zásadě nepřístupná. Přesto jsou to právě věci o sobě, které na nás působí a způsobují, že máme vjemy. </a:t>
            </a:r>
          </a:p>
          <a:p>
            <a:pPr marL="595313" indent="-514350">
              <a:lnSpc>
                <a:spcPct val="120000"/>
              </a:lnSpc>
              <a:buFont typeface="Gill Sans MT" panose="020B0502020104020203" pitchFamily="34" charset="-18"/>
              <a:buAutoNum type="arabicPeriod"/>
            </a:pPr>
            <a:r>
              <a:rPr lang="cs-CZ" altLang="cs-CZ" sz="3000" dirty="0"/>
              <a:t>Vjemy však patří už do </a:t>
            </a:r>
            <a:r>
              <a:rPr lang="cs-CZ" altLang="cs-CZ" sz="3000" b="1" dirty="0"/>
              <a:t>oblasti věcí pro nás </a:t>
            </a:r>
            <a:r>
              <a:rPr lang="cs-CZ" altLang="cs-CZ" sz="3000" dirty="0"/>
              <a:t>(fenomenální) a s nimi dál pracuje naše poznání. </a:t>
            </a:r>
            <a:endParaRPr lang="en-US" altLang="cs-CZ" sz="3000" dirty="0"/>
          </a:p>
          <a:p>
            <a:pPr marL="595313" indent="-514350">
              <a:lnSpc>
                <a:spcPct val="120000"/>
              </a:lnSpc>
              <a:buNone/>
            </a:pPr>
            <a:r>
              <a:rPr lang="en-US" altLang="cs-CZ" sz="3000" dirty="0"/>
              <a:t>	</a:t>
            </a:r>
            <a:r>
              <a:rPr lang="cs-CZ" altLang="cs-CZ" sz="3000" dirty="0"/>
              <a:t>(např. netopýr na základe ultrazvuku zkoumá prostor jinak)</a:t>
            </a:r>
          </a:p>
          <a:p>
            <a:pPr marL="595313" indent="-514350">
              <a:lnSpc>
                <a:spcPct val="120000"/>
              </a:lnSpc>
              <a:buNone/>
            </a:pPr>
            <a:endParaRPr lang="cs-CZ" altLang="cs-CZ" sz="3000" dirty="0"/>
          </a:p>
          <a:p>
            <a:pPr marL="595313" indent="-514350">
              <a:lnSpc>
                <a:spcPct val="120000"/>
              </a:lnSpc>
              <a:buNone/>
            </a:pPr>
            <a:r>
              <a:rPr lang="cs-CZ" altLang="cs-CZ" sz="3000" dirty="0"/>
              <a:t>Relativismus? </a:t>
            </a:r>
          </a:p>
          <a:p>
            <a:pPr marL="595313" indent="-514350">
              <a:lnSpc>
                <a:spcPct val="120000"/>
              </a:lnSpc>
              <a:buNone/>
            </a:pPr>
            <a:r>
              <a:rPr lang="cs-CZ" altLang="cs-CZ" sz="3000" dirty="0"/>
              <a:t>Pouze zčásti. Pokud jde o lidský druh, zkušenost prostoru a času má universální charakter.</a:t>
            </a:r>
          </a:p>
          <a:p>
            <a:pPr marL="80963" indent="0">
              <a:lnSpc>
                <a:spcPct val="80000"/>
              </a:lnSpc>
              <a:buNone/>
            </a:pPr>
            <a:endParaRPr lang="cs-CZ" altLang="cs-CZ" sz="3000" dirty="0"/>
          </a:p>
        </p:txBody>
      </p:sp>
    </p:spTree>
    <p:custDataLst>
      <p:tags r:id="rId1"/>
    </p:custDataLst>
    <p:extLst>
      <p:ext uri="{BB962C8B-B14F-4D97-AF65-F5344CB8AC3E}">
        <p14:creationId xmlns:p14="http://schemas.microsoft.com/office/powerpoint/2010/main" val="3020806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Antinomie čistého rozumu</a:t>
            </a:r>
          </a:p>
        </p:txBody>
      </p:sp>
      <p:sp>
        <p:nvSpPr>
          <p:cNvPr id="3" name="Zástupný symbol pro obsah 2"/>
          <p:cNvSpPr>
            <a:spLocks noGrp="1"/>
          </p:cNvSpPr>
          <p:nvPr>
            <p:ph idx="1"/>
          </p:nvPr>
        </p:nvSpPr>
        <p:spPr/>
        <p:txBody>
          <a:bodyPr/>
          <a:lstStyle/>
          <a:p>
            <a:endParaRPr lang="cs-CZ" dirty="0"/>
          </a:p>
          <a:p>
            <a:r>
              <a:rPr lang="cs-CZ" dirty="0"/>
              <a:t>„Svět je v prostoru a čase konečný“ </a:t>
            </a:r>
            <a:r>
              <a:rPr lang="cs-CZ" b="1" dirty="0"/>
              <a:t>X </a:t>
            </a:r>
            <a:r>
              <a:rPr lang="cs-CZ" dirty="0"/>
              <a:t>„svět je v prostoru a čase nekonečný“.</a:t>
            </a:r>
            <a:r>
              <a:rPr lang="cs-CZ" b="1" dirty="0"/>
              <a:t> </a:t>
            </a:r>
          </a:p>
          <a:p>
            <a:endParaRPr lang="cs-CZ" dirty="0"/>
          </a:p>
          <a:p>
            <a:r>
              <a:rPr lang="cs-CZ" dirty="0"/>
              <a:t>Všechno podléhá přírodním zákonům </a:t>
            </a:r>
            <a:r>
              <a:rPr lang="cs-CZ" b="1" dirty="0"/>
              <a:t>X</a:t>
            </a:r>
            <a:r>
              <a:rPr lang="cs-CZ" dirty="0"/>
              <a:t> člověk je svobodný</a:t>
            </a:r>
          </a:p>
          <a:p>
            <a:endParaRPr lang="cs-CZ" dirty="0"/>
          </a:p>
          <a:p>
            <a:r>
              <a:rPr lang="cs-CZ" dirty="0"/>
              <a:t>Svět má </a:t>
            </a:r>
            <a:r>
              <a:rPr lang="cs-CZ" b="1" dirty="0"/>
              <a:t>X</a:t>
            </a:r>
            <a:r>
              <a:rPr lang="cs-CZ" dirty="0"/>
              <a:t> nemá nutnou příčinu mimo sebe</a:t>
            </a:r>
          </a:p>
          <a:p>
            <a:endParaRPr lang="cs-CZ" dirty="0"/>
          </a:p>
        </p:txBody>
      </p:sp>
    </p:spTree>
    <p:custDataLst>
      <p:tags r:id="rId1"/>
    </p:custDataLst>
    <p:extLst>
      <p:ext uri="{BB962C8B-B14F-4D97-AF65-F5344CB8AC3E}">
        <p14:creationId xmlns:p14="http://schemas.microsoft.com/office/powerpoint/2010/main" val="807419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pPr algn="ctr"/>
            <a:r>
              <a:rPr lang="cs-CZ" altLang="cs-CZ" sz="4000" dirty="0"/>
              <a:t>Kant – Kritika praktického rozumu</a:t>
            </a:r>
          </a:p>
        </p:txBody>
      </p:sp>
      <p:sp>
        <p:nvSpPr>
          <p:cNvPr id="3" name="Zástupný symbol pro obsah 2"/>
          <p:cNvSpPr>
            <a:spLocks noGrp="1"/>
          </p:cNvSpPr>
          <p:nvPr>
            <p:ph idx="4294967295"/>
          </p:nvPr>
        </p:nvSpPr>
        <p:spPr/>
        <p:txBody>
          <a:bodyPr>
            <a:normAutofit/>
          </a:bodyPr>
          <a:lstStyle/>
          <a:p>
            <a:pPr marL="692150" indent="-609600">
              <a:buNone/>
            </a:pPr>
            <a:r>
              <a:rPr lang="cs-CZ" altLang="cs-CZ" sz="2500" dirty="0"/>
              <a:t>	</a:t>
            </a:r>
          </a:p>
          <a:p>
            <a:pPr marL="692150" indent="-609600">
              <a:buNone/>
            </a:pPr>
            <a:r>
              <a:rPr lang="cs-CZ" altLang="cs-CZ" sz="2500" dirty="0"/>
              <a:t>Kant nazývá jednání morálně dobrým </a:t>
            </a:r>
            <a:r>
              <a:rPr lang="cs-CZ" altLang="cs-CZ" sz="2500" b="1" dirty="0"/>
              <a:t>jedině tehdy</a:t>
            </a:r>
            <a:r>
              <a:rPr lang="cs-CZ" altLang="cs-CZ" sz="2500" dirty="0"/>
              <a:t>, když se uskutečňuje z </a:t>
            </a:r>
            <a:r>
              <a:rPr lang="cs-CZ" altLang="cs-CZ" sz="2500" b="1" dirty="0"/>
              <a:t>povinnosti</a:t>
            </a:r>
            <a:r>
              <a:rPr lang="cs-CZ" altLang="cs-CZ" sz="2500" dirty="0"/>
              <a:t>. </a:t>
            </a:r>
          </a:p>
          <a:p>
            <a:pPr marL="692150" indent="-609600">
              <a:buNone/>
            </a:pPr>
            <a:endParaRPr lang="cs-CZ" altLang="cs-CZ" sz="2500" dirty="0"/>
          </a:p>
          <a:p>
            <a:pPr marL="692150" indent="-609600">
              <a:buNone/>
            </a:pPr>
            <a:r>
              <a:rPr lang="cs-CZ" altLang="cs-CZ" sz="2500" dirty="0"/>
              <a:t>V morálně dobrém jednání se jako motiv musí uplatnit</a:t>
            </a:r>
            <a:r>
              <a:rPr lang="cs-CZ" altLang="cs-CZ" sz="2500" b="1" dirty="0"/>
              <a:t> kategorický imperativ. </a:t>
            </a:r>
          </a:p>
          <a:p>
            <a:pPr marL="692150" indent="-609600">
              <a:buNone/>
            </a:pPr>
            <a:endParaRPr lang="cs-CZ" altLang="cs-CZ" sz="2500" dirty="0"/>
          </a:p>
          <a:p>
            <a:pPr marL="692150" indent="-609600">
              <a:buNone/>
            </a:pPr>
            <a:r>
              <a:rPr lang="cs-CZ" altLang="cs-CZ" sz="2500" dirty="0"/>
              <a:t>Kdo jedná morálně dobře, tedy z povinnosti, nesleduje žádnou výhodu, ale je poslušný kategorického (= vždy platného ničím nepodmíněného) charakteru rozumového poznání.</a:t>
            </a:r>
            <a:endParaRPr lang="cs-CZ" altLang="cs-CZ" sz="2500" b="1" dirty="0"/>
          </a:p>
          <a:p>
            <a:pPr marL="692150" indent="-609600">
              <a:buFontTx/>
              <a:buAutoNum type="alphaLcParenR"/>
            </a:pPr>
            <a:endParaRPr lang="cs-CZ" altLang="cs-CZ" sz="2500" i="1" dirty="0">
              <a:solidFill>
                <a:schemeClr val="accent2"/>
              </a:solidFill>
            </a:endParaRPr>
          </a:p>
        </p:txBody>
      </p:sp>
    </p:spTree>
    <p:custDataLst>
      <p:tags r:id="rId1"/>
    </p:custDataLst>
    <p:extLst>
      <p:ext uri="{BB962C8B-B14F-4D97-AF65-F5344CB8AC3E}">
        <p14:creationId xmlns:p14="http://schemas.microsoft.com/office/powerpoint/2010/main" val="3386558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97150" y="168677"/>
            <a:ext cx="11398928" cy="6001643"/>
          </a:xfrm>
          <a:prstGeom prst="rect">
            <a:avLst/>
          </a:prstGeom>
        </p:spPr>
        <p:txBody>
          <a:bodyPr wrap="square">
            <a:spAutoFit/>
          </a:bodyPr>
          <a:lstStyle/>
          <a:p>
            <a:pPr algn="just">
              <a:spcAft>
                <a:spcPts val="0"/>
              </a:spcAft>
            </a:pPr>
            <a:r>
              <a:rPr lang="cs-CZ" sz="3000" dirty="0">
                <a:ea typeface="Times New Roman" panose="02020603050405020304" pitchFamily="18" charset="0"/>
              </a:rPr>
              <a:t>Mravní osoba nerespektuje nic jiného než svou vlastní legislativní moc. </a:t>
            </a:r>
          </a:p>
          <a:p>
            <a:pPr algn="just">
              <a:spcAft>
                <a:spcPts val="0"/>
              </a:spcAft>
            </a:pPr>
            <a:r>
              <a:rPr lang="cs-CZ" b="1" dirty="0">
                <a:ea typeface="Times New Roman" panose="02020603050405020304" pitchFamily="18" charset="0"/>
              </a:rPr>
              <a:t> </a:t>
            </a:r>
            <a:endParaRPr lang="cs-CZ" dirty="0">
              <a:ea typeface="Times New Roman" panose="02020603050405020304" pitchFamily="18" charset="0"/>
            </a:endParaRPr>
          </a:p>
          <a:p>
            <a:pPr algn="just">
              <a:spcAft>
                <a:spcPts val="0"/>
              </a:spcAft>
            </a:pPr>
            <a:endParaRPr lang="cs-CZ" sz="2400" b="1" dirty="0">
              <a:ea typeface="Times New Roman" panose="02020603050405020304" pitchFamily="18" charset="0"/>
            </a:endParaRPr>
          </a:p>
          <a:p>
            <a:pPr algn="just">
              <a:spcAft>
                <a:spcPts val="0"/>
              </a:spcAft>
            </a:pPr>
            <a:r>
              <a:rPr lang="cs-CZ" sz="2400" b="1" dirty="0">
                <a:ea typeface="Times New Roman" panose="02020603050405020304" pitchFamily="18" charset="0"/>
              </a:rPr>
              <a:t>Autonomie</a:t>
            </a:r>
            <a:r>
              <a:rPr lang="cs-CZ" sz="2400" dirty="0">
                <a:ea typeface="Times New Roman" panose="02020603050405020304" pitchFamily="18" charset="0"/>
              </a:rPr>
              <a:t>: jedinec sám je zákonodárcem pravidel, jimiž se chce řídit ve svém jednání, to jej také činí zodpovědným za vlastní volbu. </a:t>
            </a:r>
          </a:p>
          <a:p>
            <a:pPr algn="just">
              <a:spcAft>
                <a:spcPts val="0"/>
              </a:spcAft>
            </a:pPr>
            <a:endParaRPr lang="cs-CZ" sz="2400" dirty="0">
              <a:ea typeface="Times New Roman" panose="02020603050405020304" pitchFamily="18" charset="0"/>
            </a:endParaRPr>
          </a:p>
          <a:p>
            <a:pPr marL="342900" indent="-342900" algn="just">
              <a:spcAft>
                <a:spcPts val="0"/>
              </a:spcAft>
              <a:buFont typeface="Arial" panose="020B0604020202020204" pitchFamily="34" charset="0"/>
              <a:buChar char="•"/>
            </a:pPr>
            <a:r>
              <a:rPr lang="cs-CZ" sz="2400" dirty="0">
                <a:ea typeface="Times New Roman" panose="02020603050405020304" pitchFamily="18" charset="0"/>
              </a:rPr>
              <a:t>jedině autonomně jednající člověk si zasluhuje úcty</a:t>
            </a:r>
          </a:p>
          <a:p>
            <a:pPr algn="just">
              <a:spcAft>
                <a:spcPts val="0"/>
              </a:spcAft>
            </a:pPr>
            <a:endParaRPr lang="cs-CZ" sz="2400" dirty="0">
              <a:ea typeface="Times New Roman" panose="02020603050405020304" pitchFamily="18" charset="0"/>
            </a:endParaRPr>
          </a:p>
          <a:p>
            <a:pPr algn="just">
              <a:spcAft>
                <a:spcPts val="0"/>
              </a:spcAft>
            </a:pPr>
            <a:r>
              <a:rPr lang="cs-CZ" sz="2400" dirty="0">
                <a:solidFill>
                  <a:srgbClr val="FF0000"/>
                </a:solidFill>
                <a:ea typeface="Times New Roman" panose="02020603050405020304" pitchFamily="18" charset="0"/>
              </a:rPr>
              <a:t>versus</a:t>
            </a:r>
          </a:p>
          <a:p>
            <a:pPr algn="just">
              <a:spcAft>
                <a:spcPts val="0"/>
              </a:spcAft>
            </a:pPr>
            <a:endParaRPr lang="cs-CZ" sz="2400" dirty="0">
              <a:ea typeface="Times New Roman" panose="02020603050405020304" pitchFamily="18" charset="0"/>
            </a:endParaRPr>
          </a:p>
          <a:p>
            <a:pPr algn="just">
              <a:spcAft>
                <a:spcPts val="0"/>
              </a:spcAft>
            </a:pPr>
            <a:r>
              <a:rPr lang="cs-CZ" sz="2400" b="1" dirty="0">
                <a:ea typeface="Times New Roman" panose="02020603050405020304" pitchFamily="18" charset="0"/>
              </a:rPr>
              <a:t>Heteronomie</a:t>
            </a:r>
            <a:r>
              <a:rPr lang="cs-CZ" sz="2400" dirty="0">
                <a:ea typeface="Times New Roman" panose="02020603050405020304" pitchFamily="18" charset="0"/>
              </a:rPr>
              <a:t>: spočívající zejména v podřízení vůle imperativům smyslovosti  - je lichá a ošidná, jelikož morálce vnucuje princip, který je vůči ní (vůči rozumu) vnější. </a:t>
            </a:r>
            <a:endParaRPr lang="cs-CZ" sz="2400" dirty="0">
              <a:effectLst/>
              <a:ea typeface="Times New Roman" panose="02020603050405020304" pitchFamily="18" charset="0"/>
            </a:endParaRPr>
          </a:p>
          <a:p>
            <a:pPr algn="just">
              <a:spcAft>
                <a:spcPts val="0"/>
              </a:spcAft>
            </a:pPr>
            <a:endParaRPr lang="cs-CZ" sz="2400" dirty="0">
              <a:ea typeface="Times New Roman" panose="02020603050405020304" pitchFamily="18" charset="0"/>
            </a:endParaRPr>
          </a:p>
          <a:p>
            <a:pPr marL="342900" indent="-342900" algn="just">
              <a:spcAft>
                <a:spcPts val="0"/>
              </a:spcAft>
              <a:buFont typeface="Arial" panose="020B0604020202020204" pitchFamily="34" charset="0"/>
              <a:buChar char="•"/>
            </a:pPr>
            <a:r>
              <a:rPr lang="cs-CZ" sz="2400" dirty="0">
                <a:ea typeface="Times New Roman" panose="02020603050405020304" pitchFamily="18" charset="0"/>
              </a:rPr>
              <a:t>jednání ze strachu, nenávisti, vášní, z naděje na odměnu</a:t>
            </a:r>
          </a:p>
          <a:p>
            <a:pPr marL="342900" indent="-342900" algn="just">
              <a:spcAft>
                <a:spcPts val="0"/>
              </a:spcAft>
              <a:buFont typeface="Arial" panose="020B0604020202020204" pitchFamily="34" charset="0"/>
              <a:buChar char="•"/>
            </a:pPr>
            <a:r>
              <a:rPr lang="cs-CZ" sz="2400" dirty="0">
                <a:ea typeface="Times New Roman" panose="02020603050405020304" pitchFamily="18" charset="0"/>
              </a:rPr>
              <a:t>člověk stojí vně zákona, není svobodný, bez úcty k sobě samému</a:t>
            </a:r>
          </a:p>
          <a:p>
            <a:pPr marL="342900" indent="-342900" algn="just">
              <a:spcAft>
                <a:spcPts val="0"/>
              </a:spcAft>
              <a:buFont typeface="Arial" panose="020B0604020202020204" pitchFamily="34" charset="0"/>
              <a:buChar char="•"/>
            </a:pPr>
            <a:endParaRPr lang="cs-CZ" sz="2400" dirty="0">
              <a:effectLst/>
              <a:ea typeface="Times New Roman" panose="02020603050405020304" pitchFamily="18" charset="0"/>
            </a:endParaRPr>
          </a:p>
        </p:txBody>
      </p:sp>
    </p:spTree>
    <p:custDataLst>
      <p:tags r:id="rId1"/>
    </p:custDataLst>
    <p:extLst>
      <p:ext uri="{BB962C8B-B14F-4D97-AF65-F5344CB8AC3E}">
        <p14:creationId xmlns:p14="http://schemas.microsoft.com/office/powerpoint/2010/main" val="1806903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Kategorický vs. hypotetický imperativ</a:t>
            </a:r>
          </a:p>
        </p:txBody>
      </p:sp>
      <p:sp>
        <p:nvSpPr>
          <p:cNvPr id="3" name="Zástupný symbol pro obsah 2"/>
          <p:cNvSpPr>
            <a:spLocks noGrp="1"/>
          </p:cNvSpPr>
          <p:nvPr>
            <p:ph idx="1"/>
          </p:nvPr>
        </p:nvSpPr>
        <p:spPr/>
        <p:txBody>
          <a:bodyPr/>
          <a:lstStyle/>
          <a:p>
            <a:pPr>
              <a:defRPr/>
            </a:pPr>
            <a:r>
              <a:rPr lang="cs-CZ" dirty="0"/>
              <a:t>Kategorický imperativ říká: „Toto musíš udělat!“</a:t>
            </a:r>
          </a:p>
          <a:p>
            <a:pPr>
              <a:defRPr/>
            </a:pPr>
            <a:r>
              <a:rPr lang="cs-CZ" dirty="0"/>
              <a:t>Hypotetický imperativ říká: „Dělej něco, abys dosáhl něčeho.“</a:t>
            </a:r>
          </a:p>
          <a:p>
            <a:pPr>
              <a:defRPr/>
            </a:pPr>
            <a:endParaRPr lang="cs-CZ" dirty="0"/>
          </a:p>
          <a:p>
            <a:pPr>
              <a:defRPr/>
            </a:pPr>
            <a:r>
              <a:rPr lang="cs-CZ" dirty="0"/>
              <a:t>Hypotetický imperativ je obsahový a podmíněný.</a:t>
            </a:r>
          </a:p>
          <a:p>
            <a:pPr marL="0" indent="0">
              <a:buNone/>
              <a:defRPr/>
            </a:pPr>
            <a:r>
              <a:rPr lang="cs-CZ" dirty="0"/>
              <a:t>x</a:t>
            </a:r>
          </a:p>
          <a:p>
            <a:pPr>
              <a:defRPr/>
            </a:pPr>
            <a:r>
              <a:rPr lang="cs-CZ" dirty="0"/>
              <a:t>Kategorický imperativ je formální a nepodmíněný.</a:t>
            </a:r>
          </a:p>
          <a:p>
            <a:pPr marL="0" indent="0">
              <a:buNone/>
            </a:pPr>
            <a:endParaRPr lang="cs-CZ" dirty="0"/>
          </a:p>
        </p:txBody>
      </p:sp>
    </p:spTree>
    <p:custDataLst>
      <p:tags r:id="rId1"/>
    </p:custDataLst>
    <p:extLst>
      <p:ext uri="{BB962C8B-B14F-4D97-AF65-F5344CB8AC3E}">
        <p14:creationId xmlns:p14="http://schemas.microsoft.com/office/powerpoint/2010/main" val="145887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i="1" dirty="0" err="1"/>
              <a:t>Was</a:t>
            </a:r>
            <a:r>
              <a:rPr lang="cs-CZ" i="1" dirty="0"/>
              <a:t> </a:t>
            </a:r>
            <a:r>
              <a:rPr lang="cs-CZ" i="1" dirty="0" err="1"/>
              <a:t>ist</a:t>
            </a:r>
            <a:r>
              <a:rPr lang="cs-CZ" i="1" dirty="0"/>
              <a:t> </a:t>
            </a:r>
            <a:r>
              <a:rPr lang="cs-CZ" i="1" dirty="0" err="1"/>
              <a:t>Aufklärung</a:t>
            </a:r>
            <a:r>
              <a:rPr lang="cs-CZ" i="1" dirty="0"/>
              <a:t>? </a:t>
            </a:r>
          </a:p>
        </p:txBody>
      </p:sp>
      <p:sp>
        <p:nvSpPr>
          <p:cNvPr id="3" name="Zástupný symbol pro obsah 2"/>
          <p:cNvSpPr>
            <a:spLocks noGrp="1"/>
          </p:cNvSpPr>
          <p:nvPr>
            <p:ph idx="1"/>
          </p:nvPr>
        </p:nvSpPr>
        <p:spPr>
          <a:xfrm>
            <a:off x="3320248" y="1907589"/>
            <a:ext cx="8033551" cy="4269373"/>
          </a:xfrm>
        </p:spPr>
        <p:txBody>
          <a:bodyPr>
            <a:noAutofit/>
          </a:bodyPr>
          <a:lstStyle/>
          <a:p>
            <a:r>
              <a:rPr lang="cs-CZ" sz="2600" i="1" dirty="0" err="1"/>
              <a:t>Beantwortung</a:t>
            </a:r>
            <a:r>
              <a:rPr lang="cs-CZ" sz="2600" i="1" dirty="0"/>
              <a:t> der </a:t>
            </a:r>
            <a:r>
              <a:rPr lang="cs-CZ" sz="2600" i="1" dirty="0" err="1"/>
              <a:t>Frage</a:t>
            </a:r>
            <a:r>
              <a:rPr lang="cs-CZ" sz="2600" i="1" dirty="0"/>
              <a:t>: </a:t>
            </a:r>
            <a:r>
              <a:rPr lang="cs-CZ" sz="2600" i="1" dirty="0" err="1"/>
              <a:t>Was</a:t>
            </a:r>
            <a:r>
              <a:rPr lang="cs-CZ" sz="2600" i="1" dirty="0"/>
              <a:t> </a:t>
            </a:r>
            <a:r>
              <a:rPr lang="cs-CZ" sz="2600" i="1" dirty="0" err="1"/>
              <a:t>ist</a:t>
            </a:r>
            <a:r>
              <a:rPr lang="cs-CZ" sz="2600" i="1" dirty="0"/>
              <a:t> </a:t>
            </a:r>
            <a:r>
              <a:rPr lang="cs-CZ" sz="2600" i="1" dirty="0" err="1"/>
              <a:t>Aufklärung</a:t>
            </a:r>
            <a:r>
              <a:rPr lang="cs-CZ" sz="2600" i="1" dirty="0"/>
              <a:t>? </a:t>
            </a:r>
            <a:endParaRPr lang="en-GB" sz="2600" i="1" dirty="0"/>
          </a:p>
          <a:p>
            <a:pPr marL="266700" indent="0">
              <a:buNone/>
            </a:pPr>
            <a:r>
              <a:rPr lang="cs-CZ" sz="2400" i="1" dirty="0" err="1"/>
              <a:t>Berlinische</a:t>
            </a:r>
            <a:r>
              <a:rPr lang="cs-CZ" sz="2400" i="1" dirty="0"/>
              <a:t> </a:t>
            </a:r>
            <a:r>
              <a:rPr lang="cs-CZ" sz="2400" i="1" dirty="0" err="1"/>
              <a:t>Monatschrift</a:t>
            </a:r>
            <a:r>
              <a:rPr lang="cs-CZ" sz="2400" dirty="0"/>
              <a:t>, IV, č. 6, prosinec 1784, s. 491–494 </a:t>
            </a:r>
          </a:p>
          <a:p>
            <a:r>
              <a:rPr lang="cs-CZ" sz="2600" dirty="0"/>
              <a:t>„Osvícenství je vykročení </a:t>
            </a:r>
            <a:r>
              <a:rPr lang="en-GB" sz="2600" dirty="0"/>
              <a:t>[</a:t>
            </a:r>
            <a:r>
              <a:rPr lang="cs-CZ" sz="2600" dirty="0" err="1"/>
              <a:t>Ausgang</a:t>
            </a:r>
            <a:r>
              <a:rPr lang="en-GB" sz="2600" dirty="0"/>
              <a:t>] </a:t>
            </a:r>
            <a:r>
              <a:rPr lang="cs-CZ" sz="2600" dirty="0"/>
              <a:t>člověka z jeho jím samým zaviněné nesvéprávnosti [</a:t>
            </a:r>
            <a:r>
              <a:rPr lang="cs-CZ" sz="2400" dirty="0" err="1"/>
              <a:t>Unmündigkeit</a:t>
            </a:r>
            <a:r>
              <a:rPr lang="cs-CZ" sz="2400" dirty="0"/>
              <a:t>. </a:t>
            </a:r>
            <a:r>
              <a:rPr lang="cs-CZ" sz="2600" dirty="0"/>
              <a:t>“</a:t>
            </a:r>
            <a:endParaRPr lang="en-GB" sz="2600" dirty="0"/>
          </a:p>
          <a:p>
            <a:r>
              <a:rPr lang="cs-CZ" sz="2600" dirty="0"/>
              <a:t>Nesvéprávnost </a:t>
            </a:r>
            <a:r>
              <a:rPr lang="en-GB" sz="2600" dirty="0"/>
              <a:t>= </a:t>
            </a:r>
            <a:r>
              <a:rPr lang="cs-CZ" sz="2600" dirty="0"/>
              <a:t>„neschopnost užívat svůj rozum bez vedení jiného“. </a:t>
            </a:r>
          </a:p>
          <a:p>
            <a:r>
              <a:rPr lang="cs-CZ" sz="2600" dirty="0"/>
              <a:t>Osvícenství  = moment emancipace lidstva, které se přestává podrobovat externí autoritě a začíná používat vlastní rozum.</a:t>
            </a:r>
          </a:p>
          <a:p>
            <a:r>
              <a:rPr lang="cs-CZ" sz="2600" dirty="0" err="1"/>
              <a:t>Sapere</a:t>
            </a:r>
            <a:r>
              <a:rPr lang="cs-CZ" sz="2600" dirty="0"/>
              <a:t> </a:t>
            </a:r>
            <a:r>
              <a:rPr lang="cs-CZ" sz="2600" dirty="0" err="1"/>
              <a:t>aude</a:t>
            </a:r>
            <a:r>
              <a:rPr lang="cs-CZ" sz="2600" dirty="0"/>
              <a:t>! </a:t>
            </a:r>
            <a:r>
              <a:rPr lang="en-GB" sz="2600" dirty="0"/>
              <a:t>[M</a:t>
            </a:r>
            <a:r>
              <a:rPr lang="cs-CZ" sz="2600" dirty="0" err="1"/>
              <a:t>ěj</a:t>
            </a:r>
            <a:r>
              <a:rPr lang="cs-CZ" sz="2600" dirty="0"/>
              <a:t> odvahu k vědění!</a:t>
            </a:r>
            <a:r>
              <a:rPr lang="en-GB" sz="2600" dirty="0"/>
              <a:t>]</a:t>
            </a:r>
            <a:endParaRPr lang="cs-CZ" sz="2600" dirty="0"/>
          </a:p>
        </p:txBody>
      </p:sp>
      <p:pic>
        <p:nvPicPr>
          <p:cNvPr id="4" name="Obrázek 4" descr="kant-stamp.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3257" y="1907590"/>
            <a:ext cx="1804987"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349726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p:cNvSpPr>
          <p:nvPr>
            <p:ph type="title" idx="4294967295"/>
          </p:nvPr>
        </p:nvSpPr>
        <p:spPr bwMode="auto"/>
        <p:txBody>
          <a:bodyPr vert="horz" wrap="square" lIns="91440" tIns="45720" rIns="91440" bIns="45720" numCol="1" rtlCol="0" anchor="ctr" anchorCtr="0" compatLnSpc="1">
            <a:prstTxWarp prst="textNoShape">
              <a:avLst/>
            </a:prstTxWarp>
            <a:normAutofit/>
          </a:bodyPr>
          <a:lstStyle/>
          <a:p>
            <a:pPr algn="ctr">
              <a:defRPr/>
            </a:pPr>
            <a:r>
              <a:rPr lang="cs-CZ" dirty="0"/>
              <a:t>2 formulace mravního kategorického imperativu</a:t>
            </a:r>
          </a:p>
        </p:txBody>
      </p:sp>
      <p:sp>
        <p:nvSpPr>
          <p:cNvPr id="54275" name="Rectangle 3"/>
          <p:cNvSpPr>
            <a:spLocks noGrp="1"/>
          </p:cNvSpPr>
          <p:nvPr>
            <p:ph type="body" idx="4294967295"/>
          </p:nvPr>
        </p:nvSpPr>
        <p:spPr/>
        <p:txBody>
          <a:bodyPr/>
          <a:lstStyle/>
          <a:p>
            <a:endParaRPr lang="cs-CZ" altLang="cs-CZ" sz="2600" dirty="0"/>
          </a:p>
          <a:p>
            <a:endParaRPr lang="cs-CZ" altLang="cs-CZ" sz="2600" dirty="0"/>
          </a:p>
          <a:p>
            <a:r>
              <a:rPr lang="cs-CZ" altLang="cs-CZ" sz="2600" dirty="0"/>
              <a:t>jednej podle té maximy, o níž můžeš zároveň chtít, aby se stala obecným zákonem</a:t>
            </a:r>
          </a:p>
          <a:p>
            <a:pPr marL="457200" lvl="1" indent="0">
              <a:buNone/>
            </a:pPr>
            <a:endParaRPr lang="cs-CZ" altLang="cs-CZ" sz="2200" dirty="0"/>
          </a:p>
          <a:p>
            <a:r>
              <a:rPr lang="cs-CZ" altLang="cs-CZ" sz="2600" dirty="0"/>
              <a:t>jednej tak, abys používal lidství jak ve své osobě, tak i v osobě každého druhého vždy zároveň jako účel a nikdy pouze jako prostředek</a:t>
            </a:r>
          </a:p>
        </p:txBody>
      </p:sp>
    </p:spTree>
    <p:custDataLst>
      <p:tags r:id="rId1"/>
    </p:custDataLst>
    <p:extLst>
      <p:ext uri="{BB962C8B-B14F-4D97-AF65-F5344CB8AC3E}">
        <p14:creationId xmlns:p14="http://schemas.microsoft.com/office/powerpoint/2010/main" val="963037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000" b="1" dirty="0"/>
              <a:t>Mravní kategorický imperativ se zakládá na následujícím kalkulu:</a:t>
            </a:r>
          </a:p>
        </p:txBody>
      </p:sp>
      <p:sp>
        <p:nvSpPr>
          <p:cNvPr id="3" name="Zástupný symbol pro obsah 2"/>
          <p:cNvSpPr>
            <a:spLocks noGrp="1"/>
          </p:cNvSpPr>
          <p:nvPr>
            <p:ph idx="1"/>
          </p:nvPr>
        </p:nvSpPr>
        <p:spPr/>
        <p:txBody>
          <a:bodyPr/>
          <a:lstStyle/>
          <a:p>
            <a:r>
              <a:rPr lang="cs-CZ" altLang="cs-CZ" dirty="0"/>
              <a:t>před každým jednáním je třeba zkoumat, zda si lze představit zemi, ve které by se všichni lidé touto maximou řídili</a:t>
            </a:r>
          </a:p>
          <a:p>
            <a:r>
              <a:rPr lang="cs-CZ" altLang="cs-CZ" dirty="0"/>
              <a:t>musíme se tedy ptát: </a:t>
            </a:r>
          </a:p>
          <a:p>
            <a:pPr lvl="1"/>
            <a:r>
              <a:rPr lang="cs-CZ" altLang="cs-CZ" dirty="0"/>
              <a:t>Je tato má maxima jednání možná jako obecný zákon?</a:t>
            </a:r>
          </a:p>
          <a:p>
            <a:pPr lvl="1"/>
            <a:r>
              <a:rPr lang="cs-CZ" altLang="cs-CZ" dirty="0"/>
              <a:t>Byla by nerozporně konzistentní, kdyby byla obecným zákonem?</a:t>
            </a:r>
          </a:p>
          <a:p>
            <a:pPr lvl="1"/>
            <a:r>
              <a:rPr lang="cs-CZ" altLang="cs-CZ" dirty="0"/>
              <a:t>Mohu rozumně chtít stav, ve kterém by byla obecným zákonem?</a:t>
            </a:r>
          </a:p>
          <a:p>
            <a:pPr lvl="1"/>
            <a:r>
              <a:rPr lang="cs-CZ" altLang="cs-CZ" dirty="0"/>
              <a:t>např. </a:t>
            </a:r>
            <a:r>
              <a:rPr lang="cs-CZ" dirty="0"/>
              <a:t>je-li mi v daném okamžiku zatěžko říci pravdu, je třeba se ptát: lze požadovat, aby všichni lidé učinili svým principem lhaní?</a:t>
            </a:r>
            <a:endParaRPr lang="cs-CZ" b="1" dirty="0"/>
          </a:p>
          <a:p>
            <a:endParaRPr lang="cs-CZ" dirty="0"/>
          </a:p>
        </p:txBody>
      </p:sp>
    </p:spTree>
    <p:custDataLst>
      <p:tags r:id="rId1"/>
    </p:custDataLst>
    <p:extLst>
      <p:ext uri="{BB962C8B-B14F-4D97-AF65-F5344CB8AC3E}">
        <p14:creationId xmlns:p14="http://schemas.microsoft.com/office/powerpoint/2010/main" val="153430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defRPr/>
            </a:pPr>
            <a:r>
              <a:rPr lang="cs-CZ" dirty="0"/>
              <a:t>Formalismus Kantovy morálky</a:t>
            </a:r>
          </a:p>
        </p:txBody>
      </p:sp>
      <p:sp>
        <p:nvSpPr>
          <p:cNvPr id="84995" name="Rectangle 3"/>
          <p:cNvSpPr>
            <a:spLocks noGrp="1" noChangeArrowheads="1"/>
          </p:cNvSpPr>
          <p:nvPr>
            <p:ph idx="1"/>
          </p:nvPr>
        </p:nvSpPr>
        <p:spPr/>
        <p:txBody>
          <a:bodyPr>
            <a:normAutofit fontScale="92500" lnSpcReduction="10000"/>
          </a:bodyPr>
          <a:lstStyle/>
          <a:p>
            <a:pPr marL="411480">
              <a:lnSpc>
                <a:spcPct val="100000"/>
              </a:lnSpc>
              <a:buFont typeface="Wingdings"/>
              <a:buChar char=""/>
              <a:defRPr/>
            </a:pPr>
            <a:r>
              <a:rPr lang="cs-CZ" dirty="0"/>
              <a:t>Kategorický imperativ nepřihlíží k tomu, zda jsou materiální následky mého konkrétního činu škodlivé či prospěšné, ale pouze k tomu, zda princip, kterým se řídím, připouští univerzalizaci, obecnou platnost pro všechny lidi. </a:t>
            </a:r>
          </a:p>
          <a:p>
            <a:pPr marL="411480">
              <a:lnSpc>
                <a:spcPct val="100000"/>
              </a:lnSpc>
              <a:buFont typeface="Wingdings"/>
              <a:buChar char=""/>
              <a:defRPr/>
            </a:pPr>
            <a:r>
              <a:rPr lang="cs-CZ" dirty="0"/>
              <a:t>Kantova etika je „formalistická“ neboť předepisuje pouze to, jakou </a:t>
            </a:r>
            <a:r>
              <a:rPr lang="cs-CZ" b="1" dirty="0"/>
              <a:t>formu</a:t>
            </a:r>
            <a:r>
              <a:rPr lang="cs-CZ" dirty="0"/>
              <a:t> má morální zásada mít (a nepředepisuje žádný konkrétní obsah toho, co činit). Jinými slovy, </a:t>
            </a:r>
            <a:r>
              <a:rPr lang="cs-CZ" b="1" dirty="0"/>
              <a:t>kritéria kategorického imperativu se nevztahují k žádnému konkrétnímu obsahu či cíli jednání, ale pouze k našemu svědomí.</a:t>
            </a:r>
          </a:p>
          <a:p>
            <a:pPr marL="411480">
              <a:lnSpc>
                <a:spcPct val="100000"/>
              </a:lnSpc>
              <a:buFont typeface="Wingdings"/>
              <a:buChar char=""/>
              <a:defRPr/>
            </a:pPr>
            <a:r>
              <a:rPr lang="cs-CZ" b="1" dirty="0"/>
              <a:t>„Morální hodnota jednání nezáleží tedy v následcích, které se z něho očekávají“ (</a:t>
            </a:r>
            <a:r>
              <a:rPr lang="cs-CZ" dirty="0"/>
              <a:t>Kant, </a:t>
            </a:r>
            <a:r>
              <a:rPr lang="cs-CZ" i="1" dirty="0"/>
              <a:t>Základy metafysiky mravů.</a:t>
            </a:r>
            <a:r>
              <a:rPr lang="cs-CZ" dirty="0"/>
              <a:t> Praha 1990, str. 64.)</a:t>
            </a:r>
            <a:endParaRPr lang="cs-CZ" b="1" dirty="0"/>
          </a:p>
          <a:p>
            <a:pPr marL="411480">
              <a:buFont typeface="Wingdings"/>
              <a:buChar char=""/>
              <a:defRPr/>
            </a:pPr>
            <a:endParaRPr lang="cs-CZ" dirty="0"/>
          </a:p>
        </p:txBody>
      </p:sp>
    </p:spTree>
    <p:custDataLst>
      <p:tags r:id="rId1"/>
    </p:custDataLst>
    <p:extLst>
      <p:ext uri="{BB962C8B-B14F-4D97-AF65-F5344CB8AC3E}">
        <p14:creationId xmlns:p14="http://schemas.microsoft.com/office/powerpoint/2010/main" val="76473936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Kritika instrumentalizace sebe sama i druhého</a:t>
            </a:r>
          </a:p>
        </p:txBody>
      </p:sp>
      <p:sp>
        <p:nvSpPr>
          <p:cNvPr id="3" name="Zástupný symbol pro obsah 2"/>
          <p:cNvSpPr>
            <a:spLocks noGrp="1"/>
          </p:cNvSpPr>
          <p:nvPr>
            <p:ph idx="1"/>
          </p:nvPr>
        </p:nvSpPr>
        <p:spPr/>
        <p:txBody>
          <a:bodyPr>
            <a:normAutofit fontScale="92500" lnSpcReduction="10000"/>
          </a:bodyPr>
          <a:lstStyle/>
          <a:p>
            <a:pPr>
              <a:lnSpc>
                <a:spcPct val="110000"/>
              </a:lnSpc>
            </a:pPr>
            <a:r>
              <a:rPr lang="cs-CZ" altLang="cs-CZ" dirty="0"/>
              <a:t>„jednej tak, abys používal lidství jak ve své osobě, tak i v osobě každého druhého vždy zároveň jako účel a nikdy pouze jako prostředek“</a:t>
            </a:r>
          </a:p>
          <a:p>
            <a:pPr>
              <a:lnSpc>
                <a:spcPct val="110000"/>
              </a:lnSpc>
            </a:pPr>
            <a:endParaRPr lang="cs-CZ" altLang="cs-CZ" dirty="0"/>
          </a:p>
          <a:p>
            <a:pPr marL="0" indent="0">
              <a:lnSpc>
                <a:spcPct val="110000"/>
              </a:lnSpc>
              <a:buNone/>
            </a:pPr>
            <a:r>
              <a:rPr lang="cs-CZ" dirty="0"/>
              <a:t>	Nemohu ani v sobě, ani v nikom jiném potlačovat lidství 	(schopnost rozhodovat se svobodně, sám v souladu s rozumem) 	kvůli dosažení vlastního či cizího prospěchu. </a:t>
            </a:r>
          </a:p>
          <a:p>
            <a:pPr marL="0" indent="0">
              <a:lnSpc>
                <a:spcPct val="110000"/>
              </a:lnSpc>
              <a:buNone/>
            </a:pPr>
            <a:r>
              <a:rPr lang="cs-CZ" dirty="0"/>
              <a:t>	Nemohu ani sebe, ani druhého proměnit v pouhý prostředek</a:t>
            </a:r>
          </a:p>
          <a:p>
            <a:pPr marL="0" indent="0">
              <a:lnSpc>
                <a:spcPct val="110000"/>
              </a:lnSpc>
              <a:buNone/>
            </a:pPr>
            <a:r>
              <a:rPr lang="cs-CZ" dirty="0"/>
              <a:t>	Např. nemohu křivě svědčit, protože to po mě požaduje 	nadřízený. Stejně tak nemohu nikoho jiného nutit křivě svědčit.</a:t>
            </a:r>
            <a:endParaRPr lang="cs-CZ" altLang="cs-CZ" dirty="0"/>
          </a:p>
          <a:p>
            <a:endParaRPr lang="cs-CZ" dirty="0"/>
          </a:p>
        </p:txBody>
      </p:sp>
    </p:spTree>
    <p:custDataLst>
      <p:tags r:id="rId1"/>
    </p:custDataLst>
    <p:extLst>
      <p:ext uri="{BB962C8B-B14F-4D97-AF65-F5344CB8AC3E}">
        <p14:creationId xmlns:p14="http://schemas.microsoft.com/office/powerpoint/2010/main" val="3915162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pPr algn="ctr">
              <a:defRPr/>
            </a:pPr>
            <a:r>
              <a:rPr lang="cs-CZ" sz="4200" dirty="0"/>
              <a:t>Kritické zhodnocení Kantovy praktické filosofie</a:t>
            </a:r>
          </a:p>
        </p:txBody>
      </p:sp>
      <p:sp>
        <p:nvSpPr>
          <p:cNvPr id="65539" name="Zástupný symbol pro obsah 5"/>
          <p:cNvSpPr>
            <a:spLocks noGrp="1"/>
          </p:cNvSpPr>
          <p:nvPr>
            <p:ph idx="1"/>
          </p:nvPr>
        </p:nvSpPr>
        <p:spPr/>
        <p:txBody>
          <a:bodyPr>
            <a:normAutofit/>
          </a:bodyPr>
          <a:lstStyle/>
          <a:p>
            <a:pPr eaLnBrk="1" hangingPunct="1">
              <a:lnSpc>
                <a:spcPct val="100000"/>
              </a:lnSpc>
            </a:pPr>
            <a:r>
              <a:rPr lang="cs-CZ" altLang="cs-CZ" dirty="0"/>
              <a:t>Výjimečnost Kantovy praktické filosofie činí jeho etiku příliš rigidní pro běžný život. Konkrétní situace z reálného života jsou příliš různorodé na to, abychom pro ně mohli vytvářet pravidla, která by nás mohla vést za všech okolností.</a:t>
            </a:r>
          </a:p>
          <a:p>
            <a:pPr eaLnBrk="1" hangingPunct="1">
              <a:lnSpc>
                <a:spcPct val="100000"/>
              </a:lnSpc>
            </a:pPr>
            <a:r>
              <a:rPr lang="cs-CZ" altLang="cs-CZ" dirty="0"/>
              <a:t>Spíše </a:t>
            </a:r>
            <a:r>
              <a:rPr lang="cs-CZ" altLang="cs-CZ" i="1" dirty="0"/>
              <a:t>duch</a:t>
            </a:r>
            <a:r>
              <a:rPr lang="cs-CZ" altLang="cs-CZ" dirty="0"/>
              <a:t> zákona či pravidla než jeho </a:t>
            </a:r>
            <a:r>
              <a:rPr lang="cs-CZ" altLang="cs-CZ" i="1" dirty="0"/>
              <a:t>litera</a:t>
            </a:r>
            <a:r>
              <a:rPr lang="cs-CZ" altLang="cs-CZ" dirty="0"/>
              <a:t> představuje vodítko pro racionální mravní rozhodnutí či posouzení.</a:t>
            </a:r>
          </a:p>
          <a:p>
            <a:pPr eaLnBrk="1" hangingPunct="1"/>
            <a:endParaRPr lang="cs-CZ" altLang="cs-CZ" dirty="0"/>
          </a:p>
        </p:txBody>
      </p:sp>
    </p:spTree>
    <p:custDataLst>
      <p:tags r:id="rId1"/>
    </p:custDataLst>
    <p:extLst>
      <p:ext uri="{BB962C8B-B14F-4D97-AF65-F5344CB8AC3E}">
        <p14:creationId xmlns:p14="http://schemas.microsoft.com/office/powerpoint/2010/main" val="58232857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Nadpis 3"/>
          <p:cNvSpPr>
            <a:spLocks noGrp="1"/>
          </p:cNvSpPr>
          <p:nvPr>
            <p:ph type="title"/>
          </p:nvPr>
        </p:nvSpPr>
        <p:spPr>
          <a:xfrm>
            <a:off x="1981200" y="512763"/>
            <a:ext cx="8229600" cy="914400"/>
          </a:xfrm>
        </p:spPr>
        <p:txBody>
          <a:bodyPr/>
          <a:lstStyle/>
          <a:p>
            <a:pPr algn="ctr">
              <a:defRPr/>
            </a:pPr>
            <a:r>
              <a:rPr lang="cs-CZ" dirty="0"/>
              <a:t>Kant vs. utilitarismus</a:t>
            </a:r>
          </a:p>
        </p:txBody>
      </p:sp>
      <p:sp>
        <p:nvSpPr>
          <p:cNvPr id="64515" name="Zástupný symbol pro obsah 4"/>
          <p:cNvSpPr>
            <a:spLocks noGrp="1"/>
          </p:cNvSpPr>
          <p:nvPr>
            <p:ph sz="half" idx="1"/>
          </p:nvPr>
        </p:nvSpPr>
        <p:spPr>
          <a:xfrm>
            <a:off x="6622742" y="1748271"/>
            <a:ext cx="4318741" cy="4945492"/>
          </a:xfrm>
        </p:spPr>
        <p:txBody>
          <a:bodyPr>
            <a:normAutofit fontScale="85000" lnSpcReduction="10000"/>
          </a:bodyPr>
          <a:lstStyle/>
          <a:p>
            <a:pPr marL="0" indent="0" algn="ctr" eaLnBrk="1" hangingPunct="1">
              <a:buNone/>
            </a:pPr>
            <a:r>
              <a:rPr lang="cs-CZ" altLang="cs-CZ" u="sng" dirty="0"/>
              <a:t>Utilitarismus</a:t>
            </a:r>
          </a:p>
          <a:p>
            <a:pPr marL="0" indent="0" eaLnBrk="1" hangingPunct="1">
              <a:buNone/>
            </a:pPr>
            <a:endParaRPr lang="cs-CZ" altLang="cs-CZ" dirty="0"/>
          </a:p>
          <a:p>
            <a:pPr eaLnBrk="1" hangingPunct="1"/>
            <a:r>
              <a:rPr lang="cs-CZ" altLang="cs-CZ" dirty="0"/>
              <a:t>hodnota jednání závisí výlučně na </a:t>
            </a:r>
            <a:r>
              <a:rPr lang="cs-CZ" altLang="cs-CZ" u="sng" dirty="0"/>
              <a:t>důsledcích </a:t>
            </a:r>
            <a:r>
              <a:rPr lang="cs-CZ" altLang="cs-CZ" dirty="0"/>
              <a:t>jednání</a:t>
            </a:r>
          </a:p>
          <a:p>
            <a:pPr eaLnBrk="1" hangingPunct="1"/>
            <a:endParaRPr lang="cs-CZ" altLang="cs-CZ" dirty="0"/>
          </a:p>
          <a:p>
            <a:pPr eaLnBrk="1" hangingPunct="1"/>
            <a:r>
              <a:rPr lang="cs-CZ" altLang="cs-CZ" dirty="0"/>
              <a:t>člověk se má rozhodovat dle toho, zda z jeho jednání plyne „co největší štěstí co největšího počtu“</a:t>
            </a:r>
          </a:p>
          <a:p>
            <a:pPr eaLnBrk="1" hangingPunct="1"/>
            <a:endParaRPr lang="cs-CZ" altLang="cs-CZ" dirty="0"/>
          </a:p>
          <a:p>
            <a:pPr eaLnBrk="1" hangingPunct="1"/>
            <a:r>
              <a:rPr lang="cs-CZ" altLang="cs-CZ" dirty="0"/>
              <a:t>z krajního utilitarismu však plyne nebezpečná zásada, podle níž účel světí prostředky</a:t>
            </a:r>
          </a:p>
        </p:txBody>
      </p:sp>
      <p:sp>
        <p:nvSpPr>
          <p:cNvPr id="64516" name="Zástupný symbol pro obsah 5"/>
          <p:cNvSpPr>
            <a:spLocks noGrp="1"/>
          </p:cNvSpPr>
          <p:nvPr>
            <p:ph sz="half" idx="2"/>
          </p:nvPr>
        </p:nvSpPr>
        <p:spPr>
          <a:xfrm>
            <a:off x="1090900" y="1748271"/>
            <a:ext cx="4546419" cy="4945492"/>
          </a:xfrm>
        </p:spPr>
        <p:txBody>
          <a:bodyPr>
            <a:normAutofit fontScale="85000" lnSpcReduction="10000"/>
          </a:bodyPr>
          <a:lstStyle/>
          <a:p>
            <a:pPr marL="0" indent="0" eaLnBrk="1" hangingPunct="1">
              <a:buNone/>
            </a:pPr>
            <a:r>
              <a:rPr lang="cs-CZ" altLang="cs-CZ" dirty="0">
                <a:solidFill>
                  <a:srgbClr val="FF0000"/>
                </a:solidFill>
              </a:rPr>
              <a:t>	</a:t>
            </a:r>
            <a:r>
              <a:rPr lang="cs-CZ" altLang="cs-CZ" u="sng" dirty="0"/>
              <a:t>Kant</a:t>
            </a:r>
          </a:p>
          <a:p>
            <a:pPr marL="0" indent="0" eaLnBrk="1" hangingPunct="1">
              <a:buNone/>
            </a:pPr>
            <a:endParaRPr lang="cs-CZ" altLang="cs-CZ" dirty="0">
              <a:solidFill>
                <a:srgbClr val="FF0000"/>
              </a:solidFill>
            </a:endParaRPr>
          </a:p>
          <a:p>
            <a:r>
              <a:rPr lang="cs-CZ" altLang="cs-CZ" dirty="0"/>
              <a:t>hodnota jednání závisí výlučně na </a:t>
            </a:r>
            <a:r>
              <a:rPr lang="cs-CZ" altLang="cs-CZ" u="sng" dirty="0"/>
              <a:t>způsobu</a:t>
            </a:r>
            <a:r>
              <a:rPr lang="cs-CZ" altLang="cs-CZ" dirty="0"/>
              <a:t> jednání</a:t>
            </a:r>
          </a:p>
          <a:p>
            <a:endParaRPr lang="cs-CZ" altLang="cs-CZ" dirty="0"/>
          </a:p>
          <a:p>
            <a:pPr eaLnBrk="1" hangingPunct="1"/>
            <a:r>
              <a:rPr lang="cs-CZ" altLang="cs-CZ" dirty="0"/>
              <a:t>samotný čin je buď dobrý či špatný, nemůže být obojím zároveň </a:t>
            </a:r>
          </a:p>
          <a:p>
            <a:pPr eaLnBrk="1" hangingPunct="1"/>
            <a:endParaRPr lang="cs-CZ" altLang="cs-CZ" dirty="0"/>
          </a:p>
          <a:p>
            <a:pPr eaLnBrk="1" hangingPunct="1"/>
            <a:endParaRPr lang="cs-CZ" altLang="cs-CZ" dirty="0"/>
          </a:p>
          <a:p>
            <a:r>
              <a:rPr lang="cs-CZ" dirty="0"/>
              <a:t>člověk se má rozhodovat a jednat podle pevných zásad povinnosti</a:t>
            </a:r>
            <a:endParaRPr lang="cs-CZ" altLang="cs-CZ" dirty="0"/>
          </a:p>
          <a:p>
            <a:pPr eaLnBrk="1" hangingPunct="1"/>
            <a:endParaRPr lang="cs-CZ" altLang="cs-CZ" dirty="0"/>
          </a:p>
        </p:txBody>
      </p:sp>
    </p:spTree>
    <p:custDataLst>
      <p:tags r:id="rId1"/>
    </p:custDataLst>
    <p:extLst>
      <p:ext uri="{BB962C8B-B14F-4D97-AF65-F5344CB8AC3E}">
        <p14:creationId xmlns:p14="http://schemas.microsoft.com/office/powerpoint/2010/main" val="96620389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defRPr/>
            </a:pPr>
            <a:r>
              <a:rPr lang="cs-CZ" dirty="0">
                <a:solidFill>
                  <a:schemeClr val="tx2">
                    <a:satMod val="200000"/>
                  </a:schemeClr>
                </a:solidFill>
              </a:rPr>
              <a:t>Kantův odkaz</a:t>
            </a:r>
          </a:p>
        </p:txBody>
      </p:sp>
      <p:sp>
        <p:nvSpPr>
          <p:cNvPr id="86019" name="Rectangle 3"/>
          <p:cNvSpPr>
            <a:spLocks noGrp="1" noChangeArrowheads="1"/>
          </p:cNvSpPr>
          <p:nvPr>
            <p:ph idx="1"/>
          </p:nvPr>
        </p:nvSpPr>
        <p:spPr>
          <a:xfrm>
            <a:off x="541538" y="1825624"/>
            <a:ext cx="10812262" cy="4584053"/>
          </a:xfrm>
        </p:spPr>
        <p:txBody>
          <a:bodyPr>
            <a:noAutofit/>
          </a:bodyPr>
          <a:lstStyle/>
          <a:p>
            <a:pPr marL="182880" indent="0">
              <a:lnSpc>
                <a:spcPct val="80000"/>
              </a:lnSpc>
              <a:buNone/>
              <a:defRPr/>
            </a:pPr>
            <a:r>
              <a:rPr lang="cs-CZ" sz="2400" dirty="0"/>
              <a:t>„Dvě věci naplňují mysl vždy novým a vzrůstajícím obdivem a úctou, čím častěji a vytrvaleji přemýšlení se jimi obírá: Hvězdné nebe nade mnou a mravní zákon ve mně. Žádnou z nich nesmím hledat zahalenou v temnotách nebo v nadsmyslnu mimo svůj obzor a pouze tušit; vidím je před sebou a spojuji je bezprostředně s vědomím své jsoucnosti. Prvá počíná od místa, které zaujímám ve vnějším smyslovém světě, a rozšiřuje spojení, v němž stojím, do nedozírné velikosti se světy nad světy a soustavami soustav, a nad to ještě do bezmezných dob jejich periodického pohybu, jeho počátku a trvání. Druhá začíná mým neviditelným já, mou osobností, a ukazuje mě ve světě, jenž má pravou nekonečnost, ale jen rozumem může býti postižen… První pohled na nesčetné množství světů ničí takřka mou důležitost jakožto zvířecího tvora, jenž hmotu, z níž povstal, musí oběžnici (pouhému bodu ve vesmíru) opět vrátit, byv na krátkou dobu (nevíme jak) opatřen silou k životu. Druhá věc pozvedá naproti tomu mou hodnotu jakožto inteligence nekonečně mou osobností, v níž mravní zákon zjevuje mi život nezávislý na zvířeckosti i na celém smyslovém světě…“ (</a:t>
            </a:r>
            <a:r>
              <a:rPr lang="cs-CZ" sz="2400" i="1" dirty="0"/>
              <a:t>Kritika praktického rozumu</a:t>
            </a:r>
            <a:r>
              <a:rPr lang="cs-CZ" sz="2400" dirty="0"/>
              <a:t>, A 288 n)</a:t>
            </a:r>
          </a:p>
        </p:txBody>
      </p:sp>
    </p:spTree>
    <p:custDataLst>
      <p:tags r:id="rId1"/>
    </p:custDataLst>
    <p:extLst>
      <p:ext uri="{BB962C8B-B14F-4D97-AF65-F5344CB8AC3E}">
        <p14:creationId xmlns:p14="http://schemas.microsoft.com/office/powerpoint/2010/main" val="139735208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Pascalova myslící třtina</a:t>
            </a:r>
          </a:p>
        </p:txBody>
      </p:sp>
      <p:sp>
        <p:nvSpPr>
          <p:cNvPr id="3" name="Zástupný symbol pro obsah 2"/>
          <p:cNvSpPr>
            <a:spLocks noGrp="1"/>
          </p:cNvSpPr>
          <p:nvPr>
            <p:ph idx="1"/>
          </p:nvPr>
        </p:nvSpPr>
        <p:spPr>
          <a:xfrm>
            <a:off x="838200" y="1825625"/>
            <a:ext cx="10515600" cy="4875426"/>
          </a:xfrm>
        </p:spPr>
        <p:txBody>
          <a:bodyPr/>
          <a:lstStyle/>
          <a:p>
            <a:pPr marL="0" indent="0">
              <a:buNone/>
            </a:pPr>
            <a:r>
              <a:rPr lang="cs-CZ" sz="3000" dirty="0"/>
              <a:t>„Člověk je třtina, nejkřehčí v přírodě; ale třtina myslící. Univerzum se nepotřebuje nijak vyzbrojit k jeho zničení; stačí ho zabít pára, kapka vody. I kdyby ho ale univerzum rozdrtilo, člověk by byl i přesto vznešenější než celé univerzum, protože ví, že umírá, a zná převahu, kterou nad ním univerzum má, zatímco univerzum o sobě neví nic.“</a:t>
            </a:r>
          </a:p>
          <a:p>
            <a:pPr marL="0" indent="0">
              <a:buNone/>
            </a:pPr>
            <a:r>
              <a:rPr lang="cs-CZ" sz="3000" dirty="0"/>
              <a:t>„Celá naše důstojnost je v myšlení. V něm musíme hledat důvod k povznesení, ne v prostoru a v trvání, které neumíme obsáhnout. Snažme se proto dobře myslet, to je princip morálky." </a:t>
            </a:r>
          </a:p>
          <a:p>
            <a:pPr marL="0" indent="0">
              <a:buNone/>
            </a:pPr>
            <a:r>
              <a:rPr lang="cs-CZ" sz="3000" dirty="0"/>
              <a:t>					(Pascal, </a:t>
            </a:r>
            <a:r>
              <a:rPr lang="cs-CZ" sz="3000" i="1" dirty="0"/>
              <a:t>Myšlenky, </a:t>
            </a:r>
            <a:r>
              <a:rPr lang="cs-CZ" sz="3000" dirty="0"/>
              <a:t>fragment 347</a:t>
            </a:r>
            <a:r>
              <a:rPr lang="cs-CZ" dirty="0"/>
              <a:t>)</a:t>
            </a:r>
          </a:p>
          <a:p>
            <a:endParaRPr lang="cs-CZ" dirty="0"/>
          </a:p>
        </p:txBody>
      </p:sp>
    </p:spTree>
    <p:custDataLst>
      <p:tags r:id="rId1"/>
    </p:custDataLst>
    <p:extLst>
      <p:ext uri="{BB962C8B-B14F-4D97-AF65-F5344CB8AC3E}">
        <p14:creationId xmlns:p14="http://schemas.microsoft.com/office/powerpoint/2010/main" val="193360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pPr algn="ctr"/>
            <a:r>
              <a:rPr lang="cs-CZ" altLang="cs-CZ" sz="4000" dirty="0" err="1">
                <a:latin typeface="+mn-lt"/>
              </a:rPr>
              <a:t>The</a:t>
            </a:r>
            <a:r>
              <a:rPr lang="cs-CZ" altLang="cs-CZ" sz="4000" dirty="0">
                <a:latin typeface="+mn-lt"/>
              </a:rPr>
              <a:t> </a:t>
            </a:r>
            <a:r>
              <a:rPr lang="cs-CZ" altLang="cs-CZ" sz="4000" dirty="0" err="1">
                <a:latin typeface="+mn-lt"/>
              </a:rPr>
              <a:t>Clockwork</a:t>
            </a:r>
            <a:r>
              <a:rPr lang="cs-CZ" altLang="cs-CZ" sz="4000" dirty="0">
                <a:latin typeface="+mn-lt"/>
              </a:rPr>
              <a:t> </a:t>
            </a:r>
            <a:r>
              <a:rPr lang="cs-CZ" altLang="cs-CZ" sz="4000" dirty="0" err="1">
                <a:latin typeface="+mn-lt"/>
              </a:rPr>
              <a:t>Philosopher</a:t>
            </a:r>
            <a:endParaRPr lang="cs-CZ" altLang="cs-CZ" sz="4000" dirty="0">
              <a:latin typeface="+mn-lt"/>
            </a:endParaRPr>
          </a:p>
        </p:txBody>
      </p:sp>
      <p:sp>
        <p:nvSpPr>
          <p:cNvPr id="297987" name="Rectangle 3"/>
          <p:cNvSpPr>
            <a:spLocks noGrp="1" noChangeArrowheads="1"/>
          </p:cNvSpPr>
          <p:nvPr>
            <p:ph type="body" idx="1"/>
          </p:nvPr>
        </p:nvSpPr>
        <p:spPr>
          <a:xfrm>
            <a:off x="1331650" y="1961965"/>
            <a:ext cx="7667348" cy="4461030"/>
          </a:xfrm>
        </p:spPr>
        <p:txBody>
          <a:bodyPr>
            <a:normAutofit/>
          </a:bodyPr>
          <a:lstStyle/>
          <a:p>
            <a:pPr>
              <a:lnSpc>
                <a:spcPct val="90000"/>
              </a:lnSpc>
              <a:spcAft>
                <a:spcPts val="600"/>
              </a:spcAft>
              <a:buFontTx/>
              <a:buNone/>
            </a:pPr>
            <a:r>
              <a:rPr lang="cs-CZ" altLang="cs-CZ" dirty="0"/>
              <a:t>5 h 	– budíček – téměř ihned pracoval</a:t>
            </a:r>
          </a:p>
          <a:p>
            <a:pPr>
              <a:lnSpc>
                <a:spcPct val="90000"/>
              </a:lnSpc>
              <a:spcAft>
                <a:spcPts val="600"/>
              </a:spcAft>
              <a:buFontTx/>
              <a:buNone/>
            </a:pPr>
            <a:r>
              <a:rPr lang="cs-CZ" altLang="cs-CZ" dirty="0"/>
              <a:t>7-9 h 	– přednášky</a:t>
            </a:r>
          </a:p>
          <a:p>
            <a:pPr>
              <a:lnSpc>
                <a:spcPct val="90000"/>
              </a:lnSpc>
              <a:spcAft>
                <a:spcPts val="600"/>
              </a:spcAft>
              <a:buFontTx/>
              <a:buNone/>
            </a:pPr>
            <a:r>
              <a:rPr lang="cs-CZ" altLang="cs-CZ" dirty="0"/>
              <a:t>9-13h – čas na vlastní studium, psaní spisů</a:t>
            </a:r>
          </a:p>
          <a:p>
            <a:pPr marL="1163638" indent="-1163638">
              <a:lnSpc>
                <a:spcPct val="90000"/>
              </a:lnSpc>
              <a:spcAft>
                <a:spcPts val="600"/>
              </a:spcAft>
              <a:buFontTx/>
              <a:buNone/>
            </a:pPr>
            <a:r>
              <a:rPr lang="cs-CZ" altLang="cs-CZ" dirty="0"/>
              <a:t>oběd  – zpravidla s hosty (lidé z praxe více než učenci) – uvolnění, několik hodin</a:t>
            </a:r>
          </a:p>
          <a:p>
            <a:pPr marL="1163638" indent="-1163638">
              <a:lnSpc>
                <a:spcPct val="90000"/>
              </a:lnSpc>
              <a:spcAft>
                <a:spcPts val="600"/>
              </a:spcAft>
              <a:buFontTx/>
              <a:buNone/>
            </a:pPr>
            <a:r>
              <a:rPr lang="cs-CZ" altLang="cs-CZ" dirty="0"/>
              <a:t>15:30 – procházka v lipové aleji za každého počasí poté opět práce</a:t>
            </a:r>
          </a:p>
          <a:p>
            <a:pPr>
              <a:spcAft>
                <a:spcPts val="600"/>
              </a:spcAft>
              <a:buNone/>
            </a:pPr>
            <a:r>
              <a:rPr lang="cs-CZ" altLang="cs-CZ" dirty="0"/>
              <a:t>22 h  –  Kant ulehá do postele</a:t>
            </a:r>
          </a:p>
        </p:txBody>
      </p:sp>
    </p:spTree>
    <p:custDataLst>
      <p:tags r:id="rId1"/>
    </p:custDataLst>
    <p:extLst>
      <p:ext uri="{BB962C8B-B14F-4D97-AF65-F5344CB8AC3E}">
        <p14:creationId xmlns:p14="http://schemas.microsoft.com/office/powerpoint/2010/main" val="216613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body" idx="1"/>
          </p:nvPr>
        </p:nvSpPr>
        <p:spPr>
          <a:xfrm>
            <a:off x="1020933" y="443883"/>
            <a:ext cx="9729926" cy="5965795"/>
          </a:xfrm>
        </p:spPr>
        <p:txBody>
          <a:bodyPr>
            <a:normAutofit/>
          </a:bodyPr>
          <a:lstStyle/>
          <a:p>
            <a:pPr marL="0" lvl="0" indent="0">
              <a:buNone/>
            </a:pPr>
            <a:r>
              <a:rPr lang="cs-CZ" sz="3000" b="1" u="sng" dirty="0"/>
              <a:t>Úkolem filosofie je odpovědět na následující 3 otázky: </a:t>
            </a:r>
          </a:p>
          <a:p>
            <a:pPr lvl="0"/>
            <a:endParaRPr lang="cs-CZ" b="1" i="1" dirty="0"/>
          </a:p>
          <a:p>
            <a:pPr lvl="0"/>
            <a:r>
              <a:rPr lang="cs-CZ" b="1" i="1" dirty="0"/>
              <a:t>Co mohu vědět?</a:t>
            </a:r>
            <a:r>
              <a:rPr lang="cs-CZ" dirty="0"/>
              <a:t> </a:t>
            </a:r>
          </a:p>
          <a:p>
            <a:pPr lvl="0"/>
            <a:r>
              <a:rPr lang="cs-CZ" b="1" i="1" dirty="0"/>
              <a:t>Co mám činit?</a:t>
            </a:r>
            <a:r>
              <a:rPr lang="cs-CZ" dirty="0"/>
              <a:t> </a:t>
            </a:r>
          </a:p>
          <a:p>
            <a:pPr lvl="0"/>
            <a:r>
              <a:rPr lang="cs-CZ" b="1" i="1" dirty="0"/>
              <a:t>V co mohu doufat?</a:t>
            </a:r>
            <a:r>
              <a:rPr lang="cs-CZ" dirty="0"/>
              <a:t> </a:t>
            </a:r>
            <a:endParaRPr lang="cs-CZ" altLang="cs-CZ" b="1" dirty="0"/>
          </a:p>
          <a:p>
            <a:pPr>
              <a:lnSpc>
                <a:spcPct val="80000"/>
              </a:lnSpc>
            </a:pPr>
            <a:endParaRPr lang="cs-CZ" altLang="cs-CZ" sz="2200" b="1" dirty="0"/>
          </a:p>
          <a:p>
            <a:pPr>
              <a:lnSpc>
                <a:spcPct val="80000"/>
              </a:lnSpc>
            </a:pPr>
            <a:r>
              <a:rPr lang="cs-CZ" altLang="cs-CZ" sz="2200" b="1" dirty="0"/>
              <a:t>1781 Kritika čistého rozumu</a:t>
            </a:r>
            <a:r>
              <a:rPr lang="cs-CZ" altLang="cs-CZ" sz="2200" dirty="0"/>
              <a:t> (</a:t>
            </a:r>
            <a:r>
              <a:rPr lang="cs-CZ" altLang="cs-CZ" sz="2200" i="1" dirty="0"/>
              <a:t>Kritik der </a:t>
            </a:r>
            <a:r>
              <a:rPr lang="cs-CZ" altLang="cs-CZ" sz="2200" i="1" dirty="0" err="1"/>
              <a:t>reinen</a:t>
            </a:r>
            <a:r>
              <a:rPr lang="cs-CZ" altLang="cs-CZ" sz="2200" i="1" dirty="0"/>
              <a:t> </a:t>
            </a:r>
            <a:r>
              <a:rPr lang="cs-CZ" altLang="cs-CZ" sz="2200" i="1" dirty="0" err="1"/>
              <a:t>Vernunft</a:t>
            </a:r>
            <a:r>
              <a:rPr lang="cs-CZ" altLang="cs-CZ" sz="2200" dirty="0"/>
              <a:t>)</a:t>
            </a:r>
          </a:p>
          <a:p>
            <a:pPr marL="0" indent="0">
              <a:lnSpc>
                <a:spcPct val="80000"/>
              </a:lnSpc>
              <a:buNone/>
            </a:pPr>
            <a:r>
              <a:rPr lang="cs-CZ" altLang="cs-CZ" sz="2200" dirty="0"/>
              <a:t> – vymezení </a:t>
            </a:r>
            <a:r>
              <a:rPr lang="cs-CZ" altLang="cs-CZ" sz="2200" u="sng" dirty="0"/>
              <a:t>podmínek možnosti</a:t>
            </a:r>
            <a:r>
              <a:rPr lang="cs-CZ" altLang="cs-CZ" sz="2200" dirty="0"/>
              <a:t> jakéhokoli poznání i jeho přirozených omezení.</a:t>
            </a:r>
          </a:p>
          <a:p>
            <a:pPr>
              <a:lnSpc>
                <a:spcPct val="80000"/>
              </a:lnSpc>
            </a:pPr>
            <a:r>
              <a:rPr lang="cs-CZ" altLang="cs-CZ" sz="2200" b="1" dirty="0"/>
              <a:t>1788 Kritika praktického rozumu</a:t>
            </a:r>
            <a:r>
              <a:rPr lang="cs-CZ" altLang="cs-CZ" sz="2200" dirty="0"/>
              <a:t> (</a:t>
            </a:r>
            <a:r>
              <a:rPr lang="cs-CZ" altLang="cs-CZ" sz="2200" i="1" dirty="0"/>
              <a:t>Kritik der </a:t>
            </a:r>
            <a:r>
              <a:rPr lang="cs-CZ" altLang="cs-CZ" sz="2200" i="1" dirty="0" err="1"/>
              <a:t>praktischen</a:t>
            </a:r>
            <a:r>
              <a:rPr lang="cs-CZ" altLang="cs-CZ" sz="2200" i="1" dirty="0"/>
              <a:t> </a:t>
            </a:r>
            <a:r>
              <a:rPr lang="cs-CZ" altLang="cs-CZ" sz="2200" i="1" dirty="0" err="1"/>
              <a:t>Vernunft</a:t>
            </a:r>
            <a:r>
              <a:rPr lang="cs-CZ" altLang="cs-CZ" sz="2200" dirty="0"/>
              <a:t>)</a:t>
            </a:r>
          </a:p>
          <a:p>
            <a:pPr marL="0" indent="0">
              <a:lnSpc>
                <a:spcPct val="80000"/>
              </a:lnSpc>
              <a:buNone/>
            </a:pPr>
            <a:r>
              <a:rPr lang="cs-CZ" altLang="cs-CZ" sz="2200" dirty="0"/>
              <a:t> – navrhuje univerzální racionální etiku, založenou na „kategorickém imperativu“.</a:t>
            </a:r>
          </a:p>
          <a:p>
            <a:pPr>
              <a:lnSpc>
                <a:spcPct val="80000"/>
              </a:lnSpc>
            </a:pPr>
            <a:r>
              <a:rPr lang="cs-CZ" altLang="cs-CZ" sz="2200" b="1" dirty="0"/>
              <a:t>1790 Kritika soudnosti</a:t>
            </a:r>
            <a:r>
              <a:rPr lang="cs-CZ" altLang="cs-CZ" sz="2200" dirty="0"/>
              <a:t> (</a:t>
            </a:r>
            <a:r>
              <a:rPr lang="cs-CZ" sz="2200" i="1" dirty="0"/>
              <a:t>Kritik der </a:t>
            </a:r>
            <a:r>
              <a:rPr lang="cs-CZ" sz="2200" i="1" dirty="0" err="1"/>
              <a:t>Urteilskraft</a:t>
            </a:r>
            <a:r>
              <a:rPr lang="cs-CZ" sz="2200" dirty="0"/>
              <a:t>) </a:t>
            </a:r>
            <a:endParaRPr lang="cs-CZ" altLang="cs-CZ" sz="2200" dirty="0"/>
          </a:p>
          <a:p>
            <a:pPr marL="266700" indent="-266700">
              <a:lnSpc>
                <a:spcPct val="80000"/>
              </a:lnSpc>
              <a:buNone/>
            </a:pPr>
            <a:r>
              <a:rPr lang="cs-CZ" altLang="cs-CZ" sz="2200" dirty="0"/>
              <a:t> – spojuje oblast teoretického a praktického rozumu, zabývá se úlohou citů, vkusu a účelnosti v přírodě.</a:t>
            </a:r>
          </a:p>
        </p:txBody>
      </p:sp>
    </p:spTree>
    <p:custDataLst>
      <p:tags r:id="rId1"/>
    </p:custDataLst>
    <p:extLst>
      <p:ext uri="{BB962C8B-B14F-4D97-AF65-F5344CB8AC3E}">
        <p14:creationId xmlns:p14="http://schemas.microsoft.com/office/powerpoint/2010/main" val="97604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Probuzení z dogmatického spánku</a:t>
            </a:r>
          </a:p>
        </p:txBody>
      </p:sp>
      <p:sp>
        <p:nvSpPr>
          <p:cNvPr id="3" name="Zástupný symbol pro obsah 2"/>
          <p:cNvSpPr>
            <a:spLocks noGrp="1"/>
          </p:cNvSpPr>
          <p:nvPr>
            <p:ph idx="1"/>
          </p:nvPr>
        </p:nvSpPr>
        <p:spPr>
          <a:xfrm>
            <a:off x="847254" y="1511929"/>
            <a:ext cx="10515600" cy="5346071"/>
          </a:xfrm>
        </p:spPr>
        <p:txBody>
          <a:bodyPr>
            <a:normAutofit fontScale="77500" lnSpcReduction="20000"/>
          </a:bodyPr>
          <a:lstStyle/>
          <a:p>
            <a:pPr marL="266700" indent="0">
              <a:lnSpc>
                <a:spcPct val="120000"/>
              </a:lnSpc>
              <a:buNone/>
            </a:pPr>
            <a:r>
              <a:rPr lang="cs-CZ" dirty="0"/>
              <a:t>„Otevřeně doznávám, že to byla právě </a:t>
            </a:r>
            <a:r>
              <a:rPr lang="cs-CZ" dirty="0" err="1"/>
              <a:t>Humova</a:t>
            </a:r>
            <a:r>
              <a:rPr lang="cs-CZ" dirty="0"/>
              <a:t> připomínka </a:t>
            </a:r>
            <a:r>
              <a:rPr lang="en-US" dirty="0"/>
              <a:t>[je </a:t>
            </a:r>
            <a:r>
              <a:rPr lang="en-US" dirty="0" err="1"/>
              <a:t>pojem</a:t>
            </a:r>
            <a:r>
              <a:rPr lang="en-US" dirty="0"/>
              <a:t> </a:t>
            </a:r>
            <a:r>
              <a:rPr lang="cs-CZ" dirty="0"/>
              <a:t>příčiny myšlen rozumem </a:t>
            </a:r>
            <a:r>
              <a:rPr lang="cs-CZ" i="1" dirty="0"/>
              <a:t>a priori</a:t>
            </a:r>
            <a:r>
              <a:rPr lang="cs-CZ" dirty="0"/>
              <a:t>, tj. má svou vnitřní</a:t>
            </a:r>
            <a:r>
              <a:rPr lang="en-US" dirty="0"/>
              <a:t>,</a:t>
            </a:r>
            <a:r>
              <a:rPr lang="cs-CZ" dirty="0"/>
              <a:t> na zkušenosti nezávislou pravdivost?</a:t>
            </a:r>
            <a:r>
              <a:rPr lang="en-US" dirty="0"/>
              <a:t>]</a:t>
            </a:r>
            <a:r>
              <a:rPr lang="cs-CZ" dirty="0"/>
              <a:t>, jež mě před mnoha lety poprvé vyrušila z dogmatického spánku a dala mému zkoumání na poli filosofie zcela jiný směr.“</a:t>
            </a:r>
          </a:p>
          <a:p>
            <a:pPr marL="266700" indent="0">
              <a:lnSpc>
                <a:spcPct val="120000"/>
              </a:lnSpc>
              <a:buNone/>
            </a:pPr>
            <a:r>
              <a:rPr lang="cs-CZ" sz="2200" dirty="0"/>
              <a:t>(</a:t>
            </a:r>
            <a:r>
              <a:rPr lang="cs-CZ" sz="2200" i="1" dirty="0"/>
              <a:t>Prolegomena ke každé příští metafyzice, jež se bude moci stát vědou, </a:t>
            </a:r>
            <a:r>
              <a:rPr lang="cs-CZ" sz="2200" dirty="0"/>
              <a:t>Praha 1992, str. 27)</a:t>
            </a:r>
            <a:r>
              <a:rPr lang="cs-CZ" sz="2200" i="1" dirty="0"/>
              <a:t> </a:t>
            </a:r>
            <a:endParaRPr lang="cs-CZ" sz="2200" dirty="0"/>
          </a:p>
          <a:p>
            <a:pPr marL="266700" indent="0">
              <a:lnSpc>
                <a:spcPct val="120000"/>
              </a:lnSpc>
              <a:buNone/>
            </a:pPr>
            <a:endParaRPr lang="en-US" dirty="0"/>
          </a:p>
          <a:p>
            <a:pPr marL="266700" indent="0">
              <a:lnSpc>
                <a:spcPct val="120000"/>
              </a:lnSpc>
              <a:buNone/>
            </a:pPr>
            <a:r>
              <a:rPr lang="cs-CZ" dirty="0"/>
              <a:t>„Dogmatický spánek“ = racionální metafyzika v podání </a:t>
            </a:r>
            <a:r>
              <a:rPr lang="cs-CZ" dirty="0" err="1"/>
              <a:t>wolffovsko</a:t>
            </a:r>
            <a:r>
              <a:rPr lang="cs-CZ" dirty="0"/>
              <a:t>-</a:t>
            </a:r>
            <a:r>
              <a:rPr lang="cs-CZ" dirty="0" err="1"/>
              <a:t>leibnizovské</a:t>
            </a:r>
            <a:r>
              <a:rPr lang="cs-CZ" dirty="0"/>
              <a:t> školy </a:t>
            </a:r>
          </a:p>
          <a:p>
            <a:pPr marL="266700" indent="0">
              <a:buNone/>
            </a:pPr>
            <a:endParaRPr lang="cs-CZ" dirty="0"/>
          </a:p>
          <a:p>
            <a:pPr marL="2335213" indent="-541338"/>
            <a:r>
              <a:rPr lang="cs-CZ" dirty="0"/>
              <a:t>racionální psychologie</a:t>
            </a:r>
          </a:p>
          <a:p>
            <a:pPr marL="2335213" indent="-541338"/>
            <a:r>
              <a:rPr lang="cs-CZ" dirty="0"/>
              <a:t>racionální kosmologie</a:t>
            </a:r>
          </a:p>
          <a:p>
            <a:pPr marL="2335213" indent="-541338"/>
            <a:r>
              <a:rPr lang="cs-CZ" dirty="0"/>
              <a:t>racionální teologie</a:t>
            </a:r>
          </a:p>
          <a:p>
            <a:pPr marL="2335213" indent="-541338"/>
            <a:endParaRPr lang="cs-CZ" dirty="0"/>
          </a:p>
          <a:p>
            <a:pPr marL="180975" indent="0" defTabSz="254000">
              <a:buNone/>
            </a:pPr>
            <a:r>
              <a:rPr lang="cs-CZ" dirty="0"/>
              <a:t>Načež se Kant stává „drtičem všeho metafyzického“</a:t>
            </a:r>
          </a:p>
          <a:p>
            <a:pPr marL="1793875" indent="0">
              <a:buNone/>
            </a:pPr>
            <a:endParaRPr lang="cs-CZ" dirty="0"/>
          </a:p>
          <a:p>
            <a:endParaRPr lang="cs-CZ" dirty="0"/>
          </a:p>
        </p:txBody>
      </p:sp>
    </p:spTree>
    <p:custDataLst>
      <p:tags r:id="rId1"/>
    </p:custDataLst>
    <p:extLst>
      <p:ext uri="{BB962C8B-B14F-4D97-AF65-F5344CB8AC3E}">
        <p14:creationId xmlns:p14="http://schemas.microsoft.com/office/powerpoint/2010/main" val="326391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pPr algn="ctr"/>
            <a:r>
              <a:rPr lang="cs-CZ" altLang="cs-CZ" sz="4000" dirty="0"/>
              <a:t>Kant – Kritika čistého rozumu</a:t>
            </a:r>
          </a:p>
        </p:txBody>
      </p:sp>
      <p:sp>
        <p:nvSpPr>
          <p:cNvPr id="302083" name="Rectangle 3"/>
          <p:cNvSpPr>
            <a:spLocks noGrp="1" noChangeArrowheads="1"/>
          </p:cNvSpPr>
          <p:nvPr>
            <p:ph type="body" idx="1"/>
          </p:nvPr>
        </p:nvSpPr>
        <p:spPr>
          <a:xfrm>
            <a:off x="1550633" y="1690688"/>
            <a:ext cx="8738586" cy="4727360"/>
          </a:xfrm>
        </p:spPr>
        <p:txBody>
          <a:bodyPr>
            <a:normAutofit/>
          </a:bodyPr>
          <a:lstStyle/>
          <a:p>
            <a:r>
              <a:rPr lang="cs-CZ" altLang="cs-CZ" dirty="0"/>
              <a:t>Kritika = jaká je povaha a jaké jsou meze rozumu? Jaký je jeho dosah? Jak je možná věda? </a:t>
            </a:r>
          </a:p>
          <a:p>
            <a:r>
              <a:rPr lang="cs-CZ" altLang="cs-CZ" dirty="0"/>
              <a:t>kritika proto, že nejde o představení úplného systému čistého rozumu, ale o kritické posouzení jeho zdrojů a hranic</a:t>
            </a:r>
          </a:p>
          <a:p>
            <a:pPr>
              <a:lnSpc>
                <a:spcPct val="90000"/>
              </a:lnSpc>
            </a:pPr>
            <a:r>
              <a:rPr lang="cs-CZ" altLang="cs-CZ" dirty="0"/>
              <a:t>snaha o syntézu a překonání racionalismu a empirismu: </a:t>
            </a:r>
          </a:p>
          <a:p>
            <a:pPr marL="0" indent="0">
              <a:lnSpc>
                <a:spcPct val="90000"/>
              </a:lnSpc>
              <a:buNone/>
            </a:pPr>
            <a:endParaRPr lang="cs-CZ" altLang="cs-CZ" dirty="0"/>
          </a:p>
          <a:p>
            <a:pPr marL="355600" indent="0">
              <a:buNone/>
            </a:pPr>
            <a:r>
              <a:rPr lang="cs-CZ" dirty="0"/>
              <a:t>„Myšlenky bez obsahu jsou prázdné, smyslový názor bez pojmů je slepý. </a:t>
            </a:r>
          </a:p>
          <a:p>
            <a:pPr marL="355600" indent="0">
              <a:buNone/>
            </a:pPr>
            <a:r>
              <a:rPr lang="cs-CZ" dirty="0"/>
              <a:t>(</a:t>
            </a:r>
            <a:r>
              <a:rPr lang="cs-CZ" i="1" dirty="0"/>
              <a:t>Kritika čistého rozumu</a:t>
            </a:r>
            <a:r>
              <a:rPr lang="cs-CZ" dirty="0"/>
              <a:t>, AA III.75)</a:t>
            </a:r>
          </a:p>
          <a:p>
            <a:pPr>
              <a:lnSpc>
                <a:spcPct val="90000"/>
              </a:lnSpc>
            </a:pPr>
            <a:endParaRPr lang="cs-CZ" altLang="cs-CZ" dirty="0"/>
          </a:p>
        </p:txBody>
      </p:sp>
    </p:spTree>
    <p:custDataLst>
      <p:tags r:id="rId1"/>
    </p:custDataLst>
    <p:extLst>
      <p:ext uri="{BB962C8B-B14F-4D97-AF65-F5344CB8AC3E}">
        <p14:creationId xmlns:p14="http://schemas.microsoft.com/office/powerpoint/2010/main" val="959922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a:t>Co to je „transcendentální filosofie“? </a:t>
            </a:r>
            <a:br>
              <a:rPr lang="cs-CZ" dirty="0"/>
            </a:br>
            <a:endParaRPr lang="cs-CZ" dirty="0"/>
          </a:p>
        </p:txBody>
      </p:sp>
      <p:sp>
        <p:nvSpPr>
          <p:cNvPr id="3" name="Zástupný symbol pro obsah 2"/>
          <p:cNvSpPr>
            <a:spLocks noGrp="1"/>
          </p:cNvSpPr>
          <p:nvPr>
            <p:ph idx="1"/>
          </p:nvPr>
        </p:nvSpPr>
        <p:spPr/>
        <p:txBody>
          <a:bodyPr>
            <a:normAutofit/>
          </a:bodyPr>
          <a:lstStyle/>
          <a:p>
            <a:r>
              <a:rPr lang="cs-CZ" b="1" dirty="0"/>
              <a:t>Filosofie se stává tázáním po „podmínkách možnosti (vědeckého) poznání“. </a:t>
            </a:r>
          </a:p>
          <a:p>
            <a:r>
              <a:rPr lang="cs-CZ" dirty="0"/>
              <a:t>Neptat se dogmaticky po povaze bytí světa či předmětů, ale propátrat „podmínky možnosti“ jejich existence pro nás, jejich jevení, tzn. prozkoumat „podmínky možnosti“ našeho poznání. </a:t>
            </a:r>
          </a:p>
          <a:p>
            <a:r>
              <a:rPr lang="cs-CZ" dirty="0"/>
              <a:t>Zatímco nekritický postoj běžného života pokládá věci za bezprostředně dané, transcendentální filosofie zkoumá, jak je možné, že se nám věci ukazují, a jak se to děje. </a:t>
            </a:r>
          </a:p>
          <a:p>
            <a:r>
              <a:rPr lang="cs-CZ" dirty="0"/>
              <a:t>Musíme si všímat toho, kdo poznává: „Co mohu vědět?“ -&gt; “Co je člověk?“</a:t>
            </a:r>
          </a:p>
        </p:txBody>
      </p:sp>
    </p:spTree>
    <p:custDataLst>
      <p:tags r:id="rId1"/>
    </p:custDataLst>
    <p:extLst>
      <p:ext uri="{BB962C8B-B14F-4D97-AF65-F5344CB8AC3E}">
        <p14:creationId xmlns:p14="http://schemas.microsoft.com/office/powerpoint/2010/main" val="2466028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u="sng" dirty="0"/>
              <a:t>Kant: apriorní, transcendentální zkoumání mysli (jako neempirické sféry)</a:t>
            </a:r>
            <a:endParaRPr lang="cs-CZ" dirty="0"/>
          </a:p>
        </p:txBody>
      </p:sp>
      <p:sp>
        <p:nvSpPr>
          <p:cNvPr id="3" name="Zástupný symbol pro obsah 2"/>
          <p:cNvSpPr>
            <a:spLocks noGrp="1"/>
          </p:cNvSpPr>
          <p:nvPr>
            <p:ph idx="1"/>
          </p:nvPr>
        </p:nvSpPr>
        <p:spPr>
          <a:xfrm>
            <a:off x="838200" y="1825624"/>
            <a:ext cx="10515600" cy="4882993"/>
          </a:xfrm>
        </p:spPr>
        <p:txBody>
          <a:bodyPr>
            <a:normAutofit fontScale="77500" lnSpcReduction="20000"/>
          </a:bodyPr>
          <a:lstStyle/>
          <a:p>
            <a:pPr marL="0" indent="0">
              <a:buNone/>
            </a:pPr>
            <a:r>
              <a:rPr lang="cs-CZ" dirty="0"/>
              <a:t> </a:t>
            </a:r>
          </a:p>
          <a:p>
            <a:pPr marL="0" indent="0">
              <a:lnSpc>
                <a:spcPct val="120000"/>
              </a:lnSpc>
              <a:buNone/>
            </a:pPr>
            <a:r>
              <a:rPr lang="cs-CZ" dirty="0"/>
              <a:t>-&gt; obrat ke konstitutivní funkci mysli a její klíčové úlohy v poznávání.</a:t>
            </a:r>
          </a:p>
          <a:p>
            <a:pPr marL="0" indent="0">
              <a:lnSpc>
                <a:spcPct val="120000"/>
              </a:lnSpc>
              <a:buNone/>
            </a:pPr>
            <a:r>
              <a:rPr lang="cs-CZ" dirty="0"/>
              <a:t>-&gt; jenom následnost impresí či idejí ještě není jednotou, která by si zasloužila být nazývána poznatkem. </a:t>
            </a:r>
          </a:p>
          <a:p>
            <a:pPr marL="0" indent="0">
              <a:lnSpc>
                <a:spcPct val="120000"/>
              </a:lnSpc>
              <a:buNone/>
            </a:pPr>
            <a:r>
              <a:rPr lang="cs-CZ" dirty="0"/>
              <a:t>-&gt; jen stanovení určité souvislosti reprezentací je jednotou, která si zaslouží být nazývána poznatkem. </a:t>
            </a:r>
          </a:p>
          <a:p>
            <a:pPr marL="0" indent="0">
              <a:lnSpc>
                <a:spcPct val="120000"/>
              </a:lnSpc>
              <a:buNone/>
            </a:pPr>
            <a:endParaRPr lang="cs-CZ" dirty="0"/>
          </a:p>
          <a:p>
            <a:pPr marL="0" indent="0">
              <a:lnSpc>
                <a:spcPct val="120000"/>
              </a:lnSpc>
              <a:buNone/>
            </a:pPr>
            <a:r>
              <a:rPr lang="cs-CZ" dirty="0"/>
              <a:t>Z toho plyne: v empiristické koncepci chybí „jednotící prvek“, který by umožňoval soud jako podřazení rozmanitosti smyslové zkušenosti pod pojem. Tímto jednotícím prvkem může být pouze „transcendentální já“ (</a:t>
            </a:r>
            <a:r>
              <a:rPr lang="cs-CZ" dirty="0" err="1"/>
              <a:t>narozdíl</a:t>
            </a:r>
            <a:r>
              <a:rPr lang="cs-CZ" dirty="0"/>
              <a:t> od empirického já) a jeho syntetizující kategorie a jeho syntetizující výkony. </a:t>
            </a:r>
          </a:p>
          <a:p>
            <a:pPr marL="0" indent="0">
              <a:buNone/>
            </a:pPr>
            <a:r>
              <a:rPr lang="cs-CZ" dirty="0"/>
              <a:t> </a:t>
            </a:r>
          </a:p>
          <a:p>
            <a:endParaRPr lang="cs-CZ" dirty="0"/>
          </a:p>
        </p:txBody>
      </p:sp>
    </p:spTree>
    <p:custDataLst>
      <p:tags r:id="rId1"/>
    </p:custDataLst>
    <p:extLst>
      <p:ext uri="{BB962C8B-B14F-4D97-AF65-F5344CB8AC3E}">
        <p14:creationId xmlns:p14="http://schemas.microsoft.com/office/powerpoint/2010/main" val="2381609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Kantův „kopernikánský obrat“</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„Rozum nahlíží pouze to, co podle svého plánu sám vytváří.“ (KČR, str. 18)</a:t>
            </a:r>
            <a:endParaRPr lang="cs-CZ" sz="2800" dirty="0">
              <a:effectLst/>
              <a:latin typeface="Times New Roman" panose="02020603050405020304" pitchFamily="18" charset="0"/>
              <a:ea typeface="Times New Roman" panose="02020603050405020304" pitchFamily="18" charset="0"/>
            </a:endParaRPr>
          </a:p>
          <a:p>
            <a:pPr marL="0" indent="0">
              <a:buNone/>
            </a:pPr>
            <a:endParaRPr lang="cs-CZ"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cs-CZ"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„Rozum se neřídí předměty, ale naopak“ (KČR, str. 21)</a:t>
            </a:r>
            <a:endParaRPr lang="cs-CZ" sz="2800" dirty="0">
              <a:effectLst/>
              <a:latin typeface="Times New Roman" panose="02020603050405020304" pitchFamily="18" charset="0"/>
              <a:ea typeface="Times New Roman" panose="02020603050405020304" pitchFamily="18" charset="0"/>
            </a:endParaRPr>
          </a:p>
          <a:p>
            <a:endParaRPr lang="cs-CZ" dirty="0"/>
          </a:p>
          <a:p>
            <a:r>
              <a:rPr lang="cs-CZ" dirty="0"/>
              <a:t>To, jaká je povaha světa, je do značné míry určeno způsobem, jakým ho poznáváme. </a:t>
            </a:r>
          </a:p>
          <a:p>
            <a:r>
              <a:rPr lang="cs-CZ" dirty="0"/>
              <a:t>Poznání se neřídí podle předmětů, ale předměty se řídí podle poznání</a:t>
            </a:r>
            <a:r>
              <a:rPr lang="en-US" dirty="0"/>
              <a:t>.</a:t>
            </a:r>
            <a:endParaRPr lang="cs-CZ" dirty="0"/>
          </a:p>
          <a:p>
            <a:r>
              <a:rPr lang="cs-CZ" dirty="0"/>
              <a:t>Fenomény nejsou pouze </a:t>
            </a:r>
            <a:r>
              <a:rPr lang="cs-CZ" i="1" dirty="0"/>
              <a:t>smyslově vnímány</a:t>
            </a:r>
            <a:r>
              <a:rPr lang="cs-CZ" dirty="0"/>
              <a:t>, ale také </a:t>
            </a:r>
            <a:r>
              <a:rPr lang="cs-CZ" i="1" dirty="0"/>
              <a:t>myšleny</a:t>
            </a:r>
            <a:r>
              <a:rPr lang="cs-CZ" dirty="0"/>
              <a:t>, tj. spojovány duchem dle jeho vlastních požadavků a kategorií. </a:t>
            </a:r>
          </a:p>
          <a:p>
            <a:r>
              <a:rPr lang="cs-CZ" dirty="0"/>
              <a:t>Poznání je výkonem </a:t>
            </a:r>
            <a:r>
              <a:rPr lang="cs-CZ" u="sng" dirty="0"/>
              <a:t>soudu</a:t>
            </a:r>
            <a:r>
              <a:rPr lang="cs-CZ" dirty="0"/>
              <a:t> a soud spočívá v </a:t>
            </a:r>
            <a:r>
              <a:rPr lang="cs-CZ" u="sng" dirty="0"/>
              <a:t>aplikaci pojmu na názor</a:t>
            </a:r>
            <a:r>
              <a:rPr lang="cs-CZ" dirty="0"/>
              <a:t>.</a:t>
            </a:r>
          </a:p>
          <a:p>
            <a:endParaRPr lang="cs-CZ" dirty="0"/>
          </a:p>
          <a:p>
            <a:endParaRPr lang="cs-CZ" dirty="0"/>
          </a:p>
        </p:txBody>
      </p:sp>
    </p:spTree>
    <p:custDataLst>
      <p:tags r:id="rId1"/>
    </p:custDataLst>
    <p:extLst>
      <p:ext uri="{BB962C8B-B14F-4D97-AF65-F5344CB8AC3E}">
        <p14:creationId xmlns:p14="http://schemas.microsoft.com/office/powerpoint/2010/main" val="39431194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13 - Kant I + II[20221230175632511].mdb"/>
  <p:tag name="ARS_RESPONSE_PERSONNUM" val="100"/>
</p:tagLst>
</file>

<file path=ppt/tags/tag1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1.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5.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3786</TotalTime>
  <Words>2527</Words>
  <Application>Microsoft Office PowerPoint</Application>
  <PresentationFormat>Širokoúhlá obrazovka</PresentationFormat>
  <Paragraphs>211</Paragraphs>
  <Slides>27</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27</vt:i4>
      </vt:variant>
    </vt:vector>
  </HeadingPairs>
  <TitlesOfParts>
    <vt:vector size="34" baseType="lpstr">
      <vt:lpstr>Arial</vt:lpstr>
      <vt:lpstr>Calibri</vt:lpstr>
      <vt:lpstr>Calibri Light</vt:lpstr>
      <vt:lpstr>Gill Sans MT</vt:lpstr>
      <vt:lpstr>Times New Roman</vt:lpstr>
      <vt:lpstr>Wingdings</vt:lpstr>
      <vt:lpstr>Motiv Office</vt:lpstr>
      <vt:lpstr>Kantova kritická filosofie</vt:lpstr>
      <vt:lpstr>Was ist Aufklärung? </vt:lpstr>
      <vt:lpstr>The Clockwork Philosopher</vt:lpstr>
      <vt:lpstr>Prezentace aplikace PowerPoint</vt:lpstr>
      <vt:lpstr>Probuzení z dogmatického spánku</vt:lpstr>
      <vt:lpstr>Kant – Kritika čistého rozumu</vt:lpstr>
      <vt:lpstr>Co to je „transcendentální filosofie“?  </vt:lpstr>
      <vt:lpstr>Kant: apriorní, transcendentální zkoumání mysli (jako neempirické sféry)</vt:lpstr>
      <vt:lpstr>Kantův „kopernikánský obrat“</vt:lpstr>
      <vt:lpstr>„Vnější smysl“ prostoru a „vnitřní smysl“ času</vt:lpstr>
      <vt:lpstr>Prezentace aplikace PowerPoint</vt:lpstr>
      <vt:lpstr>Věc o sobě  versus  věc pro mě</vt:lpstr>
      <vt:lpstr>Otázky, které se vnucují na mysl, ale není v našich silách je zodpovědět</vt:lpstr>
      <vt:lpstr>Trudnomyslnost Heinricha Kleista</vt:lpstr>
      <vt:lpstr>Svět o sobě x svět pro nás</vt:lpstr>
      <vt:lpstr>Antinomie čistého rozumu</vt:lpstr>
      <vt:lpstr>Kant – Kritika praktického rozumu</vt:lpstr>
      <vt:lpstr>Prezentace aplikace PowerPoint</vt:lpstr>
      <vt:lpstr>Kategorický vs. hypotetický imperativ</vt:lpstr>
      <vt:lpstr>2 formulace mravního kategorického imperativu</vt:lpstr>
      <vt:lpstr>Mravní kategorický imperativ se zakládá na následujícím kalkulu:</vt:lpstr>
      <vt:lpstr>Formalismus Kantovy morálky</vt:lpstr>
      <vt:lpstr>Kritika instrumentalizace sebe sama i druhého</vt:lpstr>
      <vt:lpstr>Kritické zhodnocení Kantovy praktické filosofie</vt:lpstr>
      <vt:lpstr>Kant vs. utilitarismus</vt:lpstr>
      <vt:lpstr>Kantův odkaz</vt:lpstr>
      <vt:lpstr>// Pascalova myslící třtina</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Ondrej Svec</dc:creator>
  <cp:lastModifiedBy>Švec, Ondřej</cp:lastModifiedBy>
  <cp:revision>67</cp:revision>
  <dcterms:created xsi:type="dcterms:W3CDTF">2014-05-01T17:25:10Z</dcterms:created>
  <dcterms:modified xsi:type="dcterms:W3CDTF">2025-01-07T08:07:30Z</dcterms:modified>
</cp:coreProperties>
</file>