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20"/>
  </p:notesMasterIdLst>
  <p:sldIdLst>
    <p:sldId id="256" r:id="rId2"/>
    <p:sldId id="257" r:id="rId3"/>
    <p:sldId id="258" r:id="rId4"/>
    <p:sldId id="261" r:id="rId5"/>
    <p:sldId id="262" r:id="rId6"/>
    <p:sldId id="263" r:id="rId7"/>
    <p:sldId id="274" r:id="rId8"/>
    <p:sldId id="275" r:id="rId9"/>
    <p:sldId id="276" r:id="rId10"/>
    <p:sldId id="260" r:id="rId11"/>
    <p:sldId id="264" r:id="rId12"/>
    <p:sldId id="277" r:id="rId13"/>
    <p:sldId id="279" r:id="rId14"/>
    <p:sldId id="278" r:id="rId15"/>
    <p:sldId id="259" r:id="rId16"/>
    <p:sldId id="270" r:id="rId17"/>
    <p:sldId id="273" r:id="rId18"/>
    <p:sldId id="271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5620"/>
    <p:restoredTop sz="25061" autoAdjust="0"/>
  </p:normalViewPr>
  <p:slideViewPr>
    <p:cSldViewPr snapToGrid="0">
      <p:cViewPr varScale="1">
        <p:scale>
          <a:sx n="22" d="100"/>
          <a:sy n="22" d="100"/>
        </p:scale>
        <p:origin x="2995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CA8E6-DB29-4286-9AED-BAA79980ABA5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3B580-31C9-478F-986C-B7ADF5382D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601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2804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457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681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4462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888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7123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4608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7220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518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265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502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147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876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730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833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50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B580-31C9-478F-986C-B7ADF5382D3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374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01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12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0139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781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96705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683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731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28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78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233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415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33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54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734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15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99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1F1B5-FCA2-492D-9C1B-449390B2F352}" type="datetimeFigureOut">
              <a:rPr lang="cs-CZ" smtClean="0"/>
              <a:t>22.03.2021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A7C6134-2B93-47A4-8D69-97DE979A1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254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uroskop.cz/9270/sekce/dobrovolnictvi-v-eu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zitivni-zpravy.cz/expertni-dobrovolnictvi-ma-v-cesku-obrovsky-potencial-rika-zakladatelka-projektu-um-sem-um-tam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vcr.cz/clanek/rozvoj-dobrovolnictvi.asp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9307223" cy="2262781"/>
          </a:xfrm>
        </p:spPr>
        <p:txBody>
          <a:bodyPr>
            <a:noAutofit/>
          </a:bodyPr>
          <a:lstStyle/>
          <a:p>
            <a:r>
              <a:rPr lang="cs-CZ" sz="4000" b="1" dirty="0"/>
              <a:t>SPECIFICKÉ OBLASTI INTEGROVANÉHO ŘÍZENÍ </a:t>
            </a:r>
            <a:r>
              <a:rPr lang="cs-CZ" sz="4000" b="1" dirty="0" smtClean="0"/>
              <a:t>PROJEKTU </a:t>
            </a:r>
            <a:br>
              <a:rPr lang="cs-CZ" sz="4000" b="1" dirty="0" smtClean="0"/>
            </a:br>
            <a:r>
              <a:rPr lang="cs-CZ" sz="4000" b="1" dirty="0" smtClean="0"/>
              <a:t>V</a:t>
            </a:r>
            <a:r>
              <a:rPr lang="cs-CZ" sz="4000" b="1" dirty="0"/>
              <a:t> PRAXI NEZISKOVÝCH ORGANIZACÍ 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Markéta Pecinová, Ph.D.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07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/>
              <a:t>Propojení cílů projektu do jednotného systému postupů, přístupu a metod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Cíle je nutné propojit se vstupy, procesy a výstupy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			                                	→  systém </a:t>
            </a:r>
            <a:r>
              <a:rPr lang="cs-CZ" dirty="0">
                <a:solidFill>
                  <a:schemeClr val="tx1"/>
                </a:solidFill>
              </a:rPr>
              <a:t>postupů, přístupů a </a:t>
            </a:r>
            <a:r>
              <a:rPr lang="cs-CZ" dirty="0" smtClean="0">
                <a:solidFill>
                  <a:schemeClr val="tx1"/>
                </a:solidFill>
              </a:rPr>
              <a:t>metod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Integrovaný přístup </a:t>
            </a:r>
            <a:r>
              <a:rPr lang="cs-CZ" dirty="0">
                <a:solidFill>
                  <a:schemeClr val="tx1"/>
                </a:solidFill>
              </a:rPr>
              <a:t>k řízení projektů</a:t>
            </a:r>
            <a:endParaRPr lang="cs-CZ" dirty="0" smtClean="0">
              <a:solidFill>
                <a:schemeClr val="tx1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řízení procesů,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plánování, 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koordinaci a kontrole,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vztahům mezi jednotlivými účastníky projektu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028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/>
              <a:t>Propojení cílů projektu do jednotného systému postupů, přístupu a metod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řízení procesů</a:t>
            </a:r>
            <a:r>
              <a:rPr lang="cs-CZ" b="1" dirty="0" smtClean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plnění cílů, výstupů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ráce s hodnotami a vlastnostmi projektu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tanovení struktury dílčích úseků práce, zadání úkolů </a:t>
            </a:r>
          </a:p>
          <a:p>
            <a:r>
              <a:rPr lang="cs-CZ" b="1" dirty="0">
                <a:solidFill>
                  <a:schemeClr val="tx1"/>
                </a:solidFill>
              </a:rPr>
              <a:t>plánování</a:t>
            </a:r>
            <a:r>
              <a:rPr lang="cs-CZ" b="1" dirty="0" smtClean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řiditelnost a </a:t>
            </a:r>
            <a:r>
              <a:rPr lang="cs-CZ" dirty="0" smtClean="0">
                <a:solidFill>
                  <a:schemeClr val="tx1"/>
                </a:solidFill>
              </a:rPr>
              <a:t>předvídatelnost </a:t>
            </a:r>
            <a:r>
              <a:rPr lang="cs-CZ" dirty="0">
                <a:solidFill>
                  <a:schemeClr val="tx1"/>
                </a:solidFill>
              </a:rPr>
              <a:t>situací v návaznosti na dílčí cíle a plán </a:t>
            </a:r>
            <a:r>
              <a:rPr lang="cs-CZ" dirty="0" smtClean="0">
                <a:solidFill>
                  <a:schemeClr val="tx1"/>
                </a:solidFill>
              </a:rPr>
              <a:t>projektu</a:t>
            </a:r>
          </a:p>
          <a:p>
            <a:pPr lvl="0"/>
            <a:r>
              <a:rPr lang="cs-CZ" b="1" dirty="0" smtClean="0">
                <a:solidFill>
                  <a:schemeClr val="tx1"/>
                </a:solidFill>
              </a:rPr>
              <a:t>koordinace </a:t>
            </a:r>
            <a:r>
              <a:rPr lang="cs-CZ" b="1" dirty="0">
                <a:solidFill>
                  <a:schemeClr val="tx1"/>
                </a:solidFill>
              </a:rPr>
              <a:t>a </a:t>
            </a:r>
            <a:r>
              <a:rPr lang="cs-CZ" b="1" dirty="0" smtClean="0">
                <a:solidFill>
                  <a:schemeClr val="tx1"/>
                </a:solidFill>
              </a:rPr>
              <a:t>kontrola,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kopírování  stanoveného plánu a vedení ke splnění cílů projektu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zabránění nechtěným </a:t>
            </a:r>
            <a:r>
              <a:rPr lang="cs-CZ" dirty="0" smtClean="0">
                <a:solidFill>
                  <a:schemeClr val="tx1"/>
                </a:solidFill>
              </a:rPr>
              <a:t>vlivům</a:t>
            </a:r>
            <a:endParaRPr lang="cs-CZ" b="1" dirty="0" smtClean="0">
              <a:solidFill>
                <a:schemeClr val="tx1"/>
              </a:solidFill>
            </a:endParaRPr>
          </a:p>
          <a:p>
            <a:pPr lvl="0"/>
            <a:r>
              <a:rPr lang="cs-CZ" b="1" dirty="0">
                <a:solidFill>
                  <a:schemeClr val="tx1"/>
                </a:solidFill>
              </a:rPr>
              <a:t>v</a:t>
            </a:r>
            <a:r>
              <a:rPr lang="cs-CZ" b="1" dirty="0" smtClean="0">
                <a:solidFill>
                  <a:schemeClr val="tx1"/>
                </a:solidFill>
              </a:rPr>
              <a:t>ztahy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mezi účastníky </a:t>
            </a:r>
            <a:r>
              <a:rPr lang="cs-CZ" dirty="0">
                <a:solidFill>
                  <a:schemeClr val="tx1"/>
                </a:solidFill>
              </a:rPr>
              <a:t>projektu </a:t>
            </a:r>
            <a:r>
              <a:rPr lang="cs-CZ" dirty="0" smtClean="0">
                <a:solidFill>
                  <a:schemeClr val="tx1"/>
                </a:solidFill>
              </a:rPr>
              <a:t>a jejich okolím</a:t>
            </a:r>
          </a:p>
          <a:p>
            <a:pPr lvl="0"/>
            <a:endParaRPr lang="cs-CZ" b="1" dirty="0">
              <a:solidFill>
                <a:schemeClr val="tx1"/>
              </a:solidFill>
            </a:endParaRPr>
          </a:p>
          <a:p>
            <a:pPr lvl="0"/>
            <a:endParaRPr lang="cs-CZ" b="1" dirty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pPr lvl="0"/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9127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Fáze </a:t>
            </a:r>
            <a:r>
              <a:rPr lang="cs-CZ" b="1" dirty="0"/>
              <a:t>projektového řízení PDCA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solidFill>
                  <a:schemeClr val="tx1"/>
                </a:solidFill>
              </a:rPr>
              <a:t>Plan</a:t>
            </a:r>
            <a:r>
              <a:rPr lang="cs-CZ" dirty="0">
                <a:solidFill>
                  <a:schemeClr val="tx1"/>
                </a:solidFill>
              </a:rPr>
              <a:t> /Naplánuj/, Do /Udělej/, </a:t>
            </a:r>
            <a:r>
              <a:rPr lang="cs-CZ" dirty="0" err="1">
                <a:solidFill>
                  <a:schemeClr val="tx1"/>
                </a:solidFill>
              </a:rPr>
              <a:t>Check</a:t>
            </a:r>
            <a:r>
              <a:rPr lang="cs-CZ" dirty="0">
                <a:solidFill>
                  <a:schemeClr val="tx1"/>
                </a:solidFill>
              </a:rPr>
              <a:t> /Zkontroluj/, </a:t>
            </a:r>
            <a:r>
              <a:rPr lang="cs-CZ" dirty="0" err="1">
                <a:solidFill>
                  <a:schemeClr val="tx1"/>
                </a:solidFill>
              </a:rPr>
              <a:t>Act</a:t>
            </a:r>
            <a:r>
              <a:rPr lang="cs-CZ" dirty="0">
                <a:solidFill>
                  <a:schemeClr val="tx1"/>
                </a:solidFill>
              </a:rPr>
              <a:t> /Pouč </a:t>
            </a:r>
            <a:r>
              <a:rPr lang="cs-CZ" dirty="0" smtClean="0">
                <a:solidFill>
                  <a:schemeClr val="tx1"/>
                </a:solidFill>
              </a:rPr>
              <a:t>se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Plánování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Realizace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Kontrola 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532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Fáze </a:t>
            </a:r>
            <a:r>
              <a:rPr lang="cs-CZ" b="1" dirty="0"/>
              <a:t>projektového řízení PDCA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Plánování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Účelem je: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usnadnění koordinace, komunikace, 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rozdělení povinností a pravomocí,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vytvoření kritérií pro </a:t>
            </a:r>
            <a:r>
              <a:rPr lang="cs-CZ" dirty="0" smtClean="0">
                <a:solidFill>
                  <a:schemeClr val="tx1"/>
                </a:solidFill>
              </a:rPr>
              <a:t>monitorování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Součásti: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specifikace provedení projektu,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č</a:t>
            </a:r>
            <a:r>
              <a:rPr lang="cs-CZ" dirty="0" smtClean="0">
                <a:solidFill>
                  <a:schemeClr val="tx1"/>
                </a:solidFill>
              </a:rPr>
              <a:t>asový plán,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rozpočet,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analýza rizik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376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Fáze </a:t>
            </a:r>
            <a:r>
              <a:rPr lang="cs-CZ" b="1" dirty="0"/>
              <a:t>projektového řízení PDCA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Realizace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provedení všech naplánovaných činností a </a:t>
            </a:r>
            <a:r>
              <a:rPr lang="cs-CZ" dirty="0" smtClean="0">
                <a:solidFill>
                  <a:schemeClr val="tx1"/>
                </a:solidFill>
              </a:rPr>
              <a:t>kroků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dodržení projektového </a:t>
            </a:r>
            <a:r>
              <a:rPr lang="cs-CZ" dirty="0" smtClean="0">
                <a:solidFill>
                  <a:schemeClr val="tx1"/>
                </a:solidFill>
              </a:rPr>
              <a:t>trojúhelníku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t</a:t>
            </a:r>
            <a:r>
              <a:rPr lang="cs-CZ" dirty="0" smtClean="0">
                <a:solidFill>
                  <a:schemeClr val="tx1"/>
                </a:solidFill>
              </a:rPr>
              <a:t>ýmová komunikace – hladký průběh činností s dodržením plánu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Kontrola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věřování dodržování postupů </a:t>
            </a:r>
          </a:p>
          <a:p>
            <a:pPr lvl="1"/>
            <a:r>
              <a:rPr lang="cs-CZ" dirty="0" smtClean="0"/>
              <a:t>porovnávání očekávaných a dosažených výsledků s ohledem na kritéria</a:t>
            </a:r>
          </a:p>
          <a:p>
            <a:pPr lvl="1"/>
            <a:r>
              <a:rPr lang="cs-CZ" dirty="0" smtClean="0"/>
              <a:t>rozpor – zpět do fáze realizace, korekce, znovu zahájený projekt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0297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/>
              <a:t>Specifická projektová prostředí (</a:t>
            </a:r>
            <a:r>
              <a:rPr lang="cs-CZ" b="1" dirty="0" err="1"/>
              <a:t>multiprojektová</a:t>
            </a:r>
            <a:r>
              <a:rPr lang="cs-CZ" b="1" dirty="0"/>
              <a:t> a mezinárodní prostředí)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průběh několika </a:t>
            </a:r>
            <a:r>
              <a:rPr lang="cs-CZ" dirty="0">
                <a:solidFill>
                  <a:schemeClr val="tx1"/>
                </a:solidFill>
              </a:rPr>
              <a:t>projektů </a:t>
            </a:r>
            <a:r>
              <a:rPr lang="cs-CZ" dirty="0" smtClean="0">
                <a:solidFill>
                  <a:schemeClr val="tx1"/>
                </a:solidFill>
              </a:rPr>
              <a:t>zároveň</a:t>
            </a:r>
          </a:p>
          <a:p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právná koordinace a komunikace je nezbytná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další specifická oblast integrovaného řízení,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nutnost realizace rozhodování: 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časová tíseň, 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n</a:t>
            </a:r>
            <a:r>
              <a:rPr lang="cs-CZ" dirty="0" smtClean="0">
                <a:solidFill>
                  <a:schemeClr val="tx1"/>
                </a:solidFill>
              </a:rPr>
              <a:t>ejistota,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d</a:t>
            </a:r>
            <a:r>
              <a:rPr lang="cs-CZ" dirty="0" smtClean="0">
                <a:solidFill>
                  <a:schemeClr val="tx1"/>
                </a:solidFill>
              </a:rPr>
              <a:t>očasná povaha projektů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403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/>
              <a:t>Specifická projektová prostředí (</a:t>
            </a:r>
            <a:r>
              <a:rPr lang="cs-CZ" b="1" dirty="0" err="1"/>
              <a:t>multiprojektová</a:t>
            </a:r>
            <a:r>
              <a:rPr lang="cs-CZ" b="1" dirty="0"/>
              <a:t> a mezinárodní prostředí)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dobrovolnický projekt pojmenovaný </a:t>
            </a:r>
            <a:r>
              <a:rPr lang="cs-CZ" b="1" i="1" dirty="0">
                <a:solidFill>
                  <a:schemeClr val="tx1"/>
                </a:solidFill>
              </a:rPr>
              <a:t>„Um sem um tam</a:t>
            </a:r>
            <a:r>
              <a:rPr lang="cs-CZ" b="1" i="1" dirty="0" smtClean="0">
                <a:solidFill>
                  <a:schemeClr val="tx1"/>
                </a:solidFill>
              </a:rPr>
              <a:t>“</a:t>
            </a:r>
          </a:p>
          <a:p>
            <a:pPr marL="742950" lvl="2" indent="-342900"/>
            <a:r>
              <a:rPr lang="cs-CZ" dirty="0">
                <a:solidFill>
                  <a:schemeClr val="tx1"/>
                </a:solidFill>
              </a:rPr>
              <a:t>propojení neziskových o. s odborníky</a:t>
            </a:r>
          </a:p>
          <a:p>
            <a:endParaRPr lang="cs-CZ" b="1" i="1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spolupráce nejen s místními, ale i s mezinárodními neziskovými organizacemi</a:t>
            </a:r>
            <a:endParaRPr lang="cs-CZ" i="1" dirty="0" smtClean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náměty pro další činnost,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ytváření nových kontaktů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dirty="0" smtClean="0">
                <a:solidFill>
                  <a:schemeClr val="tx1"/>
                </a:solidFill>
              </a:rPr>
              <a:t>zkušeností,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uskutečňování celosvětového </a:t>
            </a:r>
            <a:r>
              <a:rPr lang="cs-CZ" dirty="0">
                <a:solidFill>
                  <a:schemeClr val="tx1"/>
                </a:solidFill>
              </a:rPr>
              <a:t>vysílání a přijímání </a:t>
            </a:r>
            <a:r>
              <a:rPr lang="cs-CZ" dirty="0" smtClean="0">
                <a:solidFill>
                  <a:schemeClr val="tx1"/>
                </a:solidFill>
              </a:rPr>
              <a:t>dobrovolníků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workcampy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239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Děkuji Vám za pozornost.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9248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Euroskop.cz. </a:t>
            </a:r>
            <a:r>
              <a:rPr lang="cs-CZ" i="1" dirty="0"/>
              <a:t>Dobrovolnictví v EU.</a:t>
            </a:r>
            <a:r>
              <a:rPr lang="cs-CZ" dirty="0"/>
              <a:t> [online]. Euroskop.cz; </a:t>
            </a:r>
            <a:r>
              <a:rPr lang="cs-CZ" dirty="0" err="1"/>
              <a:t>s.a</a:t>
            </a:r>
            <a:r>
              <a:rPr lang="cs-CZ" dirty="0"/>
              <a:t>. [cit. 2021-02-24]. Dostupné z: </a:t>
            </a:r>
            <a:r>
              <a:rPr lang="cs-CZ" u="sng" dirty="0">
                <a:hlinkClick r:id="rId3"/>
              </a:rPr>
              <a:t>https://www.euroskop.cz/9270/sekce/</a:t>
            </a:r>
            <a:r>
              <a:rPr lang="cs-CZ" u="sng" dirty="0" err="1">
                <a:hlinkClick r:id="rId3"/>
              </a:rPr>
              <a:t>dobrovolnictvi</a:t>
            </a:r>
            <a:r>
              <a:rPr lang="cs-CZ" u="sng" dirty="0">
                <a:hlinkClick r:id="rId3"/>
              </a:rPr>
              <a:t>-v-</a:t>
            </a:r>
            <a:r>
              <a:rPr lang="cs-CZ" u="sng" dirty="0" err="1">
                <a:hlinkClick r:id="rId3"/>
              </a:rPr>
              <a:t>eu</a:t>
            </a:r>
            <a:r>
              <a:rPr lang="cs-CZ" u="sng" dirty="0">
                <a:hlinkClick r:id="rId3"/>
              </a:rPr>
              <a:t>/</a:t>
            </a:r>
            <a:r>
              <a:rPr lang="cs-CZ" dirty="0"/>
              <a:t>.  </a:t>
            </a:r>
          </a:p>
          <a:p>
            <a:pPr lvl="0"/>
            <a:r>
              <a:rPr lang="cs-CZ" dirty="0"/>
              <a:t>DIETRICH, </a:t>
            </a:r>
            <a:r>
              <a:rPr lang="cs-CZ" dirty="0" err="1"/>
              <a:t>Perttu</a:t>
            </a:r>
            <a:r>
              <a:rPr lang="cs-CZ" dirty="0"/>
              <a:t> et al. </a:t>
            </a:r>
            <a:r>
              <a:rPr lang="cs-CZ" dirty="0" err="1"/>
              <a:t>Successful</a:t>
            </a:r>
            <a:r>
              <a:rPr lang="cs-CZ" dirty="0"/>
              <a:t> management in </a:t>
            </a:r>
            <a:r>
              <a:rPr lang="cs-CZ" dirty="0" err="1"/>
              <a:t>multi-project</a:t>
            </a:r>
            <a:r>
              <a:rPr lang="cs-CZ" dirty="0"/>
              <a:t> </a:t>
            </a:r>
            <a:r>
              <a:rPr lang="cs-CZ" dirty="0" err="1"/>
              <a:t>environment</a:t>
            </a:r>
            <a:r>
              <a:rPr lang="cs-CZ" dirty="0"/>
              <a:t>. </a:t>
            </a:r>
            <a:r>
              <a:rPr lang="cs-CZ" i="1" dirty="0"/>
              <a:t>International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Project Management.</a:t>
            </a:r>
            <a:r>
              <a:rPr lang="cs-CZ" dirty="0"/>
              <a:t> 2005, 23(5), 386-391. ISSN 0263-7863.</a:t>
            </a:r>
          </a:p>
          <a:p>
            <a:pPr lvl="0"/>
            <a:r>
              <a:rPr lang="cs-CZ" dirty="0"/>
              <a:t>DOLEŽAL, Jan et al. </a:t>
            </a:r>
            <a:r>
              <a:rPr lang="cs-CZ" i="1" dirty="0"/>
              <a:t>Projektový management podle IPMA. </a:t>
            </a:r>
            <a:r>
              <a:rPr lang="cs-CZ" dirty="0"/>
              <a:t>2., </a:t>
            </a:r>
            <a:r>
              <a:rPr lang="cs-CZ" dirty="0" err="1"/>
              <a:t>aktual</a:t>
            </a:r>
            <a:r>
              <a:rPr lang="cs-CZ" dirty="0"/>
              <a:t>. a dopl. vyd. Praha: </a:t>
            </a:r>
            <a:r>
              <a:rPr lang="cs-CZ" dirty="0" err="1"/>
              <a:t>Grada</a:t>
            </a:r>
            <a:r>
              <a:rPr lang="cs-CZ" dirty="0"/>
              <a:t>, 2012. 526 s. ISBN 978-80-247-4275-5.</a:t>
            </a:r>
          </a:p>
          <a:p>
            <a:pPr lvl="0"/>
            <a:r>
              <a:rPr lang="cs-CZ" dirty="0"/>
              <a:t>DOLEŽAL, Jan, KRÁTKÝ, Jiří, CINGL, Ondřej. </a:t>
            </a:r>
            <a:r>
              <a:rPr lang="cs-CZ" i="1" dirty="0"/>
              <a:t>5 kroků k úspěšnému projektu: 22 šablon klíčových dokumentů a 3 kompletní reálné projekty. </a:t>
            </a:r>
            <a:r>
              <a:rPr lang="cs-CZ" dirty="0"/>
              <a:t>1. vyd. Praha: </a:t>
            </a:r>
            <a:r>
              <a:rPr lang="cs-CZ" dirty="0" err="1"/>
              <a:t>Grada</a:t>
            </a:r>
            <a:r>
              <a:rPr lang="cs-CZ" dirty="0"/>
              <a:t>, 2013. 181 s. ISBN 978-80-247-4631-9. </a:t>
            </a:r>
          </a:p>
          <a:p>
            <a:pPr lvl="0"/>
            <a:r>
              <a:rPr lang="cs-CZ" dirty="0"/>
              <a:t>FIALA, P. Projektové řízení – modely, metody, trendy. 1. vyd. Praha: Professional </a:t>
            </a:r>
            <a:r>
              <a:rPr lang="cs-CZ" dirty="0" err="1"/>
              <a:t>Publishing</a:t>
            </a:r>
            <a:r>
              <a:rPr lang="cs-CZ" dirty="0"/>
              <a:t>, 2004. 276 s. ISBN 80-86419-24-X.</a:t>
            </a:r>
          </a:p>
          <a:p>
            <a:pPr lvl="0"/>
            <a:r>
              <a:rPr lang="cs-CZ" dirty="0"/>
              <a:t>HAVRANOVÁ, Helena. </a:t>
            </a:r>
            <a:r>
              <a:rPr lang="cs-CZ" i="1" dirty="0"/>
              <a:t>Expertní dobrovolnictví má v Česku obrovský potenciál, říká zakladatelka projektu Um sem um tam.</a:t>
            </a:r>
            <a:r>
              <a:rPr lang="cs-CZ" dirty="0"/>
              <a:t> [online]. Pozitivni-zpravy.cz; 17. 5. 2020 [cit. 2021-02-24]. Dostupné z: </a:t>
            </a:r>
            <a:r>
              <a:rPr lang="cs-CZ" u="sng" dirty="0">
                <a:hlinkClick r:id="rId4"/>
              </a:rPr>
              <a:t>https://</a:t>
            </a:r>
            <a:r>
              <a:rPr lang="cs-CZ" u="sng" dirty="0" smtClean="0">
                <a:hlinkClick r:id="rId4"/>
              </a:rPr>
              <a:t>pozitivni-zpravy.cz/expertni-dobrovolnictvi-ma-v-cesku-obrovsky-potencial-rika-zakladatelka-projektu-um-sem-um-tam</a:t>
            </a:r>
            <a:r>
              <a:rPr lang="cs-CZ" u="sng" dirty="0">
                <a:hlinkClick r:id="rId4"/>
              </a:rPr>
              <a:t>/</a:t>
            </a:r>
            <a:r>
              <a:rPr lang="cs-CZ" dirty="0"/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260793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Děkuji Vám za pozornost.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73217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CHVALOVSKÝ, V. Řízení projektů aneb překážkový běh na dlouhou trať. 1. vyd. Praha : ASPI, 2005. 132 s. ISBN 80-7357-085-8.</a:t>
            </a:r>
          </a:p>
          <a:p>
            <a:pPr lvl="0"/>
            <a:r>
              <a:rPr lang="cs-CZ" dirty="0"/>
              <a:t>KORECKÝ, Michal, TRKOVSKÝ, Václav. </a:t>
            </a:r>
            <a:r>
              <a:rPr lang="cs-CZ" i="1" dirty="0"/>
              <a:t>Management rizik projektů.</a:t>
            </a:r>
            <a:r>
              <a:rPr lang="cs-CZ" dirty="0"/>
              <a:t> 1. vyd. Praha: </a:t>
            </a:r>
            <a:r>
              <a:rPr lang="cs-CZ" dirty="0" err="1"/>
              <a:t>Grada</a:t>
            </a:r>
            <a:r>
              <a:rPr lang="cs-CZ" dirty="0"/>
              <a:t>, 2011. 583 s. ISBN 978-80-247-3221-3. </a:t>
            </a:r>
          </a:p>
          <a:p>
            <a:pPr lvl="0"/>
            <a:r>
              <a:rPr lang="cs-CZ" dirty="0"/>
              <a:t>MÁCHAL, Pavel, KOPEČKOVÁ, Martina, PRESOVÁ, Radmila. </a:t>
            </a:r>
            <a:r>
              <a:rPr lang="cs-CZ" i="1" dirty="0"/>
              <a:t>Světové trendy projektového řízení: pro malé a střední firmy: IPMA, PMI, PRINCE2. </a:t>
            </a:r>
            <a:r>
              <a:rPr lang="cs-CZ" dirty="0"/>
              <a:t>1. vyd. Praha: </a:t>
            </a:r>
            <a:r>
              <a:rPr lang="cs-CZ" dirty="0" err="1"/>
              <a:t>Grada</a:t>
            </a:r>
            <a:r>
              <a:rPr lang="cs-CZ" dirty="0"/>
              <a:t>, 2015. 138 s. ISBN 978-80-247-5321-8.</a:t>
            </a:r>
          </a:p>
          <a:p>
            <a:pPr lvl="0"/>
            <a:r>
              <a:rPr lang="cs-CZ" dirty="0"/>
              <a:t>Ministerstvo vnitra České republiky. </a:t>
            </a:r>
            <a:r>
              <a:rPr lang="cs-CZ" i="1" dirty="0"/>
              <a:t>Rozvoj dobrovolnictví.</a:t>
            </a:r>
            <a:r>
              <a:rPr lang="cs-CZ" dirty="0"/>
              <a:t> [online]. Mvcr.cz; </a:t>
            </a:r>
            <a:r>
              <a:rPr lang="cs-CZ" dirty="0" err="1"/>
              <a:t>s.a</a:t>
            </a:r>
            <a:r>
              <a:rPr lang="cs-CZ" dirty="0"/>
              <a:t>. [cit. 2021-02-22]. Dostupné z: </a:t>
            </a:r>
            <a:r>
              <a:rPr lang="cs-CZ" u="sng" dirty="0">
                <a:hlinkClick r:id="rId3"/>
              </a:rPr>
              <a:t>https://www.mvcr.cz/</a:t>
            </a:r>
            <a:r>
              <a:rPr lang="cs-CZ" u="sng" dirty="0" err="1">
                <a:hlinkClick r:id="rId3"/>
              </a:rPr>
              <a:t>clanek</a:t>
            </a:r>
            <a:r>
              <a:rPr lang="cs-CZ" u="sng" dirty="0">
                <a:hlinkClick r:id="rId3"/>
              </a:rPr>
              <a:t>/rozvoj-dobrovolnictvi.aspx</a:t>
            </a:r>
            <a:r>
              <a:rPr lang="cs-CZ" dirty="0"/>
              <a:t>. </a:t>
            </a:r>
          </a:p>
          <a:p>
            <a:pPr lvl="0"/>
            <a:r>
              <a:rPr lang="cs-CZ" dirty="0"/>
              <a:t>ROSENAU, M. D. Řízení projektů. 3. vyd.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2007. 344 s. ISBN 80-251-1506-0.</a:t>
            </a:r>
          </a:p>
          <a:p>
            <a:pPr lvl="0"/>
            <a:r>
              <a:rPr lang="cs-CZ" dirty="0"/>
              <a:t>ŘEHÁK, David. Úvod do problematiky řízení rizik. In LUKÁŠ, Luděk et al. </a:t>
            </a:r>
            <a:r>
              <a:rPr lang="cs-CZ" i="1" dirty="0"/>
              <a:t>Bezpečnostní technologie, systémy a management II.</a:t>
            </a:r>
            <a:r>
              <a:rPr lang="cs-CZ" dirty="0"/>
              <a:t> 1. vyd. Zlín: </a:t>
            </a:r>
            <a:r>
              <a:rPr lang="cs-CZ" dirty="0" err="1"/>
              <a:t>VeRBuM</a:t>
            </a:r>
            <a:r>
              <a:rPr lang="cs-CZ" dirty="0"/>
              <a:t>, 2012. s. 74–95. ISBN 978-80-87500-19-4.  </a:t>
            </a:r>
          </a:p>
          <a:p>
            <a:pPr lvl="0"/>
            <a:r>
              <a:rPr lang="cs-CZ" dirty="0"/>
              <a:t>SVOZILOVÁ, Alena. </a:t>
            </a:r>
            <a:r>
              <a:rPr lang="cs-CZ" i="1" dirty="0"/>
              <a:t>Projektový management: systémový přístup k řízení projektů.</a:t>
            </a:r>
            <a:r>
              <a:rPr lang="cs-CZ" dirty="0"/>
              <a:t> 3., </a:t>
            </a:r>
            <a:r>
              <a:rPr lang="cs-CZ" dirty="0" err="1"/>
              <a:t>aktual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, 2016. 421 s. ISBN 978-80-271-0075-0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848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Úvod do integrovaného řízení dobrovolnických projektů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„Plánování není o rozhodnutích v budoucnu, nýbrž o budoucnosti dnešních rozhodnutí.“</a:t>
            </a:r>
            <a:endParaRPr lang="cs-CZ" dirty="0"/>
          </a:p>
          <a:p>
            <a:pPr marL="0" indent="0" algn="r">
              <a:buNone/>
            </a:pPr>
            <a:r>
              <a:rPr lang="cs-CZ" dirty="0"/>
              <a:t>Peter </a:t>
            </a:r>
            <a:r>
              <a:rPr lang="cs-CZ" dirty="0" err="1"/>
              <a:t>Drucker</a:t>
            </a:r>
            <a:endParaRPr lang="cs-CZ" dirty="0"/>
          </a:p>
          <a:p>
            <a:r>
              <a:rPr lang="cs-CZ" dirty="0" smtClean="0">
                <a:solidFill>
                  <a:schemeClr val="tx1"/>
                </a:solidFill>
              </a:rPr>
              <a:t>řízení - vedení a realizace projektů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Přístupy, díky kterým dokáže reagovat: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na </a:t>
            </a:r>
            <a:r>
              <a:rPr lang="cs-CZ" dirty="0">
                <a:solidFill>
                  <a:schemeClr val="tx1"/>
                </a:solidFill>
              </a:rPr>
              <a:t>sociální potřeby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rostoucí potřeby společnosti,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neočekávatelné </a:t>
            </a:r>
            <a:r>
              <a:rPr lang="cs-CZ" dirty="0">
                <a:solidFill>
                  <a:schemeClr val="tx1"/>
                </a:solidFill>
              </a:rPr>
              <a:t>a nepředvídatelné události,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neočekávané </a:t>
            </a:r>
            <a:r>
              <a:rPr lang="cs-CZ" dirty="0">
                <a:solidFill>
                  <a:schemeClr val="tx1"/>
                </a:solidFill>
              </a:rPr>
              <a:t>zvýšení požadavků,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různorodé </a:t>
            </a:r>
            <a:r>
              <a:rPr lang="cs-CZ" dirty="0">
                <a:solidFill>
                  <a:schemeClr val="tx1"/>
                </a:solidFill>
              </a:rPr>
              <a:t>výzvy, </a:t>
            </a:r>
            <a:r>
              <a:rPr lang="cs-CZ" dirty="0" smtClean="0">
                <a:solidFill>
                  <a:schemeClr val="tx1"/>
                </a:solidFill>
              </a:rPr>
              <a:t>problémy</a:t>
            </a:r>
            <a:r>
              <a:rPr lang="cs-CZ" dirty="0">
                <a:solidFill>
                  <a:schemeClr val="tx1"/>
                </a:solidFill>
              </a:rPr>
              <a:t>,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různé </a:t>
            </a:r>
            <a:r>
              <a:rPr lang="cs-CZ" dirty="0">
                <a:solidFill>
                  <a:schemeClr val="tx1"/>
                </a:solidFill>
              </a:rPr>
              <a:t>nepředvídané (provozní) potřeby </a:t>
            </a:r>
            <a:r>
              <a:rPr lang="cs-CZ" dirty="0" err="1">
                <a:solidFill>
                  <a:schemeClr val="tx1"/>
                </a:solidFill>
              </a:rPr>
              <a:t>atp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53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/>
              <a:t>Proces řízení předmětu dobrovolnického projektu, jeho změn, rizik a kvality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projektu – dosažení cíle</a:t>
            </a:r>
          </a:p>
          <a:p>
            <a:endParaRPr lang="cs-CZ" dirty="0" smtClean="0"/>
          </a:p>
          <a:p>
            <a:r>
              <a:rPr lang="cs-CZ" dirty="0" smtClean="0"/>
              <a:t>Projekt: </a:t>
            </a:r>
            <a:r>
              <a:rPr lang="cs-CZ" b="1" i="1" dirty="0">
                <a:solidFill>
                  <a:schemeClr val="tx1"/>
                </a:solidFill>
              </a:rPr>
              <a:t>„Rozvoj dobrovolnictví</a:t>
            </a:r>
            <a:r>
              <a:rPr lang="cs-CZ" b="1" i="1" dirty="0" smtClean="0">
                <a:solidFill>
                  <a:schemeClr val="tx1"/>
                </a:solidFill>
              </a:rPr>
              <a:t>“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dostupnější a kvalitnější služby v oblasti sociálního </a:t>
            </a:r>
            <a:r>
              <a:rPr lang="cs-CZ" dirty="0" smtClean="0">
                <a:solidFill>
                  <a:schemeClr val="tx1"/>
                </a:solidFill>
              </a:rPr>
              <a:t>začleňování,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nastavení příznivého prostředí pro výkon </a:t>
            </a:r>
            <a:r>
              <a:rPr lang="cs-CZ" dirty="0" smtClean="0">
                <a:solidFill>
                  <a:schemeClr val="tx1"/>
                </a:solidFill>
              </a:rPr>
              <a:t>a další </a:t>
            </a:r>
            <a:r>
              <a:rPr lang="cs-CZ" dirty="0">
                <a:solidFill>
                  <a:schemeClr val="tx1"/>
                </a:solidFill>
              </a:rPr>
              <a:t>rozvoj dobrovolnických </a:t>
            </a:r>
            <a:r>
              <a:rPr lang="cs-CZ" dirty="0" smtClean="0">
                <a:solidFill>
                  <a:schemeClr val="tx1"/>
                </a:solidFill>
              </a:rPr>
              <a:t>aktivit,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yzdvihnutí </a:t>
            </a:r>
            <a:r>
              <a:rPr lang="cs-CZ" dirty="0">
                <a:solidFill>
                  <a:schemeClr val="tx1"/>
                </a:solidFill>
              </a:rPr>
              <a:t>významu veřejně prospěšných dobrovolnických činností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posílení uznání dobrovolníků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542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/>
              <a:t>Proces řízení předmětu dobrovolnického projektu, jeho změn, rizik a kvality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sleduje vývoj </a:t>
            </a:r>
            <a:r>
              <a:rPr lang="cs-CZ" u="sng" dirty="0">
                <a:solidFill>
                  <a:schemeClr val="tx1"/>
                </a:solidFill>
              </a:rPr>
              <a:t>předmětu projektu </a:t>
            </a:r>
            <a:r>
              <a:rPr lang="cs-CZ" dirty="0">
                <a:solidFill>
                  <a:schemeClr val="tx1"/>
                </a:solidFill>
              </a:rPr>
              <a:t>v jeho životním cyklu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Fáze: 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iniciace </a:t>
            </a:r>
            <a:r>
              <a:rPr lang="cs-CZ" dirty="0">
                <a:solidFill>
                  <a:schemeClr val="tx1"/>
                </a:solidFill>
              </a:rPr>
              <a:t>předmětu projektu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plánování </a:t>
            </a:r>
            <a:r>
              <a:rPr lang="cs-CZ" dirty="0">
                <a:solidFill>
                  <a:schemeClr val="tx1"/>
                </a:solidFill>
              </a:rPr>
              <a:t>řízení předmětu projektu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definování </a:t>
            </a:r>
            <a:r>
              <a:rPr lang="cs-CZ" dirty="0">
                <a:solidFill>
                  <a:schemeClr val="tx1"/>
                </a:solidFill>
              </a:rPr>
              <a:t>předmětu projektu </a:t>
            </a:r>
          </a:p>
          <a:p>
            <a:pPr lvl="1"/>
            <a:r>
              <a:rPr lang="cs-CZ" b="1" dirty="0">
                <a:solidFill>
                  <a:schemeClr val="tx1"/>
                </a:solidFill>
              </a:rPr>
              <a:t>příprava podkladů </a:t>
            </a:r>
            <a:r>
              <a:rPr lang="cs-CZ" dirty="0">
                <a:solidFill>
                  <a:schemeClr val="tx1"/>
                </a:solidFill>
              </a:rPr>
              <a:t>pro vytvoření plánů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koordinovat příslušné práce v souladu s Plánem </a:t>
            </a:r>
            <a:r>
              <a:rPr lang="cs-CZ" dirty="0" smtClean="0">
                <a:solidFill>
                  <a:schemeClr val="tx1"/>
                </a:solidFill>
              </a:rPr>
              <a:t>projektu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předmět projektu: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vytvoření analytického materiálu popisujícího situaci oblasti dobrovolnictví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vytvoření </a:t>
            </a:r>
            <a:r>
              <a:rPr lang="cs-CZ" dirty="0">
                <a:solidFill>
                  <a:schemeClr val="tx1"/>
                </a:solidFill>
              </a:rPr>
              <a:t>metodiky realizace a podpory dobrovolnických center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79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/>
              <a:t>Proces řízení předmětu dobrovolnického projektu, jeho změn, rizik a kvality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Změny projektu  - obeznámen člen týmu manažera (posuzuje a rozhoduje)</a:t>
            </a:r>
          </a:p>
          <a:p>
            <a:r>
              <a:rPr lang="cs-CZ" b="1" i="1" dirty="0">
                <a:solidFill>
                  <a:schemeClr val="tx1"/>
                </a:solidFill>
              </a:rPr>
              <a:t>„Změnový požadavek“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- schvaluje nadřízený nebo poskytovatel dotace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i="1" dirty="0">
                <a:solidFill>
                  <a:schemeClr val="tx1"/>
                </a:solidFill>
              </a:rPr>
              <a:t>„jedině tak lze zajistit, že do projektu nebudou vnášeny náhodné změny prostřednictvím 'chodbových dohod nebo úplné nesmysly</a:t>
            </a:r>
            <a:r>
              <a:rPr lang="cs-CZ" i="1" dirty="0" smtClean="0">
                <a:solidFill>
                  <a:schemeClr val="tx1"/>
                </a:solidFill>
              </a:rPr>
              <a:t>“</a:t>
            </a:r>
          </a:p>
          <a:p>
            <a:pPr marL="0" indent="0" algn="r">
              <a:buNone/>
            </a:pPr>
            <a:r>
              <a:rPr lang="cs-CZ" i="1" dirty="0" smtClean="0">
                <a:solidFill>
                  <a:schemeClr val="tx1"/>
                </a:solidFill>
              </a:rPr>
              <a:t>(</a:t>
            </a:r>
            <a:r>
              <a:rPr lang="cs-CZ" dirty="0">
                <a:solidFill>
                  <a:schemeClr val="tx1"/>
                </a:solidFill>
              </a:rPr>
              <a:t>Doležal, </a:t>
            </a:r>
            <a:r>
              <a:rPr lang="cs-CZ" dirty="0" smtClean="0">
                <a:solidFill>
                  <a:schemeClr val="tx1"/>
                </a:solidFill>
              </a:rPr>
              <a:t>Krátký, Cingl,2013</a:t>
            </a:r>
            <a:r>
              <a:rPr lang="cs-CZ" i="1" dirty="0" smtClean="0">
                <a:solidFill>
                  <a:schemeClr val="tx1"/>
                </a:solidFill>
              </a:rPr>
              <a:t>)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Veškeré dokumenty vázané ke změnovému řízení je nutné také uložit v informačním systému projektu. </a:t>
            </a:r>
          </a:p>
        </p:txBody>
      </p:sp>
    </p:spTree>
    <p:extLst>
      <p:ext uri="{BB962C8B-B14F-4D97-AF65-F5344CB8AC3E}">
        <p14:creationId xmlns:p14="http://schemas.microsoft.com/office/powerpoint/2010/main" val="2643430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/>
              <a:t>Proces řízení předmětu dobrovolnického projektu, jeho změn, rizik a kvality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</a:t>
            </a:r>
            <a:r>
              <a:rPr lang="cs-CZ" dirty="0" smtClean="0"/>
              <a:t>izika - bariéry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výskyt nečekané události v budoucnosti </a:t>
            </a:r>
            <a:endParaRPr lang="cs-CZ" dirty="0" smtClean="0">
              <a:solidFill>
                <a:schemeClr val="tx1"/>
              </a:solidFill>
            </a:endParaRPr>
          </a:p>
          <a:p>
            <a:pPr lvl="2"/>
            <a:r>
              <a:rPr lang="cs-CZ" dirty="0">
                <a:solidFill>
                  <a:schemeClr val="tx1"/>
                </a:solidFill>
              </a:rPr>
              <a:t>r</a:t>
            </a:r>
            <a:r>
              <a:rPr lang="cs-CZ" dirty="0" smtClean="0">
                <a:solidFill>
                  <a:schemeClr val="tx1"/>
                </a:solidFill>
              </a:rPr>
              <a:t>iziko je </a:t>
            </a:r>
            <a:r>
              <a:rPr lang="cs-CZ" dirty="0">
                <a:solidFill>
                  <a:schemeClr val="tx1"/>
                </a:solidFill>
              </a:rPr>
              <a:t>měřítkem nejistoty ohledně budoucích výsledků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negativní jev a </a:t>
            </a:r>
            <a:r>
              <a:rPr lang="cs-CZ" dirty="0" smtClean="0">
                <a:solidFill>
                  <a:schemeClr val="tx1"/>
                </a:solidFill>
              </a:rPr>
              <a:t>vztah, není však výlučně pesimistickým jevem</a:t>
            </a:r>
          </a:p>
          <a:p>
            <a:pPr marL="0" indent="0">
              <a:buNone/>
            </a:pPr>
            <a:endParaRPr lang="cs-CZ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			Správně </a:t>
            </a:r>
            <a:r>
              <a:rPr lang="cs-CZ" b="1" dirty="0">
                <a:solidFill>
                  <a:schemeClr val="tx1"/>
                </a:solidFill>
              </a:rPr>
              <a:t>zvládané riziko je tak zároveň i příležitostí. 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Rizika vyplývající z dobrovolnických projektů bývají </a:t>
            </a:r>
            <a:r>
              <a:rPr lang="cs-CZ" dirty="0" smtClean="0">
                <a:solidFill>
                  <a:schemeClr val="tx1"/>
                </a:solidFill>
              </a:rPr>
              <a:t>popsána </a:t>
            </a:r>
            <a:r>
              <a:rPr lang="cs-CZ" dirty="0">
                <a:solidFill>
                  <a:schemeClr val="tx1"/>
                </a:solidFill>
              </a:rPr>
              <a:t>v </a:t>
            </a:r>
            <a:r>
              <a:rPr lang="cs-CZ" b="1" dirty="0">
                <a:solidFill>
                  <a:schemeClr val="tx1"/>
                </a:solidFill>
              </a:rPr>
              <a:t>žádosti o poskytnutí dotace</a:t>
            </a:r>
            <a:r>
              <a:rPr lang="cs-CZ" b="1" dirty="0" smtClean="0">
                <a:solidFill>
                  <a:schemeClr val="tx1"/>
                </a:solidFill>
              </a:rPr>
              <a:t>.</a:t>
            </a:r>
            <a:endParaRPr lang="cs-CZ" b="1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2644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/>
              <a:t>Proces řízení předmětu dobrovolnického projektu, jeho změn, rizik a kvality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Řízení rizik projektu sestává ze šesti základních </a:t>
            </a:r>
            <a:r>
              <a:rPr lang="cs-CZ" dirty="0" err="1">
                <a:solidFill>
                  <a:schemeClr val="tx1"/>
                </a:solidFill>
              </a:rPr>
              <a:t>subprocesů</a:t>
            </a:r>
            <a:r>
              <a:rPr lang="cs-CZ" dirty="0" smtClean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plán řízení </a:t>
            </a:r>
            <a:r>
              <a:rPr lang="cs-CZ" dirty="0" smtClean="0">
                <a:solidFill>
                  <a:schemeClr val="tx1"/>
                </a:solidFill>
              </a:rPr>
              <a:t>rizik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identifikace </a:t>
            </a:r>
            <a:r>
              <a:rPr lang="cs-CZ" dirty="0" smtClean="0">
                <a:solidFill>
                  <a:schemeClr val="tx1"/>
                </a:solidFill>
              </a:rPr>
              <a:t>rizik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kvalitativní analýza </a:t>
            </a:r>
            <a:r>
              <a:rPr lang="cs-CZ" dirty="0" smtClean="0">
                <a:solidFill>
                  <a:schemeClr val="tx1"/>
                </a:solidFill>
              </a:rPr>
              <a:t>rizik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kvantitativní </a:t>
            </a:r>
            <a:r>
              <a:rPr lang="cs-CZ" dirty="0">
                <a:solidFill>
                  <a:schemeClr val="tx1"/>
                </a:solidFill>
              </a:rPr>
              <a:t>analýza </a:t>
            </a:r>
            <a:r>
              <a:rPr lang="cs-CZ" dirty="0" smtClean="0">
                <a:solidFill>
                  <a:schemeClr val="tx1"/>
                </a:solidFill>
              </a:rPr>
              <a:t>rizik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plán prevence </a:t>
            </a:r>
            <a:r>
              <a:rPr lang="cs-CZ" dirty="0" smtClean="0">
                <a:solidFill>
                  <a:schemeClr val="tx1"/>
                </a:solidFill>
              </a:rPr>
              <a:t>rizik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monitorování </a:t>
            </a:r>
            <a:r>
              <a:rPr lang="cs-CZ" dirty="0">
                <a:solidFill>
                  <a:schemeClr val="tx1"/>
                </a:solidFill>
              </a:rPr>
              <a:t>a řízení rizik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577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/>
              <a:t>Proces řízení předmětu dobrovolnického projektu, jeho změn, rizik a kvality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18360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Rizika v oblasti dobrovolnictví</a:t>
            </a:r>
            <a:endParaRPr lang="cs-CZ" dirty="0"/>
          </a:p>
          <a:p>
            <a:pPr lvl="1"/>
            <a:r>
              <a:rPr lang="cs-CZ" dirty="0">
                <a:solidFill>
                  <a:schemeClr val="tx1"/>
                </a:solidFill>
              </a:rPr>
              <a:t>supervize programu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komunikace a spolupráce mezi koordinátorem, managementem a D.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jasné vymezení </a:t>
            </a:r>
            <a:r>
              <a:rPr lang="cs-CZ" dirty="0" smtClean="0">
                <a:solidFill>
                  <a:schemeClr val="tx1"/>
                </a:solidFill>
              </a:rPr>
              <a:t>hranic dobrovolnické činnosti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  <a:p>
            <a:r>
              <a:rPr lang="cs-CZ" dirty="0" smtClean="0"/>
              <a:t>Dobrovolnický projekt v nemocnicích: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rizika pro pacienta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rizika pro nemocniční personál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rizika pro samotného </a:t>
            </a:r>
            <a:r>
              <a:rPr lang="cs-CZ" dirty="0" smtClean="0">
                <a:solidFill>
                  <a:schemeClr val="tx1"/>
                </a:solidFill>
              </a:rPr>
              <a:t>dobrovolníka</a:t>
            </a:r>
            <a:endParaRPr lang="cs-CZ" dirty="0" smtClean="0"/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Management </a:t>
            </a:r>
            <a:r>
              <a:rPr lang="cs-CZ" dirty="0">
                <a:solidFill>
                  <a:schemeClr val="tx1"/>
                </a:solidFill>
              </a:rPr>
              <a:t>projektu kvality proto prostupuje všechny fáze a součásti projektu, a to od počáteční definice projektu až po jeho úplné ukončení. </a:t>
            </a:r>
          </a:p>
          <a:p>
            <a:endParaRPr lang="cs-CZ" dirty="0" smtClean="0"/>
          </a:p>
          <a:p>
            <a:pPr lvl="1"/>
            <a:endParaRPr lang="cs-CZ" b="1" dirty="0">
              <a:solidFill>
                <a:schemeClr val="tx1"/>
              </a:solidFill>
            </a:endParaRPr>
          </a:p>
          <a:p>
            <a:pPr lvl="1"/>
            <a:endParaRPr lang="cs-CZ" b="1" dirty="0" smtClean="0">
              <a:solidFill>
                <a:schemeClr val="tx1"/>
              </a:solidFill>
            </a:endParaRPr>
          </a:p>
          <a:p>
            <a:pPr lvl="1"/>
            <a:endParaRPr lang="cs-CZ" b="1" dirty="0" smtClean="0">
              <a:solidFill>
                <a:schemeClr val="tx1"/>
              </a:solidFill>
            </a:endParaRP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1152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Trojúhelník projektového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Tři cíle: </a:t>
            </a:r>
          </a:p>
          <a:p>
            <a:pPr lvl="1"/>
            <a:r>
              <a:rPr lang="cs-CZ" dirty="0" smtClean="0"/>
              <a:t>kvalita</a:t>
            </a:r>
            <a:r>
              <a:rPr lang="cs-CZ" dirty="0"/>
              <a:t>, čas a náklady</a:t>
            </a:r>
          </a:p>
          <a:p>
            <a:pPr marL="457200" lvl="1" indent="0">
              <a:buNone/>
            </a:pPr>
            <a:r>
              <a:rPr lang="cs-CZ" dirty="0">
                <a:solidFill>
                  <a:schemeClr val="tx1"/>
                </a:solidFill>
              </a:rPr>
              <a:t>Cílem je zpravidla dosáhnout všech tří cílů </a:t>
            </a:r>
            <a:r>
              <a:rPr lang="cs-CZ" dirty="0" smtClean="0">
                <a:solidFill>
                  <a:schemeClr val="tx1"/>
                </a:solidFill>
              </a:rPr>
              <a:t>zároveň.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j</a:t>
            </a:r>
            <a:r>
              <a:rPr lang="cs-CZ" dirty="0" smtClean="0"/>
              <a:t>sou na sobě závislé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e</a:t>
            </a:r>
            <a:r>
              <a:rPr lang="cs-CZ" dirty="0" smtClean="0">
                <a:solidFill>
                  <a:schemeClr val="tx1"/>
                </a:solidFill>
              </a:rPr>
              <a:t>xistují limitace </a:t>
            </a:r>
            <a:r>
              <a:rPr lang="cs-CZ" dirty="0">
                <a:solidFill>
                  <a:schemeClr val="tx1"/>
                </a:solidFill>
              </a:rPr>
              <a:t>v jednotlivých </a:t>
            </a:r>
            <a:r>
              <a:rPr lang="cs-CZ" dirty="0" smtClean="0">
                <a:solidFill>
                  <a:schemeClr val="tx1"/>
                </a:solidFill>
              </a:rPr>
              <a:t>oblastech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ožadavkem </a:t>
            </a:r>
            <a:r>
              <a:rPr lang="cs-CZ" dirty="0">
                <a:solidFill>
                  <a:schemeClr val="tx1"/>
                </a:solidFill>
              </a:rPr>
              <a:t>zadavatele projektu je získat maximální kvalitu s vynaložením co nejnižších nákladů v co nejkratším čase.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8476924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1694</TotalTime>
  <Words>766</Words>
  <Application>Microsoft Office PowerPoint</Application>
  <PresentationFormat>Širokoúhlá obrazovka</PresentationFormat>
  <Paragraphs>189</Paragraphs>
  <Slides>18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Stébla</vt:lpstr>
      <vt:lpstr>SPECIFICKÉ OBLASTI INTEGROVANÉHO ŘÍZENÍ PROJEKTU  V PRAXI NEZISKOVÝCH ORGANIZACÍ </vt:lpstr>
      <vt:lpstr>Úvod do integrovaného řízení dobrovolnických projektů </vt:lpstr>
      <vt:lpstr>Proces řízení předmětu dobrovolnického projektu, jeho změn, rizik a kvality </vt:lpstr>
      <vt:lpstr>Proces řízení předmětu dobrovolnického projektu, jeho změn, rizik a kvality </vt:lpstr>
      <vt:lpstr>Proces řízení předmětu dobrovolnického projektu, jeho změn, rizik a kvality </vt:lpstr>
      <vt:lpstr>Proces řízení předmětu dobrovolnického projektu, jeho změn, rizik a kvality </vt:lpstr>
      <vt:lpstr>Proces řízení předmětu dobrovolnického projektu, jeho změn, rizik a kvality </vt:lpstr>
      <vt:lpstr>Proces řízení předmětu dobrovolnického projektu, jeho změn, rizik a kvality </vt:lpstr>
      <vt:lpstr>Trojúhelník projektového řízení</vt:lpstr>
      <vt:lpstr>Propojení cílů projektu do jednotného systému postupů, přístupu a metod </vt:lpstr>
      <vt:lpstr>Propojení cílů projektu do jednotného systému postupů, přístupu a metod </vt:lpstr>
      <vt:lpstr>Fáze projektového řízení PDCA  </vt:lpstr>
      <vt:lpstr>Fáze projektového řízení PDCA  </vt:lpstr>
      <vt:lpstr>Fáze projektového řízení PDCA  </vt:lpstr>
      <vt:lpstr>Specifická projektová prostředí (multiprojektová a mezinárodní prostředí) </vt:lpstr>
      <vt:lpstr>Specifická projektová prostředí (multiprojektová a mezinárodní prostředí) </vt:lpstr>
      <vt:lpstr>Děkuji Vám za pozornost.</vt:lpstr>
      <vt:lpstr>Děkuji Vám za pozornost.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Specifické oblasti</dc:title>
  <dc:creator>Markéta Pecinová</dc:creator>
  <cp:lastModifiedBy>Markéta Pecinová</cp:lastModifiedBy>
  <cp:revision>48</cp:revision>
  <dcterms:created xsi:type="dcterms:W3CDTF">2021-03-11T11:23:10Z</dcterms:created>
  <dcterms:modified xsi:type="dcterms:W3CDTF">2021-03-22T15:45:32Z</dcterms:modified>
</cp:coreProperties>
</file>