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0" r:id="rId3"/>
    <p:sldId id="298" r:id="rId4"/>
    <p:sldId id="305" r:id="rId5"/>
    <p:sldId id="307" r:id="rId6"/>
    <p:sldId id="306" r:id="rId7"/>
    <p:sldId id="309" r:id="rId8"/>
    <p:sldId id="310" r:id="rId9"/>
    <p:sldId id="315" r:id="rId10"/>
    <p:sldId id="311" r:id="rId11"/>
    <p:sldId id="31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99"/>
    <a:srgbClr val="76B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46DD6-8720-41A1-B1BF-2E7F029A4358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ADE4-5AF0-41E5-A756-52BF0D235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83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2ADE4-5AF0-41E5-A756-52BF0D23541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80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3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7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8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3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25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2714-2906-402C-9018-4E6B8AB11315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36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cs-CZ" sz="4900">
                <a:latin typeface="Book Antiqua" pitchFamily="18" charset="0"/>
              </a:rPr>
              <a:t>Počátky dějin Japonska</a:t>
            </a:r>
            <a:br>
              <a:rPr lang="cs-CZ" sz="4900">
                <a:latin typeface="Book Antiqua" pitchFamily="18" charset="0"/>
              </a:rPr>
            </a:br>
            <a:br>
              <a:rPr lang="cs-CZ">
                <a:latin typeface="Book Antiqua" pitchFamily="18" charset="0"/>
              </a:rPr>
            </a:br>
            <a:r>
              <a:rPr lang="cs-CZ" sz="3200">
                <a:latin typeface="Book Antiqua" pitchFamily="18" charset="0"/>
              </a:rPr>
              <a:t>od kultury Džómon po starověký stát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168352"/>
          </a:xfrm>
        </p:spPr>
        <p:txBody>
          <a:bodyPr/>
          <a:lstStyle/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1 Počátky osídlení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2 Mohylová kultura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3 Stát Jamato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4 Starověký byrokratický 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centralizovaný stát</a:t>
            </a:r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Book Antiqua" pitchFamily="18" charset="0"/>
              </a:rPr>
              <a:t>4. Raný centralizovaný byrokratický stát – </a:t>
            </a:r>
            <a:r>
              <a:rPr lang="cs-CZ" sz="32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Book Antiqua" pitchFamily="18" charset="0"/>
              </a:rPr>
              <a:t>ricurjó</a:t>
            </a:r>
            <a:r>
              <a:rPr lang="cs-CZ" sz="32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itchFamily="18" charset="0"/>
              </a:rPr>
              <a:t> </a:t>
            </a:r>
            <a:r>
              <a:rPr lang="cs-CZ" sz="32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Book Antiqua" pitchFamily="18" charset="0"/>
              </a:rPr>
              <a:t>kokka</a:t>
            </a:r>
            <a:endParaRPr lang="cs-CZ" sz="3200" dirty="0">
              <a:solidFill>
                <a:schemeClr val="tx2">
                  <a:lumMod val="40000"/>
                  <a:lumOff val="6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latin typeface="Book Antiqua" pitchFamily="18" charset="0"/>
              </a:rPr>
              <a:t>646 &gt; reformy </a:t>
            </a:r>
            <a:r>
              <a:rPr lang="cs-CZ" sz="2000" dirty="0" err="1">
                <a:latin typeface="Book Antiqua" pitchFamily="18" charset="0"/>
              </a:rPr>
              <a:t>Taika</a:t>
            </a:r>
            <a:endParaRPr lang="cs-CZ" sz="20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Book Antiqua" pitchFamily="18" charset="0"/>
              </a:rPr>
              <a:t>nové funkce </a:t>
            </a:r>
            <a:r>
              <a:rPr lang="cs-CZ" sz="1000" dirty="0">
                <a:latin typeface="Book Antiqua" pitchFamily="18" charset="0"/>
              </a:rPr>
              <a:t>(ministři zleva a zprava a </a:t>
            </a:r>
            <a:r>
              <a:rPr lang="cs-CZ" sz="1000" u="sng" dirty="0">
                <a:latin typeface="Book Antiqua" pitchFamily="18" charset="0"/>
              </a:rPr>
              <a:t>středu</a:t>
            </a:r>
            <a:r>
              <a:rPr lang="cs-CZ" sz="1000" dirty="0">
                <a:latin typeface="Book Antiqua" pitchFamily="18" charset="0"/>
              </a:rPr>
              <a:t>)</a:t>
            </a:r>
            <a:r>
              <a:rPr lang="cs-CZ" sz="1600" dirty="0">
                <a:latin typeface="Book Antiqua" pitchFamily="18" charset="0"/>
              </a:rPr>
              <a:t> + uplatnění učenců-navrátilců z Číny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Book Antiqua" pitchFamily="18" charset="0"/>
              </a:rPr>
              <a:t>hl. m. do </a:t>
            </a:r>
            <a:r>
              <a:rPr lang="cs-CZ" sz="1600" dirty="0" err="1">
                <a:latin typeface="Book Antiqua" pitchFamily="18" charset="0"/>
              </a:rPr>
              <a:t>Naniwy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200" dirty="0">
                <a:latin typeface="Book Antiqua" pitchFamily="18" charset="0"/>
              </a:rPr>
              <a:t>(konec 645)</a:t>
            </a:r>
            <a:endParaRPr lang="cs-CZ" sz="16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Book Antiqua" pitchFamily="18" charset="0"/>
              </a:rPr>
              <a:t>obecné klíčové úkoly:</a:t>
            </a:r>
            <a:endParaRPr lang="cs-CZ" sz="1800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1. posílení moci císaře </a:t>
            </a:r>
            <a:r>
              <a:rPr lang="cs-CZ" sz="1400" dirty="0">
                <a:latin typeface="Book Antiqua" pitchFamily="18" charset="0"/>
              </a:rPr>
              <a:t>(úředníci - přísaha věrnosti)</a:t>
            </a:r>
            <a:endParaRPr lang="cs-CZ" sz="1600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2. kontrola klášterů – duchovní </a:t>
            </a:r>
            <a:r>
              <a:rPr lang="cs-CZ" sz="1600" u="sng" dirty="0">
                <a:latin typeface="Book Antiqua" pitchFamily="18" charset="0"/>
              </a:rPr>
              <a:t>státní</a:t>
            </a:r>
            <a:r>
              <a:rPr lang="cs-CZ" sz="1600" dirty="0">
                <a:latin typeface="Book Antiqua" pitchFamily="18" charset="0"/>
              </a:rPr>
              <a:t> moc </a:t>
            </a:r>
            <a:r>
              <a:rPr lang="cs-CZ" sz="1400" dirty="0">
                <a:latin typeface="Book Antiqua" pitchFamily="18" charset="0"/>
              </a:rPr>
              <a:t>(dosazování osob pro dohled)</a:t>
            </a:r>
            <a:endParaRPr lang="cs-CZ" sz="1600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3. kontrola provincií </a:t>
            </a:r>
            <a:r>
              <a:rPr lang="cs-CZ" sz="1400" dirty="0">
                <a:latin typeface="Book Antiqua" pitchFamily="18" charset="0"/>
              </a:rPr>
              <a:t>(inspektoři: zbraně do skladů??  + ctít místní zvyklosti)</a:t>
            </a:r>
            <a:endParaRPr lang="cs-CZ" sz="1600" dirty="0">
              <a:latin typeface="Book Antiqua" pitchFamily="18" charset="0"/>
            </a:endParaRP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latin typeface="Book Antiqua" pitchFamily="18" charset="0"/>
              </a:rPr>
              <a:t>646 </a:t>
            </a:r>
            <a:r>
              <a:rPr lang="cs-CZ" sz="2000" b="1" i="1" dirty="0">
                <a:latin typeface="Book Antiqua" pitchFamily="18" charset="0"/>
              </a:rPr>
              <a:t>Edikt o </a:t>
            </a:r>
            <a:r>
              <a:rPr lang="cs-CZ" sz="2000" b="1" i="1">
                <a:latin typeface="Book Antiqua" pitchFamily="18" charset="0"/>
              </a:rPr>
              <a:t>4 článcích</a:t>
            </a:r>
            <a:endParaRPr lang="en-US" altLang="ja-JP" sz="1800" dirty="0">
              <a:latin typeface="Book Antiqua" pitchFamily="18" charset="0"/>
            </a:endParaRPr>
          </a:p>
          <a:p>
            <a:pPr marL="1257300" lvl="2" indent="-342900">
              <a:buAutoNum type="arabicPeriod"/>
            </a:pPr>
            <a:r>
              <a:rPr lang="cs-CZ" sz="1600" dirty="0">
                <a:latin typeface="Book Antiqua" pitchFamily="18" charset="0"/>
              </a:rPr>
              <a:t>přímá moc císaře </a:t>
            </a:r>
          </a:p>
          <a:p>
            <a:pPr marL="1371600" lvl="3" indent="0">
              <a:buNone/>
            </a:pPr>
            <a:r>
              <a:rPr lang="cs-CZ" sz="1400" dirty="0">
                <a:latin typeface="Book Antiqua" pitchFamily="18" charset="0"/>
              </a:rPr>
              <a:t>jeho je půda a lid, on </a:t>
            </a:r>
            <a:r>
              <a:rPr lang="cs-CZ" sz="1400">
                <a:latin typeface="Book Antiqua" pitchFamily="18" charset="0"/>
              </a:rPr>
              <a:t>dává půdu do správy </a:t>
            </a:r>
            <a:endParaRPr lang="cs-CZ" sz="1400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2. správní členění země </a:t>
            </a:r>
          </a:p>
          <a:p>
            <a:pPr marL="1371600" lvl="3" indent="0">
              <a:buNone/>
            </a:pPr>
            <a:r>
              <a:rPr lang="cs-CZ" sz="1400" dirty="0">
                <a:latin typeface="Book Antiqua" pitchFamily="18" charset="0"/>
              </a:rPr>
              <a:t>hl. </a:t>
            </a:r>
            <a:r>
              <a:rPr lang="cs-CZ" sz="1400">
                <a:latin typeface="Book Antiqua" pitchFamily="18" charset="0"/>
              </a:rPr>
              <a:t>m. + 5 </a:t>
            </a:r>
            <a:r>
              <a:rPr lang="cs-CZ" sz="1400" dirty="0">
                <a:latin typeface="Book Antiqua" pitchFamily="18" charset="0"/>
              </a:rPr>
              <a:t>provincií okolo + provincie, okresy. Také 7 „</a:t>
            </a:r>
            <a:r>
              <a:rPr lang="cs-CZ" sz="1400">
                <a:latin typeface="Book Antiqua" pitchFamily="18" charset="0"/>
              </a:rPr>
              <a:t>oblastí“ </a:t>
            </a:r>
            <a:r>
              <a:rPr lang="cs-CZ" sz="1200">
                <a:latin typeface="Book Antiqua" pitchFamily="18" charset="0"/>
              </a:rPr>
              <a:t>(mapa další slide)</a:t>
            </a:r>
            <a:endParaRPr lang="cs-CZ" sz="1400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3. registrace obyvatel</a:t>
            </a:r>
          </a:p>
          <a:p>
            <a:pPr marL="1371600" lvl="3" indent="0">
              <a:buNone/>
            </a:pPr>
            <a:r>
              <a:rPr lang="cs-CZ" sz="1400" dirty="0" err="1">
                <a:latin typeface="Book Antiqua" pitchFamily="18" charset="0"/>
              </a:rPr>
              <a:t>zal</a:t>
            </a:r>
            <a:r>
              <a:rPr lang="cs-CZ" sz="1400" dirty="0">
                <a:latin typeface="Book Antiqua" pitchFamily="18" charset="0"/>
              </a:rPr>
              <a:t>. matriky a katastrální přehledy; výměry; vesnice </a:t>
            </a:r>
            <a:r>
              <a:rPr lang="cs-CZ" sz="1400" i="1" dirty="0" err="1">
                <a:latin typeface="Book Antiqua" pitchFamily="18" charset="0"/>
              </a:rPr>
              <a:t>sato</a:t>
            </a:r>
            <a:endParaRPr lang="cs-CZ" sz="1400" i="1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4. daňové rozpisy</a:t>
            </a:r>
          </a:p>
          <a:p>
            <a:pPr marL="1371600" lvl="3" indent="0">
              <a:buNone/>
            </a:pPr>
            <a:r>
              <a:rPr lang="cs-CZ" sz="1400" dirty="0">
                <a:latin typeface="Book Antiqua" pitchFamily="18" charset="0"/>
              </a:rPr>
              <a:t>3% daň z úrody;  v rozličných naturáliích;  vojenská služba</a:t>
            </a:r>
          </a:p>
          <a:p>
            <a:pPr lvl="1"/>
            <a:endParaRPr lang="cs-CZ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44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/>
          </a:bodyPr>
          <a:lstStyle/>
          <a:p>
            <a:pPr algn="l"/>
            <a:r>
              <a:rPr lang="cs-CZ" sz="1600">
                <a:latin typeface="Book Antiqua" pitchFamily="18" charset="0"/>
              </a:rPr>
              <a:t>4. Raný centralizovaný byrokratický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3707904" cy="5256584"/>
          </a:xfrm>
        </p:spPr>
        <p:txBody>
          <a:bodyPr>
            <a:normAutofit/>
          </a:bodyPr>
          <a:lstStyle/>
          <a:p>
            <a:pPr marL="354013" lvl="1">
              <a:buFont typeface="Arial" panose="020B0604020202020204" pitchFamily="34" charset="0"/>
              <a:buChar char="•"/>
            </a:pPr>
            <a:r>
              <a:rPr lang="cs-CZ" sz="2000" dirty="0">
                <a:latin typeface="Book Antiqua" pitchFamily="18" charset="0"/>
              </a:rPr>
              <a:t>vývoj na kontinentě</a:t>
            </a:r>
          </a:p>
          <a:p>
            <a:pPr marL="354013" lvl="1">
              <a:buFont typeface="Arial" panose="020B0604020202020204" pitchFamily="34" charset="0"/>
              <a:buChar char="•"/>
            </a:pPr>
            <a:r>
              <a:rPr lang="cs-CZ" sz="1800" dirty="0">
                <a:latin typeface="Book Antiqua" pitchFamily="18" charset="0"/>
              </a:rPr>
              <a:t>nebezpečná aliance </a:t>
            </a:r>
            <a:r>
              <a:rPr lang="cs-CZ" sz="1800" dirty="0" err="1">
                <a:latin typeface="Book Antiqua" pitchFamily="18" charset="0"/>
              </a:rPr>
              <a:t>Tchangů</a:t>
            </a:r>
            <a:r>
              <a:rPr lang="cs-CZ" sz="1800" dirty="0">
                <a:latin typeface="Book Antiqua" pitchFamily="18" charset="0"/>
              </a:rPr>
              <a:t> a </a:t>
            </a:r>
            <a:r>
              <a:rPr lang="cs-CZ" sz="1800" dirty="0" err="1">
                <a:latin typeface="Book Antiqua" pitchFamily="18" charset="0"/>
              </a:rPr>
              <a:t>Silly</a:t>
            </a:r>
            <a:r>
              <a:rPr lang="cs-CZ" sz="1800" dirty="0">
                <a:latin typeface="Book Antiqua" pitchFamily="18" charset="0"/>
              </a:rPr>
              <a:t> </a:t>
            </a:r>
            <a:r>
              <a:rPr lang="cs-CZ" sz="1400" dirty="0">
                <a:latin typeface="Book Antiqua" pitchFamily="18" charset="0"/>
              </a:rPr>
              <a:t>(po 650)</a:t>
            </a:r>
            <a:r>
              <a:rPr lang="cs-CZ" sz="1800" dirty="0">
                <a:latin typeface="Book Antiqua" pitchFamily="18" charset="0"/>
              </a:rPr>
              <a:t> &gt;</a:t>
            </a:r>
          </a:p>
          <a:p>
            <a:pPr marL="742950" lvl="2" indent="-342900">
              <a:buFont typeface="+mj-lt"/>
              <a:buAutoNum type="arabicPeriod"/>
            </a:pPr>
            <a:r>
              <a:rPr lang="cs-CZ" sz="1600" dirty="0">
                <a:latin typeface="Book Antiqua" pitchFamily="18" charset="0"/>
              </a:rPr>
              <a:t>pokusy o </a:t>
            </a:r>
            <a:r>
              <a:rPr lang="cs-CZ" sz="1600" dirty="0" err="1">
                <a:latin typeface="Book Antiqua" pitchFamily="18" charset="0"/>
              </a:rPr>
              <a:t>jap</a:t>
            </a:r>
            <a:r>
              <a:rPr lang="cs-CZ" sz="1600" dirty="0">
                <a:latin typeface="Book Antiqua" pitchFamily="18" charset="0"/>
              </a:rPr>
              <a:t>. vojenské tažení </a:t>
            </a:r>
            <a:r>
              <a:rPr lang="cs-CZ" sz="1400" dirty="0">
                <a:latin typeface="Book Antiqua" pitchFamily="18" charset="0"/>
              </a:rPr>
              <a:t>(663 námořní bitva u ústí ř. </a:t>
            </a:r>
            <a:r>
              <a:rPr lang="cs-CZ" sz="1400" dirty="0" err="1">
                <a:latin typeface="Book Antiqua" pitchFamily="18" charset="0"/>
              </a:rPr>
              <a:t>Kum</a:t>
            </a:r>
            <a:r>
              <a:rPr lang="cs-CZ" sz="1400">
                <a:latin typeface="Book Antiqua" pitchFamily="18" charset="0"/>
              </a:rPr>
              <a:t>)</a:t>
            </a:r>
            <a:r>
              <a:rPr lang="cs-CZ" sz="1600">
                <a:latin typeface="Book Antiqua" pitchFamily="18" charset="0"/>
              </a:rPr>
              <a:t> opevňování + vznik Dazaifu</a:t>
            </a:r>
            <a:endParaRPr lang="cs-CZ" sz="1600" dirty="0">
              <a:latin typeface="Book Antiqua" pitchFamily="18" charset="0"/>
            </a:endParaRPr>
          </a:p>
          <a:p>
            <a:pPr marL="742950" lvl="2" indent="-342900">
              <a:buFont typeface="+mj-lt"/>
              <a:buAutoNum type="arabicPeriod"/>
            </a:pPr>
            <a:r>
              <a:rPr lang="cs-CZ" sz="1600" dirty="0">
                <a:latin typeface="Book Antiqua" pitchFamily="18" charset="0"/>
              </a:rPr>
              <a:t>využití kontinent. řemeslného potenciálu</a:t>
            </a:r>
          </a:p>
          <a:p>
            <a:pPr marL="685800" lvl="2" indent="-285750">
              <a:buFont typeface="Wingdings" panose="05000000000000000000" pitchFamily="2" charset="2"/>
              <a:buChar char="à"/>
            </a:pPr>
            <a:r>
              <a:rPr lang="cs-CZ" sz="1600">
                <a:latin typeface="Book Antiqua" pitchFamily="18" charset="0"/>
              </a:rPr>
              <a:t>stěhování </a:t>
            </a:r>
            <a:r>
              <a:rPr lang="cs-CZ" sz="1600" dirty="0">
                <a:latin typeface="Book Antiqua" pitchFamily="18" charset="0"/>
              </a:rPr>
              <a:t>hl. m. do </a:t>
            </a:r>
            <a:r>
              <a:rPr lang="cs-CZ" sz="1600" err="1">
                <a:latin typeface="Book Antiqua" pitchFamily="18" charset="0"/>
              </a:rPr>
              <a:t>Ócu</a:t>
            </a:r>
            <a:r>
              <a:rPr lang="cs-CZ" sz="1600">
                <a:latin typeface="Book Antiqua" pitchFamily="18" charset="0"/>
              </a:rPr>
              <a:t> 667</a:t>
            </a:r>
          </a:p>
          <a:p>
            <a:pPr marL="685800" lvl="2" indent="-285750">
              <a:buFont typeface="Wingdings" panose="05000000000000000000" pitchFamily="2" charset="2"/>
              <a:buChar char="à"/>
            </a:pPr>
            <a:r>
              <a:rPr lang="cs-CZ" sz="1600">
                <a:latin typeface="Book Antiqua" pitchFamily="18" charset="0"/>
              </a:rPr>
              <a:t>mocenské pnutí</a:t>
            </a:r>
            <a:endParaRPr lang="cs-CZ" sz="1600" dirty="0">
              <a:latin typeface="Book Antiqua" pitchFamily="18" charset="0"/>
            </a:endParaRPr>
          </a:p>
          <a:p>
            <a:pPr marL="742950" lvl="2" indent="-342900">
              <a:buFont typeface="+mj-lt"/>
              <a:buAutoNum type="arabicPeriod" startAt="3"/>
            </a:pPr>
            <a:r>
              <a:rPr lang="cs-CZ" sz="1600">
                <a:latin typeface="Book Antiqua" pitchFamily="18" charset="0"/>
              </a:rPr>
              <a:t>rodové soupeření - </a:t>
            </a:r>
            <a:r>
              <a:rPr lang="cs-CZ" sz="1600" b="1" dirty="0">
                <a:latin typeface="Book Antiqua" pitchFamily="18" charset="0"/>
              </a:rPr>
              <a:t>válka </a:t>
            </a:r>
            <a:r>
              <a:rPr lang="cs-CZ" sz="1600" b="1" dirty="0" err="1">
                <a:latin typeface="Book Antiqua" pitchFamily="18" charset="0"/>
              </a:rPr>
              <a:t>Džinšin</a:t>
            </a:r>
            <a:r>
              <a:rPr lang="cs-CZ" sz="1600" b="1" dirty="0">
                <a:latin typeface="Book Antiqua" pitchFamily="18" charset="0"/>
              </a:rPr>
              <a:t> </a:t>
            </a:r>
            <a:r>
              <a:rPr lang="cs-CZ" sz="1600" b="1">
                <a:latin typeface="Book Antiqua" pitchFamily="18" charset="0"/>
              </a:rPr>
              <a:t>672</a:t>
            </a:r>
            <a:r>
              <a:rPr lang="cs-CZ" sz="1600">
                <a:latin typeface="Book Antiqua" pitchFamily="18" charset="0"/>
              </a:rPr>
              <a:t> </a:t>
            </a:r>
            <a:endParaRPr lang="cs-CZ" sz="1600" dirty="0">
              <a:latin typeface="Book Antiqua" pitchFamily="18" charset="0"/>
            </a:endParaRPr>
          </a:p>
          <a:p>
            <a:pPr marL="914400" lvl="2" indent="0">
              <a:buNone/>
            </a:pPr>
            <a:r>
              <a:rPr lang="cs-CZ" sz="1600" dirty="0">
                <a:latin typeface="Book Antiqua" pitchFamily="18" charset="0"/>
              </a:rPr>
              <a:t>kdo po </a:t>
            </a:r>
            <a:r>
              <a:rPr lang="cs-CZ" sz="1600" dirty="0" err="1">
                <a:latin typeface="Book Antiqua" pitchFamily="18" charset="0"/>
              </a:rPr>
              <a:t>Tendžim</a:t>
            </a:r>
            <a:r>
              <a:rPr lang="cs-CZ" sz="1600" dirty="0">
                <a:latin typeface="Book Antiqua" pitchFamily="18" charset="0"/>
              </a:rPr>
              <a:t>? jeho ml. bratr </a:t>
            </a:r>
            <a:r>
              <a:rPr lang="cs-CZ" sz="1600" dirty="0" err="1">
                <a:latin typeface="Book Antiqua" pitchFamily="18" charset="0"/>
              </a:rPr>
              <a:t>Óama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600" b="1" dirty="0">
                <a:latin typeface="Book Antiqua" pitchFamily="18" charset="0"/>
              </a:rPr>
              <a:t>(</a:t>
            </a:r>
            <a:r>
              <a:rPr lang="cs-CZ" sz="1600" b="1" dirty="0" err="1">
                <a:latin typeface="Book Antiqua" pitchFamily="18" charset="0"/>
              </a:rPr>
              <a:t>Tenmu</a:t>
            </a:r>
            <a:r>
              <a:rPr lang="cs-CZ" sz="1600" b="1" dirty="0">
                <a:latin typeface="Book Antiqua" pitchFamily="18" charset="0"/>
              </a:rPr>
              <a:t>)</a:t>
            </a:r>
            <a:r>
              <a:rPr lang="cs-CZ" sz="1600" dirty="0">
                <a:latin typeface="Book Antiqua" pitchFamily="18" charset="0"/>
              </a:rPr>
              <a:t>, porazil </a:t>
            </a:r>
            <a:r>
              <a:rPr lang="cs-CZ" sz="1600" dirty="0" err="1">
                <a:latin typeface="Book Antiqua" pitchFamily="18" charset="0"/>
              </a:rPr>
              <a:t>Ótoma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200" dirty="0">
                <a:latin typeface="Book Antiqua" pitchFamily="18" charset="0"/>
              </a:rPr>
              <a:t>(syn </a:t>
            </a:r>
            <a:r>
              <a:rPr lang="cs-CZ" sz="1200" dirty="0" err="1">
                <a:latin typeface="Book Antiqua" pitchFamily="18" charset="0"/>
              </a:rPr>
              <a:t>Tendžiho</a:t>
            </a:r>
            <a:r>
              <a:rPr lang="cs-CZ" sz="1200" dirty="0">
                <a:latin typeface="Book Antiqua" pitchFamily="18" charset="0"/>
              </a:rPr>
              <a:t>)</a:t>
            </a:r>
            <a:endParaRPr lang="cs-CZ" sz="1600" dirty="0">
              <a:latin typeface="Book Antiqua" pitchFamily="18" charset="0"/>
            </a:endParaRPr>
          </a:p>
          <a:p>
            <a:pPr lvl="1"/>
            <a:endParaRPr lang="cs-CZ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76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literatura – </a:t>
            </a:r>
            <a:r>
              <a:rPr lang="ja-JP" altLang="en-US" sz="2000">
                <a:latin typeface="Book Antiqua" pitchFamily="18" charset="0"/>
              </a:rPr>
              <a:t>文献</a:t>
            </a:r>
            <a:endParaRPr lang="cs-CZ" altLang="ja-JP" sz="2000">
              <a:latin typeface="Book Antiqua" pitchFamily="18" charset="0"/>
            </a:endParaRPr>
          </a:p>
          <a:p>
            <a:endParaRPr lang="cs-CZ" altLang="ja-JP" sz="2000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Reischauer, Craig, s 7-18</a:t>
            </a: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Vasiljevová 22-77</a:t>
            </a:r>
          </a:p>
          <a:p>
            <a:r>
              <a:rPr lang="cs-CZ" sz="2000" i="1">
                <a:latin typeface="Book Antiqua" pitchFamily="18" charset="0"/>
              </a:rPr>
              <a:t>Vějíř a meč</a:t>
            </a:r>
            <a:r>
              <a:rPr lang="cs-CZ" sz="2000">
                <a:latin typeface="Book Antiqua" pitchFamily="18" charset="0"/>
              </a:rPr>
              <a:t>, Boháčková 23-56</a:t>
            </a:r>
          </a:p>
          <a:p>
            <a:r>
              <a:rPr lang="cs-CZ" sz="2000" i="1">
                <a:latin typeface="Book Antiqua" pitchFamily="18" charset="0"/>
              </a:rPr>
              <a:t>A History of Japan, Second Ed.</a:t>
            </a:r>
            <a:r>
              <a:rPr lang="cs-CZ" sz="2000">
                <a:latin typeface="Book Antiqua" pitchFamily="18" charset="0"/>
              </a:rPr>
              <a:t>, Conrad Totman, s 20-33, 38-60</a:t>
            </a:r>
          </a:p>
          <a:p>
            <a:r>
              <a:rPr lang="cs-CZ" sz="2000" i="1">
                <a:latin typeface="Book Antiqua" pitchFamily="18" charset="0"/>
              </a:rPr>
              <a:t>The Cambridge History of Japan</a:t>
            </a:r>
            <a:r>
              <a:rPr lang="cs-CZ" sz="2000">
                <a:latin typeface="Book Antiqua" pitchFamily="18" charset="0"/>
              </a:rPr>
              <a:t>, sv. 1</a:t>
            </a:r>
          </a:p>
        </p:txBody>
      </p:sp>
    </p:spTree>
    <p:extLst>
      <p:ext uri="{BB962C8B-B14F-4D97-AF65-F5344CB8AC3E}">
        <p14:creationId xmlns:p14="http://schemas.microsoft.com/office/powerpoint/2010/main" val="302218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2. Mohylová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endParaRPr lang="cs-CZ" sz="2600">
              <a:latin typeface="Book Antiqua" panose="02040602050305030304" pitchFamily="18" charset="0"/>
            </a:endParaRPr>
          </a:p>
          <a:p>
            <a:r>
              <a:rPr lang="cs-CZ" sz="2100">
                <a:latin typeface="Book Antiqua" panose="02040602050305030304" pitchFamily="18" charset="0"/>
              </a:rPr>
              <a:t>od 3C &gt; významný pokrok &gt; </a:t>
            </a:r>
          </a:p>
          <a:p>
            <a:pPr lvl="1"/>
            <a:r>
              <a:rPr lang="cs-CZ" sz="1700">
                <a:latin typeface="Book Antiqua" panose="02040602050305030304" pitchFamily="18" charset="0"/>
              </a:rPr>
              <a:t>v obdělávání půdy; výrobní technologie z kontin. (železo) jízda na koni, asi podmaňování značné části Jap.</a:t>
            </a:r>
          </a:p>
          <a:p>
            <a:r>
              <a:rPr lang="cs-CZ" sz="2100">
                <a:latin typeface="Book Antiqua" panose="02040602050305030304" pitchFamily="18" charset="0"/>
              </a:rPr>
              <a:t>zcela bez písem. pramenů, proto „temno“ </a:t>
            </a:r>
          </a:p>
          <a:p>
            <a:r>
              <a:rPr lang="cs-CZ" sz="2100">
                <a:latin typeface="Book Antiqua" panose="02040602050305030304" pitchFamily="18" charset="0"/>
              </a:rPr>
              <a:t>od 4C expanze státečků, panovníci  </a:t>
            </a:r>
            <a:r>
              <a:rPr lang="cs-CZ" sz="2100" i="1">
                <a:latin typeface="Book Antiqua" panose="02040602050305030304" pitchFamily="18" charset="0"/>
              </a:rPr>
              <a:t>ókimi</a:t>
            </a:r>
            <a:r>
              <a:rPr lang="cs-CZ" sz="2100">
                <a:latin typeface="Book Antiqua" panose="02040602050305030304" pitchFamily="18" charset="0"/>
              </a:rPr>
              <a:t> ; pokusy o expanzi na kontinent &gt; </a:t>
            </a:r>
            <a:r>
              <a:rPr lang="cs-CZ" sz="2100" b="1">
                <a:latin typeface="Book Antiqua" panose="02040602050305030304" pitchFamily="18" charset="0"/>
              </a:rPr>
              <a:t>mohutné mohyly</a:t>
            </a:r>
            <a:r>
              <a:rPr lang="cs-CZ" sz="2100">
                <a:latin typeface="Book Antiqua" panose="02040602050305030304" pitchFamily="18" charset="0"/>
              </a:rPr>
              <a:t>, zbraně, závlah. systémy</a:t>
            </a:r>
          </a:p>
          <a:p>
            <a:pPr lvl="1">
              <a:lnSpc>
                <a:spcPct val="140000"/>
              </a:lnSpc>
            </a:pPr>
            <a:r>
              <a:rPr lang="cs-CZ" sz="1700">
                <a:latin typeface="Book Antiqua" panose="02040602050305030304" pitchFamily="18" charset="0"/>
              </a:rPr>
              <a:t>rozšíření – pol. 3C až pol. 7C</a:t>
            </a:r>
          </a:p>
          <a:p>
            <a:pPr lvl="1">
              <a:lnSpc>
                <a:spcPct val="140000"/>
              </a:lnSpc>
            </a:pPr>
            <a:r>
              <a:rPr lang="cs-CZ" sz="1700">
                <a:latin typeface="Book Antiqua" panose="02040602050305030304" pitchFamily="18" charset="0"/>
              </a:rPr>
              <a:t>rané 3-4C, vrcholné 5C, pozdní 6-7C</a:t>
            </a:r>
          </a:p>
          <a:p>
            <a:r>
              <a:rPr lang="cs-CZ" sz="2100">
                <a:latin typeface="Book Antiqua" panose="02040602050305030304" pitchFamily="18" charset="0"/>
              </a:rPr>
              <a:t>od 6C spíš voj. neúspěchy, těžiště aktivit &gt; přesun do zvládání admini / byrokrat. opatření, psaní, vedení záznamů, vzdělání…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45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3384376" cy="706090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3. Stát Jamato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851920" y="1344510"/>
            <a:ext cx="3600400" cy="5037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latin typeface="Book Antiqua" pitchFamily="18" charset="0"/>
              </a:rPr>
              <a:t>mohyly v 3C v kraji Jamato a Kawači &gt; politická integrace; sociální rozvoj, dědičnost + technolog. rozvoj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latin typeface="Book Antiqua" pitchFamily="18" charset="0"/>
              </a:rPr>
              <a:t>zejm. použití Fe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latin typeface="Book Antiqua" pitchFamily="18" charset="0"/>
              </a:rPr>
              <a:t>důležitá geografická poloha Kinai a SZ Kjúšú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cs-CZ">
              <a:latin typeface="Book Antiqua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latin typeface="Book Antiqua" pitchFamily="18" charset="0"/>
              </a:rPr>
              <a:t>víme víc o stycích s kontin. – proud přistěhovalců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latin typeface="Book Antiqua" pitchFamily="18" charset="0"/>
              </a:rPr>
              <a:t>proces přechodu k byrokrat. státu</a:t>
            </a:r>
          </a:p>
        </p:txBody>
      </p:sp>
    </p:spTree>
    <p:extLst>
      <p:ext uri="{BB962C8B-B14F-4D97-AF65-F5344CB8AC3E}">
        <p14:creationId xmlns:p14="http://schemas.microsoft.com/office/powerpoint/2010/main" val="218284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160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3 Stát Jamato  </a:t>
            </a:r>
            <a:br>
              <a:rPr lang="cs-CZ" sz="2400">
                <a:latin typeface="Book Antiqua" pitchFamily="18" charset="0"/>
              </a:rPr>
            </a:br>
            <a:r>
              <a:rPr lang="cs-CZ" sz="2400">
                <a:latin typeface="Book Antiqua" pitchFamily="18" charset="0"/>
              </a:rPr>
              <a:t>			</a:t>
            </a:r>
            <a:r>
              <a:rPr lang="cs-CZ" sz="2000">
                <a:latin typeface="Book Antiqua" pitchFamily="18" charset="0"/>
              </a:rPr>
              <a:t>technologie a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v Kinaji stát s jasnou kontinuitou do budoucnosti..</a:t>
            </a:r>
          </a:p>
          <a:p>
            <a:pPr marL="685800" lvl="2">
              <a:spcAft>
                <a:spcPts val="200"/>
              </a:spcAft>
            </a:pPr>
            <a:r>
              <a:rPr lang="cs-CZ" sz="1600">
                <a:latin typeface="Book Antiqua" pitchFamily="18" charset="0"/>
              </a:rPr>
              <a:t>pokrok v technologiích;  používání Fe </a:t>
            </a:r>
            <a:r>
              <a:rPr lang="cs-CZ" sz="1400">
                <a:latin typeface="Book Antiqua" pitchFamily="18" charset="0"/>
              </a:rPr>
              <a:t>(zřejmě z Kaja)</a:t>
            </a:r>
            <a:endParaRPr lang="cs-CZ" sz="1600">
              <a:latin typeface="Book Antiqua" pitchFamily="18" charset="0"/>
            </a:endParaRPr>
          </a:p>
          <a:p>
            <a:pPr marL="720725" lvl="3" indent="-263525">
              <a:spcAft>
                <a:spcPts val="200"/>
              </a:spcAft>
            </a:pPr>
            <a:r>
              <a:rPr lang="cs-CZ" sz="1600">
                <a:latin typeface="Book Antiqua" pitchFamily="18" charset="0"/>
              </a:rPr>
              <a:t>keramika </a:t>
            </a:r>
            <a:r>
              <a:rPr lang="cs-CZ" sz="1600" i="1">
                <a:latin typeface="Book Antiqua" pitchFamily="18" charset="0"/>
              </a:rPr>
              <a:t>sue</a:t>
            </a:r>
            <a:r>
              <a:rPr lang="cs-CZ" sz="1600">
                <a:latin typeface="Book Antiqua" pitchFamily="18" charset="0"/>
              </a:rPr>
              <a:t>; tkaní; zpracování kovů + architektura</a:t>
            </a:r>
          </a:p>
          <a:p>
            <a:pPr marL="720725" lvl="3" indent="-263525">
              <a:spcAft>
                <a:spcPts val="200"/>
              </a:spcAft>
            </a:pPr>
            <a:r>
              <a:rPr lang="cs-CZ" sz="1600">
                <a:latin typeface="Book Antiqua" pitchFamily="18" charset="0"/>
              </a:rPr>
              <a:t>kor. přistěhovalci + technologické novinky (pece </a:t>
            </a:r>
            <a:r>
              <a:rPr lang="cs-CZ" sz="1600" i="1">
                <a:latin typeface="Book Antiqua" pitchFamily="18" charset="0"/>
              </a:rPr>
              <a:t>kamado</a:t>
            </a:r>
            <a:r>
              <a:rPr lang="cs-CZ" sz="1600">
                <a:latin typeface="Book Antiqua" pitchFamily="18" charset="0"/>
              </a:rPr>
              <a:t>)</a:t>
            </a:r>
          </a:p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cs-CZ" sz="1800">
              <a:latin typeface="Book Antiqua" pitchFamily="18" charset="0"/>
            </a:endParaRPr>
          </a:p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mocenský „pat“ mezi vládnoucím / ústředním rodem a těmi okolo</a:t>
            </a:r>
          </a:p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 i="1">
                <a:latin typeface="Book Antiqua" pitchFamily="18" charset="0"/>
              </a:rPr>
              <a:t>ókimi</a:t>
            </a:r>
            <a:r>
              <a:rPr lang="cs-CZ" sz="1800">
                <a:latin typeface="Book Antiqua" pitchFamily="18" charset="0"/>
              </a:rPr>
              <a:t> v čele svazku rodových území, rovnováha</a:t>
            </a:r>
          </a:p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rozhodující mocenské upevnění</a:t>
            </a:r>
          </a:p>
          <a:p>
            <a:pPr marL="685800" lvl="2">
              <a:spcAft>
                <a:spcPts val="200"/>
              </a:spcAft>
            </a:pPr>
            <a:r>
              <a:rPr lang="cs-CZ" sz="1400">
                <a:latin typeface="Book Antiqua" pitchFamily="18" charset="0"/>
              </a:rPr>
              <a:t>v 2. pol. 5C prosazení </a:t>
            </a:r>
            <a:r>
              <a:rPr lang="cs-CZ" sz="1400" u="sng">
                <a:latin typeface="Book Antiqua" pitchFamily="18" charset="0"/>
              </a:rPr>
              <a:t>pokrevních</a:t>
            </a:r>
            <a:r>
              <a:rPr lang="cs-CZ" sz="1400">
                <a:latin typeface="Book Antiqua" pitchFamily="18" charset="0"/>
              </a:rPr>
              <a:t> vztahů při nástupnictví, </a:t>
            </a:r>
            <a:r>
              <a:rPr lang="cs-CZ" sz="1400" i="1">
                <a:latin typeface="Book Antiqua" pitchFamily="18" charset="0"/>
              </a:rPr>
              <a:t>ókimi</a:t>
            </a:r>
          </a:p>
          <a:p>
            <a:pPr marL="685800" lvl="2">
              <a:spcAft>
                <a:spcPts val="200"/>
              </a:spcAft>
            </a:pPr>
            <a:r>
              <a:rPr lang="cs-CZ" sz="1400">
                <a:latin typeface="Book Antiqua" pitchFamily="18" charset="0"/>
              </a:rPr>
              <a:t>od 6C systém mezi- i vnitro-rodové hierarchie – </a:t>
            </a:r>
            <a:r>
              <a:rPr lang="cs-CZ" sz="1400" i="1">
                <a:latin typeface="Book Antiqua" pitchFamily="18" charset="0"/>
              </a:rPr>
              <a:t>udži seido</a:t>
            </a:r>
            <a:r>
              <a:rPr lang="cs-CZ" sz="1400">
                <a:latin typeface="Book Antiqua" pitchFamily="18" charset="0"/>
              </a:rPr>
              <a:t>, funkce </a:t>
            </a:r>
            <a:r>
              <a:rPr lang="cs-CZ" sz="1400" i="1">
                <a:latin typeface="Book Antiqua" pitchFamily="18" charset="0"/>
              </a:rPr>
              <a:t>kabane</a:t>
            </a:r>
            <a:r>
              <a:rPr lang="cs-CZ" sz="1400">
                <a:latin typeface="Book Antiqua" pitchFamily="18" charset="0"/>
              </a:rPr>
              <a:t> - </a:t>
            </a:r>
            <a:r>
              <a:rPr lang="ja-JP" altLang="en-US" sz="1400">
                <a:latin typeface="Book Antiqua" pitchFamily="18" charset="0"/>
              </a:rPr>
              <a:t>姓</a:t>
            </a:r>
            <a:endParaRPr lang="en-US" sz="1400" i="1">
              <a:latin typeface="Book Antiqua" pitchFamily="18" charset="0"/>
            </a:endParaRPr>
          </a:p>
          <a:p>
            <a:pPr marL="0" lvl="1" indent="0">
              <a:spcAft>
                <a:spcPts val="200"/>
              </a:spcAft>
              <a:buNone/>
            </a:pPr>
            <a:r>
              <a:rPr lang="cs-CZ" sz="1400">
                <a:latin typeface="Book Antiqua" pitchFamily="18" charset="0"/>
              </a:rPr>
              <a:t> </a:t>
            </a:r>
          </a:p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rody </a:t>
            </a:r>
            <a:r>
              <a:rPr lang="cs-CZ" sz="1800" i="1">
                <a:latin typeface="Book Antiqua" pitchFamily="18" charset="0"/>
              </a:rPr>
              <a:t>gózoku</a:t>
            </a:r>
            <a:r>
              <a:rPr lang="cs-CZ" sz="1800">
                <a:latin typeface="Book Antiqua" pitchFamily="18" charset="0"/>
              </a:rPr>
              <a:t> &gt; hl. opory režimu Jamato, jejich „jednotkami“ ie </a:t>
            </a:r>
            <a:r>
              <a:rPr lang="ja-JP" altLang="en-US" sz="1800">
                <a:latin typeface="Book Antiqua" pitchFamily="18" charset="0"/>
              </a:rPr>
              <a:t>家</a:t>
            </a:r>
            <a:endParaRPr lang="cs-CZ" sz="1800">
              <a:latin typeface="Book Antiqua" pitchFamily="18" charset="0"/>
            </a:endParaRPr>
          </a:p>
          <a:p>
            <a:pPr marL="285750" lvl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v čele </a:t>
            </a:r>
            <a:r>
              <a:rPr lang="cs-CZ" sz="1800" i="1">
                <a:latin typeface="Book Antiqua" pitchFamily="18" charset="0"/>
              </a:rPr>
              <a:t>udži no kami</a:t>
            </a:r>
            <a:r>
              <a:rPr lang="cs-CZ" sz="1800">
                <a:latin typeface="Book Antiqua" pitchFamily="18" charset="0"/>
              </a:rPr>
              <a:t>  -  </a:t>
            </a:r>
            <a:r>
              <a:rPr lang="ja-JP" altLang="en-US" sz="1800">
                <a:latin typeface="Book Antiqua" pitchFamily="18" charset="0"/>
              </a:rPr>
              <a:t>氏の上</a:t>
            </a:r>
            <a:r>
              <a:rPr lang="cs-CZ" sz="1800">
                <a:latin typeface="Book Antiqua" pitchFamily="18" charset="0"/>
              </a:rPr>
              <a:t>,  styk mezi rodem a panovnickým rodem</a:t>
            </a:r>
          </a:p>
        </p:txBody>
      </p:sp>
    </p:spTree>
    <p:extLst>
      <p:ext uri="{BB962C8B-B14F-4D97-AF65-F5344CB8AC3E}">
        <p14:creationId xmlns:p14="http://schemas.microsoft.com/office/powerpoint/2010/main" val="297853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4248472" cy="1282154"/>
          </a:xfrm>
        </p:spPr>
        <p:txBody>
          <a:bodyPr>
            <a:normAutofit/>
          </a:bodyPr>
          <a:lstStyle/>
          <a:p>
            <a:pPr algn="l"/>
            <a:r>
              <a:rPr lang="cs-CZ" sz="160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3 Stát Jamato </a:t>
            </a:r>
            <a:br>
              <a:rPr lang="cs-CZ" sz="2000">
                <a:latin typeface="Book Antiqua" pitchFamily="18" charset="0"/>
              </a:rPr>
            </a:br>
            <a:br>
              <a:rPr lang="cs-CZ" sz="2000">
                <a:latin typeface="Book Antiqua" pitchFamily="18" charset="0"/>
              </a:rPr>
            </a:br>
            <a:r>
              <a:rPr lang="cs-CZ" sz="2000">
                <a:latin typeface="Book Antiqua" pitchFamily="18" charset="0"/>
              </a:rPr>
              <a:t>styky s kontinentem </a:t>
            </a:r>
            <a:r>
              <a:rPr lang="cs-CZ" sz="1200">
                <a:latin typeface="Book Antiqua" pitchFamily="18" charset="0"/>
              </a:rPr>
              <a:t>(po Pozdních Chanech)</a:t>
            </a:r>
            <a:endParaRPr lang="cs-CZ" sz="2000">
              <a:latin typeface="Book Antiqu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556792"/>
            <a:ext cx="41044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latin typeface="Book Antiqua" pitchFamily="18" charset="0"/>
              </a:rPr>
              <a:t>11 poselstev 5 králů Wa do Číny (413-502) , z </a:t>
            </a:r>
            <a:r>
              <a:rPr lang="cs-CZ" i="1">
                <a:latin typeface="Book Antiqua" pitchFamily="18" charset="0"/>
              </a:rPr>
              <a:t>Kroniky Sungů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>
                <a:latin typeface="Book Antiqua" pitchFamily="18" charset="0"/>
              </a:rPr>
              <a:t>název </a:t>
            </a:r>
            <a:r>
              <a:rPr lang="cs-CZ" sz="1600" i="1">
                <a:latin typeface="Book Antiqua" pitchFamily="18" charset="0"/>
              </a:rPr>
              <a:t>Wa</a:t>
            </a:r>
            <a:r>
              <a:rPr lang="cs-CZ" sz="1600">
                <a:latin typeface="Book Antiqua" pitchFamily="18" charset="0"/>
              </a:rPr>
              <a:t> </a:t>
            </a:r>
            <a:r>
              <a:rPr lang="ja-JP" altLang="en-US" sz="1600">
                <a:latin typeface="Book Antiqua" pitchFamily="18" charset="0"/>
              </a:rPr>
              <a:t>倭 </a:t>
            </a:r>
            <a:r>
              <a:rPr lang="en-US" altLang="ja-JP" sz="1600">
                <a:latin typeface="Book Antiqua" pitchFamily="18" charset="0"/>
                <a:sym typeface="Wingdings" pitchFamily="2" charset="2"/>
              </a:rPr>
              <a:t> </a:t>
            </a:r>
            <a:r>
              <a:rPr lang="ja-JP" altLang="en-US" sz="1600">
                <a:latin typeface="Book Antiqua" pitchFamily="18" charset="0"/>
              </a:rPr>
              <a:t>和 </a:t>
            </a:r>
            <a:r>
              <a:rPr lang="en-US" altLang="ja-JP" sz="1600">
                <a:latin typeface="Book Antiqua" pitchFamily="18" charset="0"/>
                <a:sym typeface="Wingdings" pitchFamily="2" charset="2"/>
              </a:rPr>
              <a:t></a:t>
            </a:r>
            <a:r>
              <a:rPr lang="ja-JP" altLang="en-US" sz="1600">
                <a:latin typeface="Book Antiqua" pitchFamily="18" charset="0"/>
                <a:sym typeface="Wingdings" pitchFamily="2" charset="2"/>
              </a:rPr>
              <a:t>大和</a:t>
            </a:r>
            <a:endParaRPr lang="cs-CZ" sz="1600">
              <a:latin typeface="Book Antiqua" pitchFamily="18" charset="0"/>
            </a:endParaRP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>
                <a:latin typeface="Book Antiqua" pitchFamily="18" charset="0"/>
              </a:rPr>
              <a:t>Korejci a písmo… cech </a:t>
            </a:r>
            <a:r>
              <a:rPr lang="cs-CZ" sz="1600" i="1">
                <a:latin typeface="Book Antiqua" pitchFamily="18" charset="0"/>
              </a:rPr>
              <a:t>fubito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>
                <a:latin typeface="Book Antiqua" pitchFamily="18" charset="0"/>
              </a:rPr>
              <a:t>…věda, čín. klasici, kalendář, lékaři, 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>
                <a:latin typeface="Book Antiqua" pitchFamily="18" charset="0"/>
              </a:rPr>
              <a:t>převzetí buddhismu, Sogové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cs-CZ">
              <a:latin typeface="Book Antiqua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>
                <a:solidFill>
                  <a:srgbClr val="002060"/>
                </a:solidFill>
                <a:latin typeface="Book Antiqua" pitchFamily="18" charset="0"/>
              </a:rPr>
              <a:t>čínské kroniky</a:t>
            </a:r>
            <a:endParaRPr lang="cs-CZ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cs-CZ" altLang="ja-JP" sz="1600">
                <a:latin typeface="Book Antiqua" pitchFamily="18" charset="0"/>
              </a:rPr>
              <a:t>Anály Raných a Pozdních Chanů (1BC-1AD)</a:t>
            </a:r>
          </a:p>
          <a:p>
            <a:r>
              <a:rPr lang="en-US" altLang="ja-JP" sz="1600">
                <a:latin typeface="Book Antiqua" pitchFamily="18" charset="0"/>
              </a:rPr>
              <a:t>『</a:t>
            </a:r>
            <a:r>
              <a:rPr lang="ja-JP" altLang="en-US" sz="1600">
                <a:latin typeface="Book Antiqua" pitchFamily="18" charset="0"/>
              </a:rPr>
              <a:t>宋書</a:t>
            </a:r>
            <a:r>
              <a:rPr lang="en-US" altLang="ja-JP" sz="1600">
                <a:latin typeface="Book Antiqua" pitchFamily="18" charset="0"/>
              </a:rPr>
              <a:t>』</a:t>
            </a:r>
            <a:r>
              <a:rPr lang="cs-CZ" altLang="ja-JP" sz="1600">
                <a:latin typeface="Book Antiqua" pitchFamily="18" charset="0"/>
              </a:rPr>
              <a:t> Kronika Sungů</a:t>
            </a:r>
            <a:endParaRPr lang="cs-CZ" sz="1600">
              <a:latin typeface="Book Antiqua" pitchFamily="18" charset="0"/>
            </a:endParaRPr>
          </a:p>
          <a:p>
            <a:r>
              <a:rPr lang="en-US" altLang="ja-JP" sz="1600">
                <a:latin typeface="Book Antiqua" pitchFamily="18" charset="0"/>
              </a:rPr>
              <a:t>『</a:t>
            </a:r>
            <a:r>
              <a:rPr lang="ja-JP" altLang="en-US" sz="1600">
                <a:latin typeface="Book Antiqua" pitchFamily="18" charset="0"/>
              </a:rPr>
              <a:t>魏志</a:t>
            </a:r>
            <a:r>
              <a:rPr lang="en-US" altLang="ja-JP" sz="1600">
                <a:latin typeface="Book Antiqua" pitchFamily="18" charset="0"/>
              </a:rPr>
              <a:t>』</a:t>
            </a:r>
            <a:r>
              <a:rPr lang="ja-JP" altLang="en-US" sz="1600">
                <a:latin typeface="Book Antiqua" pitchFamily="18" charset="0"/>
              </a:rPr>
              <a:t>倭人伝、</a:t>
            </a:r>
            <a:r>
              <a:rPr lang="cs-CZ" altLang="ja-JP" sz="1600" b="1">
                <a:latin typeface="Book Antiqua" pitchFamily="18" charset="0"/>
              </a:rPr>
              <a:t>Kronika Wej </a:t>
            </a:r>
            <a:r>
              <a:rPr lang="cs-CZ" altLang="ja-JP" sz="1600">
                <a:latin typeface="Book Antiqua" pitchFamily="18" charset="0"/>
              </a:rPr>
              <a:t>(280-297)</a:t>
            </a:r>
            <a:endParaRPr lang="cs-CZ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1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vyzrávání politické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cs-CZ" sz="1800">
                <a:latin typeface="Book Antiqua" pitchFamily="18" charset="0"/>
              </a:rPr>
              <a:t>spor o vztah k buddhismu  </a:t>
            </a:r>
          </a:p>
          <a:p>
            <a:pPr marL="754063" lvl="2" indent="-261938">
              <a:tabLst>
                <a:tab pos="263525" algn="l"/>
              </a:tabLst>
            </a:pPr>
            <a:r>
              <a:rPr lang="cs-CZ" sz="1400">
                <a:latin typeface="Book Antiqua" pitchFamily="18" charset="0"/>
              </a:rPr>
              <a:t>ómi </a:t>
            </a:r>
            <a:r>
              <a:rPr lang="cs-CZ" sz="600">
                <a:latin typeface="Book Antiqua" pitchFamily="18" charset="0"/>
              </a:rPr>
              <a:t>Soga</a:t>
            </a:r>
            <a:r>
              <a:rPr lang="cs-CZ" sz="1400">
                <a:latin typeface="Book Antiqua" pitchFamily="18" charset="0"/>
              </a:rPr>
              <a:t>, ómuradži </a:t>
            </a:r>
            <a:r>
              <a:rPr lang="cs-CZ" sz="600">
                <a:latin typeface="Book Antiqua" pitchFamily="18" charset="0"/>
              </a:rPr>
              <a:t>Ótomo, Mononobe</a:t>
            </a:r>
            <a:r>
              <a:rPr lang="cs-CZ" sz="1400">
                <a:latin typeface="Book Antiqua" pitchFamily="18" charset="0"/>
              </a:rPr>
              <a:t>)</a:t>
            </a: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endParaRPr lang="cs-CZ" sz="1800">
              <a:latin typeface="Book Antiqua" pitchFamily="18" charset="0"/>
            </a:endParaRP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cs-CZ" sz="1800">
                <a:latin typeface="Book Antiqua" pitchFamily="18" charset="0"/>
              </a:rPr>
              <a:t>od pol. 6C – růst role buddhismu v integračním procesu</a:t>
            </a:r>
            <a:endParaRPr lang="cs-CZ" sz="1400">
              <a:latin typeface="Book Antiqua" pitchFamily="18" charset="0"/>
            </a:endParaRP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cs-CZ" sz="1800">
                <a:latin typeface="Book Antiqua" pitchFamily="18" charset="0"/>
              </a:rPr>
              <a:t>587 bitva &gt; Soga no Umako  vs  Mononobe Morija</a:t>
            </a:r>
          </a:p>
          <a:p>
            <a:pPr marL="754063" lvl="2" indent="-261938">
              <a:tabLst>
                <a:tab pos="263525" algn="l"/>
              </a:tabLst>
            </a:pPr>
            <a:r>
              <a:rPr lang="cs-CZ" sz="1600">
                <a:latin typeface="Book Antiqua" pitchFamily="18" charset="0"/>
              </a:rPr>
              <a:t>nátlak Sogů na trůn &gt; vražda cís. Sušuna 592</a:t>
            </a: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endParaRPr lang="cs-CZ" sz="1800">
              <a:latin typeface="Book Antiqua" pitchFamily="18" charset="0"/>
            </a:endParaRP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cs-CZ" sz="1800">
                <a:latin typeface="Book Antiqua" pitchFamily="18" charset="0"/>
              </a:rPr>
              <a:t>1. císařovna Suiko (vláda 592 – 628)</a:t>
            </a: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cs-CZ" sz="1800">
                <a:latin typeface="Book Antiqua" pitchFamily="18" charset="0"/>
              </a:rPr>
              <a:t>regentem </a:t>
            </a:r>
            <a:r>
              <a:rPr lang="cs-CZ" sz="1800" i="1">
                <a:latin typeface="Book Antiqua" pitchFamily="18" charset="0"/>
              </a:rPr>
              <a:t>seššó</a:t>
            </a:r>
            <a:r>
              <a:rPr lang="cs-CZ" sz="1800">
                <a:latin typeface="Book Antiqua" pitchFamily="18" charset="0"/>
              </a:rPr>
              <a:t> synovec - princ Umajado no Ódži  =  Šótoku (574 – 622)</a:t>
            </a:r>
          </a:p>
          <a:p>
            <a:pPr marL="354013" lvl="1" indent="-261938"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cs-CZ" sz="1800">
                <a:latin typeface="Book Antiqua" pitchFamily="18" charset="0"/>
              </a:rPr>
              <a:t>triumvirát – Šótoku, Umako, Suiko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marL="411163" lvl="1"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Šótoku &gt; inteligence + nábož. zanícenost + státotvorné koncepce</a:t>
            </a:r>
          </a:p>
          <a:p>
            <a:pPr marL="811213" lvl="3"/>
            <a:r>
              <a:rPr lang="cs-CZ" sz="1600">
                <a:latin typeface="Book Antiqua" pitchFamily="18" charset="0"/>
              </a:rPr>
              <a:t>stavba klášterů </a:t>
            </a:r>
          </a:p>
          <a:p>
            <a:pPr marL="811213" lvl="3"/>
            <a:r>
              <a:rPr lang="cs-CZ" sz="1600">
                <a:latin typeface="Book Antiqua" pitchFamily="18" charset="0"/>
              </a:rPr>
              <a:t>budování státu</a:t>
            </a:r>
          </a:p>
          <a:p>
            <a:pPr marL="811213" lvl="3"/>
            <a:r>
              <a:rPr lang="cs-CZ" sz="1600">
                <a:latin typeface="Book Antiqua" pitchFamily="18" charset="0"/>
              </a:rPr>
              <a:t>poselstva k čín. dynastii Suej   600-614 , zejm. 2. posel 607, soupeření s Koreou?</a:t>
            </a:r>
          </a:p>
          <a:p>
            <a:pPr marL="354013" lvl="2"/>
            <a:endParaRPr lang="cs-CZ" sz="1600">
              <a:latin typeface="Book Antiqua" pitchFamily="18" charset="0"/>
            </a:endParaRPr>
          </a:p>
          <a:p>
            <a:pPr marL="354013" lvl="2"/>
            <a:r>
              <a:rPr lang="cs-CZ" sz="1600">
                <a:latin typeface="Book Antiqua" pitchFamily="18" charset="0"/>
              </a:rPr>
              <a:t>snaha jap. dvora zařadit se do tchangského mezinárodního pořádku ve VA</a:t>
            </a:r>
          </a:p>
        </p:txBody>
      </p:sp>
    </p:spTree>
    <p:extLst>
      <p:ext uri="{BB962C8B-B14F-4D97-AF65-F5344CB8AC3E}">
        <p14:creationId xmlns:p14="http://schemas.microsoft.com/office/powerpoint/2010/main" val="86471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algn="l"/>
            <a:r>
              <a:rPr lang="cs-CZ" sz="180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3. Stát Jamato</a:t>
            </a:r>
            <a:endParaRPr lang="cs-CZ" sz="22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74642"/>
          </a:xfrm>
        </p:spPr>
        <p:txBody>
          <a:bodyPr>
            <a:normAutofit/>
          </a:bodyPr>
          <a:lstStyle/>
          <a:p>
            <a:pPr marL="446088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budování státu :</a:t>
            </a:r>
          </a:p>
          <a:p>
            <a:pPr marL="446088" lvl="1">
              <a:lnSpc>
                <a:spcPct val="150000"/>
              </a:lnSpc>
              <a:buFont typeface="Book Antiqua" panose="02040602050305030304" pitchFamily="18" charset="0"/>
              <a:buChar char="−"/>
            </a:pPr>
            <a:r>
              <a:rPr lang="cs-CZ" sz="1600">
                <a:latin typeface="Book Antiqua" pitchFamily="18" charset="0"/>
              </a:rPr>
              <a:t>603 &gt; systém 12 hodností  – jmenování schopných, princip zásluh proti urozenosti</a:t>
            </a:r>
          </a:p>
          <a:p>
            <a:pPr marL="446088" lvl="1">
              <a:lnSpc>
                <a:spcPct val="150000"/>
              </a:lnSpc>
              <a:buFont typeface="Book Antiqua" panose="02040602050305030304" pitchFamily="18" charset="0"/>
              <a:buChar char="−"/>
            </a:pPr>
            <a:r>
              <a:rPr lang="cs-CZ" sz="1600">
                <a:latin typeface="Book Antiqua" pitchFamily="18" charset="0"/>
              </a:rPr>
              <a:t>604 &gt; Ústava o 17 článcích</a:t>
            </a:r>
          </a:p>
          <a:p>
            <a:pPr marL="822325" indent="0">
              <a:buNone/>
            </a:pPr>
            <a:r>
              <a:rPr lang="cs-CZ" sz="1400" b="1">
                <a:latin typeface="Cambria" panose="02040503050406030204" pitchFamily="18" charset="0"/>
              </a:rPr>
              <a:t>1</a:t>
            </a:r>
            <a:r>
              <a:rPr lang="cs-CZ" sz="1400">
                <a:latin typeface="Cambria" panose="02040503050406030204" pitchFamily="18" charset="0"/>
              </a:rPr>
              <a:t> harmonie nahoře, přátelství dole, </a:t>
            </a:r>
            <a:r>
              <a:rPr lang="cs-CZ" sz="1400" b="1">
                <a:latin typeface="Cambria" panose="02040503050406030204" pitchFamily="18" charset="0"/>
              </a:rPr>
              <a:t>2</a:t>
            </a:r>
            <a:r>
              <a:rPr lang="cs-CZ" sz="1400">
                <a:latin typeface="Cambria" panose="02040503050406030204" pitchFamily="18" charset="0"/>
              </a:rPr>
              <a:t> vzývat bdd., protože to „pomůže napřímit pokřivené a proměnit zlo v dobro“, </a:t>
            </a:r>
            <a:r>
              <a:rPr lang="cs-CZ" sz="1400" b="1">
                <a:latin typeface="Cambria" panose="02040503050406030204" pitchFamily="18" charset="0"/>
              </a:rPr>
              <a:t>3</a:t>
            </a:r>
            <a:r>
              <a:rPr lang="cs-CZ" sz="1400">
                <a:latin typeface="Cambria" panose="02040503050406030204" pitchFamily="18" charset="0"/>
              </a:rPr>
              <a:t> císař roven nebesům, jeho nařízení vždy ctít, </a:t>
            </a:r>
            <a:r>
              <a:rPr lang="en-US" sz="1400" b="1">
                <a:latin typeface="Cambria" panose="02040503050406030204" pitchFamily="18" charset="0"/>
              </a:rPr>
              <a:t>4</a:t>
            </a:r>
            <a:r>
              <a:rPr lang="en-US" sz="1400">
                <a:latin typeface="Cambria" panose="02040503050406030204" pitchFamily="18" charset="0"/>
              </a:rPr>
              <a:t> jednat legálně a instančně, </a:t>
            </a:r>
            <a:r>
              <a:rPr lang="en-US" sz="1400" b="1">
                <a:latin typeface="Cambria" panose="02040503050406030204" pitchFamily="18" charset="0"/>
              </a:rPr>
              <a:t>5</a:t>
            </a:r>
            <a:r>
              <a:rPr lang="en-US" sz="1400">
                <a:latin typeface="Cambria" panose="02040503050406030204" pitchFamily="18" charset="0"/>
              </a:rPr>
              <a:t> soudit veřejně, </a:t>
            </a:r>
            <a:r>
              <a:rPr lang="en-US" sz="1400" b="1">
                <a:latin typeface="Cambria" panose="02040503050406030204" pitchFamily="18" charset="0"/>
              </a:rPr>
              <a:t>6</a:t>
            </a:r>
            <a:r>
              <a:rPr lang="en-US" sz="1400">
                <a:latin typeface="Cambria" panose="02040503050406030204" pitchFamily="18" charset="0"/>
              </a:rPr>
              <a:t> podporovat dobro a trestat zlo</a:t>
            </a:r>
            <a:r>
              <a:rPr lang="cs-CZ" sz="1400">
                <a:latin typeface="Cambria" panose="02040503050406030204" pitchFamily="18" charset="0"/>
              </a:rPr>
              <a:t>,</a:t>
            </a:r>
            <a:r>
              <a:rPr lang="en-US" sz="1400">
                <a:latin typeface="Cambria" panose="02040503050406030204" pitchFamily="18" charset="0"/>
              </a:rPr>
              <a:t> </a:t>
            </a:r>
            <a:r>
              <a:rPr lang="en-US" sz="1400" b="1">
                <a:latin typeface="Cambria" panose="02040503050406030204" pitchFamily="18" charset="0"/>
              </a:rPr>
              <a:t>7</a:t>
            </a:r>
            <a:r>
              <a:rPr lang="en-US" sz="1400">
                <a:latin typeface="Cambria" panose="02040503050406030204" pitchFamily="18" charset="0"/>
              </a:rPr>
              <a:t> dostát svým povinnostem, </a:t>
            </a:r>
            <a:r>
              <a:rPr lang="en-US" sz="1400" b="1">
                <a:latin typeface="Cambria" panose="02040503050406030204" pitchFamily="18" charset="0"/>
              </a:rPr>
              <a:t>10</a:t>
            </a:r>
            <a:r>
              <a:rPr lang="en-US" sz="1400">
                <a:latin typeface="Cambria" panose="02040503050406030204" pitchFamily="18" charset="0"/>
              </a:rPr>
              <a:t> potlačovat hněv, </a:t>
            </a:r>
            <a:r>
              <a:rPr lang="en-US" sz="1400" b="1">
                <a:latin typeface="Cambria" panose="02040503050406030204" pitchFamily="18" charset="0"/>
              </a:rPr>
              <a:t>12</a:t>
            </a:r>
            <a:r>
              <a:rPr lang="en-US" sz="1400">
                <a:latin typeface="Cambria" panose="02040503050406030204" pitchFamily="18" charset="0"/>
              </a:rPr>
              <a:t> neodírat zbytečně rolníky, </a:t>
            </a:r>
            <a:r>
              <a:rPr lang="en-US" sz="1400" b="1">
                <a:latin typeface="Cambria" panose="02040503050406030204" pitchFamily="18" charset="0"/>
              </a:rPr>
              <a:t>14</a:t>
            </a:r>
            <a:r>
              <a:rPr lang="en-US" sz="1400">
                <a:latin typeface="Cambria" panose="02040503050406030204" pitchFamily="18" charset="0"/>
              </a:rPr>
              <a:t> nezávidět druhému, </a:t>
            </a:r>
            <a:r>
              <a:rPr lang="en-US" sz="1400" b="1">
                <a:latin typeface="Cambria" panose="02040503050406030204" pitchFamily="18" charset="0"/>
              </a:rPr>
              <a:t>15</a:t>
            </a:r>
            <a:r>
              <a:rPr lang="en-US" sz="1400">
                <a:latin typeface="Cambria" panose="02040503050406030204" pitchFamily="18" charset="0"/>
              </a:rPr>
              <a:t> potlačit sobectví (</a:t>
            </a:r>
            <a:r>
              <a:rPr lang="ja-JP" altLang="en-US" sz="1400">
                <a:latin typeface="Cambria" panose="02040503050406030204" pitchFamily="18" charset="0"/>
              </a:rPr>
              <a:t>私心</a:t>
            </a:r>
            <a:r>
              <a:rPr lang="en-US" sz="1400">
                <a:latin typeface="Cambria" panose="02040503050406030204" pitchFamily="18" charset="0"/>
              </a:rPr>
              <a:t>), </a:t>
            </a:r>
            <a:r>
              <a:rPr lang="en-US" sz="1400" b="1">
                <a:latin typeface="Cambria" panose="02040503050406030204" pitchFamily="18" charset="0"/>
              </a:rPr>
              <a:t>17</a:t>
            </a:r>
            <a:r>
              <a:rPr lang="en-US" sz="1400">
                <a:latin typeface="Cambria" panose="02040503050406030204" pitchFamily="18" charset="0"/>
              </a:rPr>
              <a:t> věci rozhodovat kolektivně a nikoli autokraticky</a:t>
            </a:r>
            <a:endParaRPr lang="cs-CZ" sz="2000" i="1">
              <a:latin typeface="Cambria" panose="02040503050406030204" pitchFamily="18" charset="0"/>
            </a:endParaRPr>
          </a:p>
          <a:p>
            <a:pPr marL="446088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603 &gt; nové svatyně s polit. funkcemi</a:t>
            </a:r>
          </a:p>
          <a:p>
            <a:pPr marL="446088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620 &gt; pokusy o „státní kroniky“ kokuši </a:t>
            </a:r>
            <a:r>
              <a:rPr lang="ja-JP" altLang="en-US" sz="1600">
                <a:latin typeface="Book Antiqua" pitchFamily="18" charset="0"/>
              </a:rPr>
              <a:t>国史</a:t>
            </a:r>
            <a:endParaRPr lang="cs-CZ" sz="1600">
              <a:latin typeface="Book Antiqua" pitchFamily="18" charset="0"/>
            </a:endParaRPr>
          </a:p>
          <a:p>
            <a:pPr marL="446088" lvl="1">
              <a:buFont typeface="Arial" panose="020B0604020202020204" pitchFamily="34" charset="0"/>
              <a:buChar char="•"/>
            </a:pPr>
            <a:endParaRPr lang="cs-CZ" sz="1600">
              <a:latin typeface="Book Antiqua" pitchFamily="18" charset="0"/>
            </a:endParaRPr>
          </a:p>
          <a:p>
            <a:pPr marL="160338" lvl="1" indent="0">
              <a:buNone/>
            </a:pPr>
            <a:r>
              <a:rPr lang="cs-CZ" sz="1800">
                <a:latin typeface="Book Antiqua" pitchFamily="18" charset="0"/>
              </a:rPr>
              <a:t>Zahraničí &gt;</a:t>
            </a: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618 do Jap. poslové z Kogurja: Tchangové střídají dyn. Suej (císař Kao-c, 618-626)</a:t>
            </a: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oslnivá tchangská kultura + hospodářství</a:t>
            </a: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do 624 všechny státečky Korej. poloostrova začleněny </a:t>
            </a:r>
            <a:r>
              <a:rPr lang="cs-CZ" sz="1400">
                <a:latin typeface="Book Antiqua" pitchFamily="18" charset="0"/>
              </a:rPr>
              <a:t>(tribut)</a:t>
            </a:r>
            <a:endParaRPr lang="cs-CZ" sz="1600">
              <a:latin typeface="Book Antiqua" pitchFamily="18" charset="0"/>
            </a:endParaRP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jap. poselstva až od 630, po Šótokuově smrti</a:t>
            </a: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632 tchangské poselstvo do Jap., </a:t>
            </a:r>
          </a:p>
          <a:p>
            <a:pPr marL="846138" lvl="2"/>
            <a:r>
              <a:rPr lang="cs-CZ" sz="1200">
                <a:latin typeface="Book Antiqua" pitchFamily="18" charset="0"/>
              </a:rPr>
              <a:t>přátelské přijetí + návrat jap studentů z Číny</a:t>
            </a:r>
          </a:p>
        </p:txBody>
      </p:sp>
    </p:spTree>
    <p:extLst>
      <p:ext uri="{BB962C8B-B14F-4D97-AF65-F5344CB8AC3E}">
        <p14:creationId xmlns:p14="http://schemas.microsoft.com/office/powerpoint/2010/main" val="207230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cs-CZ" sz="180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3. Stát Jamato</a:t>
            </a:r>
            <a:br>
              <a:rPr lang="cs-CZ" sz="1600">
                <a:latin typeface="Book Antiqua" pitchFamily="18" charset="0"/>
              </a:rPr>
            </a:br>
            <a:r>
              <a:rPr lang="cs-CZ" sz="1600">
                <a:latin typeface="Book Antiqua" pitchFamily="18" charset="0"/>
              </a:rPr>
              <a:t>			      </a:t>
            </a:r>
            <a:r>
              <a:rPr lang="cs-CZ" sz="2200">
                <a:latin typeface="Book Antiqua" pitchFamily="18" charset="0"/>
              </a:rPr>
              <a:t>Svržení Sogů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446088" lvl="1">
              <a:buFont typeface="Arial" panose="020B0604020202020204" pitchFamily="34" charset="0"/>
              <a:buChar char="•"/>
            </a:pPr>
            <a:endParaRPr lang="cs-CZ" sz="1600">
              <a:latin typeface="Book Antiqua" pitchFamily="18" charset="0"/>
            </a:endParaRP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dva mocenské tábory u jap. dvora</a:t>
            </a:r>
          </a:p>
          <a:p>
            <a:pPr marL="846138" lvl="2"/>
            <a:r>
              <a:rPr lang="cs-CZ" sz="1400">
                <a:latin typeface="Book Antiqua" pitchFamily="18" charset="0"/>
              </a:rPr>
              <a:t>Soga (od 626 Emiši) a rody</a:t>
            </a:r>
          </a:p>
          <a:p>
            <a:pPr marL="617538" lvl="2" indent="0">
              <a:buNone/>
            </a:pPr>
            <a:r>
              <a:rPr lang="cs-CZ" sz="1400">
                <a:latin typeface="Book Antiqua" pitchFamily="18" charset="0"/>
              </a:rPr>
              <a:t>		</a:t>
            </a:r>
            <a:r>
              <a:rPr lang="cs-CZ" sz="1400" i="1">
                <a:latin typeface="Book Antiqua" pitchFamily="18" charset="0"/>
              </a:rPr>
              <a:t>versus</a:t>
            </a:r>
          </a:p>
          <a:p>
            <a:pPr marL="846138" lvl="2"/>
            <a:r>
              <a:rPr lang="cs-CZ" sz="1400">
                <a:latin typeface="Book Antiqua" pitchFamily="18" charset="0"/>
              </a:rPr>
              <a:t>princové, byrokraté, rody – roste jejich nespokojenost</a:t>
            </a:r>
          </a:p>
          <a:p>
            <a:pPr marL="446088" lvl="1">
              <a:buFont typeface="Arial" panose="020B0604020202020204" pitchFamily="34" charset="0"/>
              <a:buChar char="•"/>
            </a:pPr>
            <a:endParaRPr lang="cs-CZ" sz="1800">
              <a:latin typeface="Book Antiqua" pitchFamily="18" charset="0"/>
            </a:endParaRP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642 nástup císařovny Kógjoku a Iruky, vystupňování despocie</a:t>
            </a:r>
          </a:p>
          <a:p>
            <a:pPr marL="846138" lvl="2"/>
            <a:r>
              <a:rPr lang="cs-CZ" sz="1400">
                <a:latin typeface="Book Antiqua" pitchFamily="18" charset="0"/>
              </a:rPr>
              <a:t>odstrčený princ Jamaširo no Óe, donucen k sebevraždě</a:t>
            </a:r>
          </a:p>
          <a:p>
            <a:pPr marL="446088" lvl="1">
              <a:buFont typeface="Arial" panose="020B0604020202020204" pitchFamily="34" charset="0"/>
              <a:buChar char="•"/>
            </a:pPr>
            <a:endParaRPr lang="cs-CZ" sz="1800">
              <a:latin typeface="Book Antiqua" pitchFamily="18" charset="0"/>
            </a:endParaRPr>
          </a:p>
          <a:p>
            <a:pPr marL="446088" lvl="1">
              <a:buFont typeface="Arial" panose="020B0604020202020204" pitchFamily="34" charset="0"/>
              <a:buChar char="•"/>
            </a:pPr>
            <a:r>
              <a:rPr lang="cs-CZ" sz="1800">
                <a:latin typeface="Book Antiqua" pitchFamily="18" charset="0"/>
              </a:rPr>
              <a:t>komplot proti Sogům / státní převrat 645 &gt; </a:t>
            </a:r>
          </a:p>
          <a:p>
            <a:pPr marL="846138" lvl="2"/>
            <a:r>
              <a:rPr lang="cs-CZ" sz="1400">
                <a:latin typeface="Book Antiqua" pitchFamily="18" charset="0"/>
              </a:rPr>
              <a:t>osnovatelé Nakatomi no Kamatari; Naka no Óe; Soga no Išikawa</a:t>
            </a:r>
          </a:p>
          <a:p>
            <a:pPr marL="846138" lvl="2"/>
            <a:r>
              <a:rPr lang="cs-CZ" sz="1400">
                <a:latin typeface="Book Antiqua" pitchFamily="18" charset="0"/>
              </a:rPr>
              <a:t>málem zpackaný atentát…</a:t>
            </a:r>
          </a:p>
        </p:txBody>
      </p:sp>
    </p:spTree>
    <p:extLst>
      <p:ext uri="{BB962C8B-B14F-4D97-AF65-F5344CB8AC3E}">
        <p14:creationId xmlns:p14="http://schemas.microsoft.com/office/powerpoint/2010/main" val="1704140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3946</TotalTime>
  <Words>1073</Words>
  <Application>Microsoft Office PowerPoint</Application>
  <PresentationFormat>Předvádění na obrazovce (4:3)</PresentationFormat>
  <Paragraphs>129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Cambria</vt:lpstr>
      <vt:lpstr>Wingdings</vt:lpstr>
      <vt:lpstr>Motiv systému Office</vt:lpstr>
      <vt:lpstr>Počátky dějin Japonska  od kultury Džómon po starověký stát</vt:lpstr>
      <vt:lpstr>Prezentace aplikace PowerPoint</vt:lpstr>
      <vt:lpstr>2. Mohylová kultura</vt:lpstr>
      <vt:lpstr>3. Stát Jamato</vt:lpstr>
      <vt:lpstr>3 Stát Jamato      technologie a politika</vt:lpstr>
      <vt:lpstr>3 Stát Jamato   styky s kontinentem (po Pozdních Chanech)</vt:lpstr>
      <vt:lpstr>vyzrávání politické formy</vt:lpstr>
      <vt:lpstr>3. Stát Jamato</vt:lpstr>
      <vt:lpstr>3. Stát Jamato          Svržení Sogů</vt:lpstr>
      <vt:lpstr>4. Raný centralizovaný byrokratický stát – ricurjó kokka</vt:lpstr>
      <vt:lpstr>4. Raný centralizovaný byrokratický stát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Japonské styky se zahraničím ve středověku (11C-16C)</dc:title>
  <dc:creator>limex</dc:creator>
  <cp:lastModifiedBy>David Labus</cp:lastModifiedBy>
  <cp:revision>139</cp:revision>
  <dcterms:created xsi:type="dcterms:W3CDTF">2011-11-12T17:06:15Z</dcterms:created>
  <dcterms:modified xsi:type="dcterms:W3CDTF">2021-09-12T19:06:29Z</dcterms:modified>
</cp:coreProperties>
</file>