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89" r:id="rId2"/>
    <p:sldId id="257" r:id="rId3"/>
    <p:sldId id="288" r:id="rId4"/>
    <p:sldId id="276" r:id="rId5"/>
    <p:sldId id="258" r:id="rId6"/>
    <p:sldId id="277" r:id="rId7"/>
    <p:sldId id="279" r:id="rId8"/>
    <p:sldId id="27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2" r:id="rId21"/>
    <p:sldId id="270" r:id="rId22"/>
    <p:sldId id="271" r:id="rId23"/>
    <p:sldId id="272" r:id="rId24"/>
    <p:sldId id="281" r:id="rId25"/>
    <p:sldId id="283" r:id="rId26"/>
    <p:sldId id="284" r:id="rId27"/>
    <p:sldId id="285" r:id="rId28"/>
    <p:sldId id="290" r:id="rId29"/>
    <p:sldId id="291" r:id="rId30"/>
    <p:sldId id="292" r:id="rId31"/>
    <p:sldId id="274" r:id="rId32"/>
    <p:sldId id="286" r:id="rId33"/>
    <p:sldId id="275" r:id="rId34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224E42"/>
    <a:srgbClr val="FFFFFF"/>
    <a:srgbClr val="1C54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7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D0E5-2B06-4BA9-9CE6-FC9072F53BC1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523C-6563-4B71-8716-539D7C0A32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54246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B3F5-A2E5-4CE0-8E76-DFFCEC1B368B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0F10-E821-4D55-A62F-C8EDAE6DAA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65556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-9144" y="548681"/>
            <a:ext cx="9153144" cy="17281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dirty="0" smtClean="0"/>
              <a:t>PhDr. Petr Šifta, Ph.D.</a:t>
            </a:r>
            <a:endParaRPr kumimoji="0" lang="en-US" dirty="0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květen 2017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7" b="35711"/>
          <a:stretch/>
        </p:blipFill>
        <p:spPr>
          <a:xfrm>
            <a:off x="107504" y="548681"/>
            <a:ext cx="6260620" cy="172819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24E42"/>
                </a:solidFill>
              </a:defRPr>
            </a:lvl1pPr>
            <a:lvl2pPr>
              <a:defRPr>
                <a:solidFill>
                  <a:srgbClr val="224E42"/>
                </a:solidFill>
              </a:defRPr>
            </a:lvl2pPr>
            <a:lvl3pPr>
              <a:defRPr>
                <a:solidFill>
                  <a:srgbClr val="224E42"/>
                </a:solidFill>
              </a:defRPr>
            </a:lvl3pPr>
            <a:lvl4pPr>
              <a:defRPr>
                <a:solidFill>
                  <a:srgbClr val="224E42"/>
                </a:solidFill>
              </a:defRPr>
            </a:lvl4pPr>
            <a:lvl5pPr>
              <a:defRPr>
                <a:solidFill>
                  <a:srgbClr val="224E42"/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solidFill>
                  <a:srgbClr val="224E42"/>
                </a:solidFill>
              </a:defRPr>
            </a:lvl1pPr>
            <a:lvl2pPr>
              <a:defRPr>
                <a:solidFill>
                  <a:srgbClr val="224E42"/>
                </a:solidFill>
              </a:defRPr>
            </a:lvl2pPr>
            <a:lvl3pPr>
              <a:defRPr>
                <a:solidFill>
                  <a:srgbClr val="224E42"/>
                </a:solidFill>
              </a:defRPr>
            </a:lvl3pPr>
            <a:lvl4pPr>
              <a:defRPr>
                <a:solidFill>
                  <a:srgbClr val="224E42"/>
                </a:solidFill>
              </a:defRPr>
            </a:lvl4pPr>
            <a:lvl5pPr>
              <a:defRPr>
                <a:solidFill>
                  <a:srgbClr val="224E42"/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CC3300"/>
                </a:solidFill>
              </a:defRPr>
            </a:lvl1pPr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C80FB2-8D08-47A5-BBD3-AFB90905166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11680A-A63B-4CCB-8161-6657EFA5ED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ate-of-body-and-mind.com/fr/aiguilles-d-acupuncture/11-aiguille-d-acupuncture-traditionnelle-artisanale-%C3%A0-l-unit%C3%A9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362200" y="2204864"/>
            <a:ext cx="6477000" cy="316835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C3300"/>
                </a:solidFill>
              </a:rPr>
              <a:t>Speciální kineziologie pohybového aparátu člověka </a:t>
            </a:r>
            <a:r>
              <a:rPr lang="cs-CZ" sz="3200" b="1" dirty="0">
                <a:solidFill>
                  <a:schemeClr val="accent4">
                    <a:lumMod val="75000"/>
                  </a:schemeClr>
                </a:solidFill>
              </a:rPr>
              <a:t>- diferenciální diagnostika </a:t>
            </a:r>
            <a:r>
              <a:rPr lang="cs-CZ" sz="3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cs-CZ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cs-CZ" sz="3200" b="1" dirty="0">
                <a:solidFill>
                  <a:schemeClr val="accent4">
                    <a:lumMod val="75000"/>
                  </a:schemeClr>
                </a:solidFill>
              </a:rPr>
              <a:t>návrh terapie </a:t>
            </a:r>
            <a:endParaRPr lang="cs-CZ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odborný kurz                                                       </a:t>
            </a:r>
            <a:r>
              <a:rPr lang="cs-CZ" sz="2000" b="1" dirty="0" smtClean="0"/>
              <a:t>duben 2018</a:t>
            </a:r>
            <a:endParaRPr 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945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Řetězení funkčních poruch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Tělo funguje jako řetěz – nutné najít nejslabší článek a na tom pracovat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Vždy vyšetřujeme pánev a její postavení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POZOR blok, či posun na té straně, kde je pánev níž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(fenomén předbíhání – posun, spine sign - blok)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Lewit</a:t>
            </a:r>
            <a:r>
              <a:rPr lang="cs-CZ" sz="2400" dirty="0" smtClean="0"/>
              <a:t> říká obráceně: při posunu se SIPS posouvá nahoru a pak se vrátí ( posun), SIPS oproti L5 jde dolů, tak to není při bloku SI se </a:t>
            </a:r>
            <a:r>
              <a:rPr lang="cs-CZ" sz="2400" b="1" dirty="0" smtClean="0"/>
              <a:t>nic neděje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Řetězení funkčních poruch 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Důležité místo je </a:t>
            </a:r>
            <a:r>
              <a:rPr lang="cs-CZ" sz="2400" dirty="0" err="1" smtClean="0"/>
              <a:t>Thorakolumbální</a:t>
            </a:r>
            <a:r>
              <a:rPr lang="cs-CZ" sz="2400" dirty="0" smtClean="0"/>
              <a:t> fascie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– spojuje </a:t>
            </a:r>
            <a:r>
              <a:rPr lang="cs-CZ" sz="2400" dirty="0" err="1" smtClean="0"/>
              <a:t>m.latissimus</a:t>
            </a:r>
            <a:r>
              <a:rPr lang="cs-CZ" sz="2400" dirty="0" smtClean="0"/>
              <a:t> </a:t>
            </a:r>
            <a:r>
              <a:rPr lang="cs-CZ" sz="2400" dirty="0" err="1" smtClean="0"/>
              <a:t>dorsi</a:t>
            </a:r>
            <a:r>
              <a:rPr lang="cs-CZ" sz="2400" dirty="0" smtClean="0"/>
              <a:t> a m. </a:t>
            </a:r>
            <a:r>
              <a:rPr lang="cs-CZ" sz="2400" dirty="0" err="1" smtClean="0"/>
              <a:t>gluteus</a:t>
            </a:r>
            <a:r>
              <a:rPr lang="cs-CZ" sz="2400" dirty="0" smtClean="0"/>
              <a:t> </a:t>
            </a:r>
            <a:r>
              <a:rPr lang="cs-CZ" sz="2400" dirty="0" err="1" smtClean="0"/>
              <a:t>maximus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=&gt; odtud jdou funkční poruchy dále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Kineziologický vs. anatomický pohled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Anatomie - nauka o morfologii struktury např. </a:t>
            </a:r>
            <a:r>
              <a:rPr lang="cs-CZ" sz="2400" dirty="0" err="1" smtClean="0"/>
              <a:t>musculus</a:t>
            </a:r>
            <a:r>
              <a:rPr lang="cs-CZ" sz="2400" dirty="0" smtClean="0"/>
              <a:t> triceps </a:t>
            </a:r>
            <a:r>
              <a:rPr lang="cs-CZ" sz="2400" dirty="0" err="1" smtClean="0"/>
              <a:t>surae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Kineziologie - nauka o řízení morfologických struktur – </a:t>
            </a:r>
            <a:r>
              <a:rPr lang="cs-CZ" sz="2400" b="1" dirty="0" err="1" smtClean="0"/>
              <a:t>musculus</a:t>
            </a:r>
            <a:r>
              <a:rPr lang="cs-CZ" sz="2400" b="1" dirty="0" smtClean="0"/>
              <a:t> triceps </a:t>
            </a:r>
            <a:r>
              <a:rPr lang="cs-CZ" sz="2400" b="1" dirty="0" err="1" smtClean="0"/>
              <a:t>surae</a:t>
            </a:r>
            <a:r>
              <a:rPr lang="cs-CZ" sz="2400" b="1" dirty="0" smtClean="0"/>
              <a:t> </a:t>
            </a:r>
            <a:r>
              <a:rPr lang="cs-CZ" sz="2400" dirty="0" smtClean="0"/>
              <a:t>má dvojí funkci (plantární flexe nohy, flexe kolene) – ukazuje se, že </a:t>
            </a:r>
            <a:r>
              <a:rPr lang="cs-CZ" sz="2400" dirty="0" err="1" smtClean="0"/>
              <a:t>gastrocnemius</a:t>
            </a:r>
            <a:r>
              <a:rPr lang="cs-CZ" sz="2400" dirty="0" smtClean="0"/>
              <a:t> spíše stabilizuje koleno, </a:t>
            </a:r>
            <a:r>
              <a:rPr lang="cs-CZ" sz="2400" b="1" dirty="0" smtClean="0"/>
              <a:t>mezižeberní svaly </a:t>
            </a:r>
            <a:r>
              <a:rPr lang="cs-CZ" sz="2400" dirty="0" err="1" smtClean="0"/>
              <a:t>externus</a:t>
            </a:r>
            <a:r>
              <a:rPr lang="cs-CZ" sz="2400" dirty="0" smtClean="0"/>
              <a:t> dělá nádech, </a:t>
            </a:r>
            <a:r>
              <a:rPr lang="cs-CZ" sz="2400" dirty="0" err="1" smtClean="0"/>
              <a:t>internus</a:t>
            </a:r>
            <a:r>
              <a:rPr lang="cs-CZ" sz="2400" dirty="0" smtClean="0"/>
              <a:t> výdech, </a:t>
            </a:r>
            <a:r>
              <a:rPr lang="cs-CZ" sz="2400" b="1" dirty="0" smtClean="0"/>
              <a:t>kineziologie obráceně říká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b="1" dirty="0" smtClean="0"/>
              <a:t>Blok </a:t>
            </a:r>
            <a:r>
              <a:rPr lang="cs-CZ" sz="2400" b="1" dirty="0" err="1" smtClean="0"/>
              <a:t>Thp</a:t>
            </a:r>
            <a:r>
              <a:rPr lang="cs-CZ" sz="2400" b="1" dirty="0" smtClean="0"/>
              <a:t>, žeber – </a:t>
            </a:r>
            <a:r>
              <a:rPr lang="cs-CZ" sz="2400" dirty="0" smtClean="0"/>
              <a:t>přenesená bolest na HKK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Velká svalová smyčka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Křížení pomocí </a:t>
            </a:r>
            <a:r>
              <a:rPr lang="cs-CZ" sz="2400" b="1" dirty="0" smtClean="0"/>
              <a:t>LD fascie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Začátek os </a:t>
            </a:r>
            <a:r>
              <a:rPr lang="cs-CZ" sz="2400" dirty="0" err="1" smtClean="0"/>
              <a:t>naviculare</a:t>
            </a:r>
            <a:r>
              <a:rPr lang="cs-CZ" sz="2400" dirty="0" smtClean="0"/>
              <a:t> jedné strany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Konec </a:t>
            </a:r>
            <a:r>
              <a:rPr lang="cs-CZ" sz="2400" dirty="0" err="1" smtClean="0"/>
              <a:t>epikondilus</a:t>
            </a:r>
            <a:r>
              <a:rPr lang="cs-CZ" sz="2400" dirty="0" smtClean="0"/>
              <a:t> </a:t>
            </a:r>
            <a:r>
              <a:rPr lang="cs-CZ" sz="2400" dirty="0" err="1" smtClean="0"/>
              <a:t>radialis</a:t>
            </a:r>
            <a:r>
              <a:rPr lang="cs-CZ" sz="2400" dirty="0" smtClean="0"/>
              <a:t> kontralaterálně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Soleus</a:t>
            </a:r>
            <a:r>
              <a:rPr lang="cs-CZ" sz="2400" dirty="0" smtClean="0"/>
              <a:t>, </a:t>
            </a:r>
            <a:r>
              <a:rPr lang="cs-CZ" sz="2400" dirty="0" err="1" smtClean="0"/>
              <a:t>hamstringy</a:t>
            </a:r>
            <a:r>
              <a:rPr lang="cs-CZ" sz="2400" dirty="0" smtClean="0"/>
              <a:t>, </a:t>
            </a:r>
            <a:r>
              <a:rPr lang="cs-CZ" sz="2400" dirty="0" err="1" smtClean="0"/>
              <a:t>pelvitrochanterické</a:t>
            </a:r>
            <a:r>
              <a:rPr lang="cs-CZ" sz="2400" dirty="0" smtClean="0"/>
              <a:t> svaly, </a:t>
            </a:r>
            <a:r>
              <a:rPr lang="cs-CZ" sz="2400" dirty="0" err="1" smtClean="0"/>
              <a:t>latissimus</a:t>
            </a:r>
            <a:r>
              <a:rPr lang="cs-CZ" sz="2400" dirty="0" smtClean="0"/>
              <a:t> </a:t>
            </a:r>
            <a:r>
              <a:rPr lang="cs-CZ" sz="2400" dirty="0" err="1" smtClean="0"/>
              <a:t>dorsi</a:t>
            </a:r>
            <a:r>
              <a:rPr lang="cs-CZ" sz="2400" dirty="0" smtClean="0"/>
              <a:t> – </a:t>
            </a:r>
            <a:r>
              <a:rPr lang="cs-CZ" sz="2400" b="1" dirty="0" smtClean="0"/>
              <a:t>kontralaterálně, </a:t>
            </a:r>
            <a:r>
              <a:rPr lang="cs-CZ" sz="2400" dirty="0" smtClean="0"/>
              <a:t>zevní rotátory ramene, biceps </a:t>
            </a:r>
            <a:r>
              <a:rPr lang="cs-CZ" sz="2400" dirty="0" err="1" smtClean="0"/>
              <a:t>brachii</a:t>
            </a:r>
            <a:r>
              <a:rPr lang="cs-CZ" sz="2400" dirty="0" smtClean="0"/>
              <a:t>, </a:t>
            </a:r>
            <a:r>
              <a:rPr lang="cs-CZ" sz="2400" dirty="0" err="1" smtClean="0"/>
              <a:t>extenzoři</a:t>
            </a:r>
            <a:r>
              <a:rPr lang="cs-CZ" sz="2400" dirty="0" smtClean="0"/>
              <a:t> předloktí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Malé svalové smyčky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/>
          <a:lstStyle/>
          <a:p>
            <a:r>
              <a:rPr lang="cs-CZ" sz="2400" dirty="0" smtClean="0"/>
              <a:t>HK –akromiální porce deltového svalu</a:t>
            </a:r>
          </a:p>
          <a:p>
            <a:r>
              <a:rPr lang="cs-CZ" sz="2400" dirty="0" smtClean="0"/>
              <a:t>Krk – </a:t>
            </a:r>
            <a:r>
              <a:rPr lang="cs-CZ" sz="2400" dirty="0" err="1" smtClean="0"/>
              <a:t>skalenové</a:t>
            </a:r>
            <a:r>
              <a:rPr lang="cs-CZ" sz="2400" dirty="0" smtClean="0"/>
              <a:t> svaly</a:t>
            </a:r>
          </a:p>
          <a:p>
            <a:r>
              <a:rPr lang="cs-CZ" sz="2400" dirty="0" smtClean="0"/>
              <a:t>Lopatka - </a:t>
            </a:r>
            <a:r>
              <a:rPr lang="cs-CZ" sz="2400" dirty="0" err="1" smtClean="0"/>
              <a:t>infraspinatus</a:t>
            </a:r>
            <a:endParaRPr lang="cs-CZ" sz="2400" dirty="0" smtClean="0"/>
          </a:p>
          <a:p>
            <a:r>
              <a:rPr lang="cs-CZ" sz="2400" dirty="0" smtClean="0"/>
              <a:t>Pánev – </a:t>
            </a:r>
            <a:r>
              <a:rPr lang="cs-CZ" sz="2400" dirty="0" err="1" smtClean="0"/>
              <a:t>piriformis</a:t>
            </a:r>
            <a:r>
              <a:rPr lang="cs-CZ" sz="2400" dirty="0" smtClean="0"/>
              <a:t>, konec PV </a:t>
            </a:r>
            <a:r>
              <a:rPr lang="cs-CZ" sz="2400" dirty="0" err="1" smtClean="0"/>
              <a:t>sccaků</a:t>
            </a:r>
            <a:endParaRPr lang="cs-CZ" sz="2400" dirty="0" smtClean="0"/>
          </a:p>
          <a:p>
            <a:r>
              <a:rPr lang="cs-CZ" sz="2400" dirty="0" smtClean="0"/>
              <a:t>DK – </a:t>
            </a:r>
            <a:r>
              <a:rPr lang="cs-CZ" sz="2400" dirty="0" err="1" smtClean="0"/>
              <a:t>solues</a:t>
            </a:r>
            <a:endParaRPr lang="cs-CZ" sz="2400" dirty="0" smtClean="0"/>
          </a:p>
          <a:p>
            <a:r>
              <a:rPr lang="cs-CZ" sz="2400" dirty="0" smtClean="0"/>
              <a:t>Noha – m.</a:t>
            </a:r>
            <a:r>
              <a:rPr lang="cs-CZ" sz="2400" dirty="0" err="1" smtClean="0"/>
              <a:t>quadratus</a:t>
            </a:r>
            <a:r>
              <a:rPr lang="cs-CZ" sz="2400" dirty="0" smtClean="0"/>
              <a:t> </a:t>
            </a:r>
            <a:r>
              <a:rPr lang="cs-CZ" sz="2400" dirty="0" err="1" smtClean="0"/>
              <a:t>lumborum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Praktická východiska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Nutné snížit napětí vybraných svalových skupin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Odblokovat následné bloky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Symetrizovat</a:t>
            </a:r>
            <a:r>
              <a:rPr lang="cs-CZ" sz="2400" dirty="0" smtClean="0"/>
              <a:t> vzniklé nerovnováhy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Zajistit nepřetížení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Hlava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Protuberantia</a:t>
            </a:r>
            <a:r>
              <a:rPr lang="cs-CZ" sz="2400" dirty="0" smtClean="0"/>
              <a:t> </a:t>
            </a:r>
            <a:r>
              <a:rPr lang="cs-CZ" sz="2400" dirty="0" err="1" smtClean="0"/>
              <a:t>occipitalis</a:t>
            </a:r>
            <a:r>
              <a:rPr lang="cs-CZ" sz="2400" dirty="0" smtClean="0"/>
              <a:t> </a:t>
            </a:r>
            <a:r>
              <a:rPr lang="cs-CZ" sz="2400" dirty="0" err="1" smtClean="0"/>
              <a:t>externa</a:t>
            </a:r>
            <a:r>
              <a:rPr lang="cs-CZ" sz="2400" dirty="0" smtClean="0"/>
              <a:t> – </a:t>
            </a:r>
            <a:r>
              <a:rPr lang="cs-CZ" sz="2400" b="1" dirty="0" smtClean="0"/>
              <a:t>úpon </a:t>
            </a:r>
            <a:r>
              <a:rPr lang="cs-CZ" sz="2400" b="1" dirty="0" err="1" smtClean="0"/>
              <a:t>suboccipit</a:t>
            </a:r>
            <a:r>
              <a:rPr lang="cs-CZ" sz="2400" b="1" dirty="0" smtClean="0"/>
              <a:t>. svalů </a:t>
            </a:r>
            <a:r>
              <a:rPr lang="cs-CZ" sz="2400" dirty="0" smtClean="0"/>
              <a:t>(podezření na AO blok)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temporalis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masseter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Krk – ventrální část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Mm. </a:t>
            </a:r>
            <a:r>
              <a:rPr lang="cs-CZ" sz="2400" b="1" dirty="0" err="1" smtClean="0"/>
              <a:t>Skaleni</a:t>
            </a:r>
            <a:r>
              <a:rPr lang="cs-CZ" sz="2400" b="1" dirty="0" smtClean="0"/>
              <a:t> ant., med., post</a:t>
            </a:r>
            <a:r>
              <a:rPr lang="cs-CZ" sz="2400" dirty="0" smtClean="0"/>
              <a:t>. – první dvě žebra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/>
              <a:t>Os </a:t>
            </a:r>
            <a:r>
              <a:rPr lang="cs-CZ" sz="2400" b="1" dirty="0" err="1" smtClean="0"/>
              <a:t>hyoideum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b="1" dirty="0" smtClean="0"/>
              <a:t>M. </a:t>
            </a:r>
            <a:r>
              <a:rPr lang="cs-CZ" sz="2400" b="1" dirty="0" err="1" smtClean="0"/>
              <a:t>omohyoideus</a:t>
            </a:r>
            <a:r>
              <a:rPr lang="cs-CZ" sz="2400" b="1" dirty="0" smtClean="0"/>
              <a:t> </a:t>
            </a:r>
            <a:r>
              <a:rPr lang="cs-CZ" sz="2400" dirty="0" smtClean="0"/>
              <a:t>– horní okraj lopatky – med. od </a:t>
            </a:r>
            <a:r>
              <a:rPr lang="cs-CZ" sz="2400" dirty="0" err="1" smtClean="0"/>
              <a:t>incisura</a:t>
            </a:r>
            <a:r>
              <a:rPr lang="cs-CZ" sz="2400" dirty="0" smtClean="0"/>
              <a:t> </a:t>
            </a:r>
            <a:r>
              <a:rPr lang="cs-CZ" sz="2400" dirty="0" err="1" smtClean="0"/>
              <a:t>scapulae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Až na 4. místě </a:t>
            </a:r>
            <a:r>
              <a:rPr lang="cs-CZ" sz="2400" b="1" dirty="0" smtClean="0"/>
              <a:t>m. </a:t>
            </a:r>
            <a:r>
              <a:rPr lang="cs-CZ" sz="2400" b="1" dirty="0" err="1" smtClean="0"/>
              <a:t>sternocleidomastoideus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Krk – dorzální část, šíje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POZOR NIKDY TRAKCI (</a:t>
            </a:r>
            <a:r>
              <a:rPr lang="cs-CZ" sz="2400" b="1" dirty="0" err="1" smtClean="0"/>
              <a:t>Curiax</a:t>
            </a:r>
            <a:r>
              <a:rPr lang="cs-CZ" sz="2400" b="1" dirty="0" smtClean="0"/>
              <a:t>), NIKDY EXTENZI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AO skloubení, C1, C2 . </a:t>
            </a:r>
            <a:r>
              <a:rPr lang="cs-CZ" sz="2400" dirty="0" err="1" smtClean="0"/>
              <a:t>Suboccipit</a:t>
            </a:r>
            <a:r>
              <a:rPr lang="cs-CZ" sz="2400" dirty="0" smtClean="0"/>
              <a:t>. </a:t>
            </a:r>
            <a:r>
              <a:rPr lang="cs-CZ" sz="2400" dirty="0"/>
              <a:t>s</a:t>
            </a:r>
            <a:r>
              <a:rPr lang="cs-CZ" sz="2400" dirty="0" smtClean="0"/>
              <a:t>valy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lev. </a:t>
            </a:r>
            <a:r>
              <a:rPr lang="cs-CZ" sz="2400" dirty="0" err="1" smtClean="0"/>
              <a:t>Scapulae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CThp</a:t>
            </a:r>
            <a:r>
              <a:rPr lang="cs-CZ" sz="2400" dirty="0" smtClean="0"/>
              <a:t> ?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Tonzilitis – chronický blok horní </a:t>
            </a:r>
            <a:r>
              <a:rPr lang="cs-CZ" sz="2400" dirty="0" err="1" smtClean="0"/>
              <a:t>Cp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Horní končetina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/>
          <a:lstStyle/>
          <a:p>
            <a:r>
              <a:rPr lang="cs-CZ" sz="2400" dirty="0" smtClean="0"/>
              <a:t>POZOR, postavení lopatky je zásadní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infraspinatus</a:t>
            </a:r>
            <a:r>
              <a:rPr lang="cs-CZ" sz="2400" dirty="0" smtClean="0"/>
              <a:t>, </a:t>
            </a:r>
            <a:r>
              <a:rPr lang="cs-CZ" sz="2400" dirty="0" err="1" smtClean="0"/>
              <a:t>acrom</a:t>
            </a:r>
            <a:r>
              <a:rPr lang="cs-CZ" sz="2400" dirty="0" smtClean="0"/>
              <a:t>. porce m. </a:t>
            </a:r>
            <a:r>
              <a:rPr lang="cs-CZ" sz="2400" dirty="0" err="1" smtClean="0"/>
              <a:t>deltoideus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biceps </a:t>
            </a:r>
            <a:r>
              <a:rPr lang="cs-CZ" sz="2400" dirty="0" err="1" smtClean="0"/>
              <a:t>brachii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supinator</a:t>
            </a:r>
            <a:r>
              <a:rPr lang="cs-CZ" sz="2400" dirty="0" smtClean="0"/>
              <a:t> – </a:t>
            </a:r>
            <a:r>
              <a:rPr lang="cs-CZ" sz="2400" dirty="0" err="1" smtClean="0"/>
              <a:t>ramus</a:t>
            </a:r>
            <a:r>
              <a:rPr lang="cs-CZ" sz="2400" dirty="0" smtClean="0"/>
              <a:t> </a:t>
            </a:r>
            <a:r>
              <a:rPr lang="cs-CZ" sz="2400" dirty="0" err="1" smtClean="0"/>
              <a:t>profundus</a:t>
            </a:r>
            <a:r>
              <a:rPr lang="cs-CZ" sz="2400" dirty="0" smtClean="0"/>
              <a:t> nervi </a:t>
            </a:r>
            <a:r>
              <a:rPr lang="cs-CZ" sz="2400" dirty="0" err="1" smtClean="0"/>
              <a:t>radialis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Os </a:t>
            </a:r>
            <a:r>
              <a:rPr lang="cs-CZ" sz="2400" dirty="0" err="1" smtClean="0"/>
              <a:t>capitatum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1. Úvod</a:t>
            </a:r>
          </a:p>
          <a:p>
            <a:pPr marL="536575" indent="-268288"/>
            <a:r>
              <a:rPr lang="cs-CZ" sz="1800" dirty="0" smtClean="0"/>
              <a:t>seznámení s problematikou, vysvětlení pojmů </a:t>
            </a:r>
            <a:r>
              <a:rPr lang="cs-CZ" sz="1800" i="1" dirty="0" smtClean="0"/>
              <a:t>(cca 1 hodina) </a:t>
            </a:r>
          </a:p>
          <a:p>
            <a:pPr marL="536575" indent="-268288"/>
            <a:r>
              <a:rPr lang="cs-CZ" sz="1800" dirty="0" smtClean="0"/>
              <a:t>co jsou primární, sekundární funkční poruchy, jak je diagnostikovat </a:t>
            </a:r>
          </a:p>
          <a:p>
            <a:pPr marL="0" indent="0">
              <a:buNone/>
            </a:pPr>
            <a:endParaRPr lang="cs-CZ" sz="800" b="1" dirty="0"/>
          </a:p>
          <a:p>
            <a:pPr marL="0" indent="0">
              <a:buNone/>
            </a:pPr>
            <a:r>
              <a:rPr lang="cs-CZ" sz="1800" b="1" dirty="0" smtClean="0"/>
              <a:t>2. Teoretická východiska</a:t>
            </a:r>
          </a:p>
          <a:p>
            <a:pPr marL="536575" indent="-268288"/>
            <a:r>
              <a:rPr lang="cs-CZ" sz="1800" dirty="0" err="1" smtClean="0"/>
              <a:t>trigger</a:t>
            </a:r>
            <a:r>
              <a:rPr lang="cs-CZ" sz="1800" dirty="0" smtClean="0"/>
              <a:t> </a:t>
            </a:r>
            <a:r>
              <a:rPr lang="cs-CZ" sz="1800" dirty="0" err="1" smtClean="0"/>
              <a:t>points</a:t>
            </a:r>
            <a:r>
              <a:rPr lang="cs-CZ" sz="1800" dirty="0" smtClean="0"/>
              <a:t> (místa výskytu, řetězení funkčních poruch, diagnostika, terapie, anatomické souvislosti) </a:t>
            </a:r>
            <a:r>
              <a:rPr lang="cs-CZ" sz="1800" i="1" dirty="0" smtClean="0"/>
              <a:t>(cca 2 hodiny) </a:t>
            </a:r>
          </a:p>
          <a:p>
            <a:pPr marL="536575" indent="-268288"/>
            <a:r>
              <a:rPr lang="cs-CZ" sz="1800" dirty="0" smtClean="0"/>
              <a:t>neurofyziologický popis </a:t>
            </a:r>
            <a:r>
              <a:rPr lang="cs-CZ" sz="1800" dirty="0" err="1" smtClean="0"/>
              <a:t>trigger</a:t>
            </a:r>
            <a:r>
              <a:rPr lang="cs-CZ" sz="1800" dirty="0" smtClean="0"/>
              <a:t> point – poslední vědecké poznatky, popis velké svalové smyčky, kde je její křížení, důležitá anatomická místa řetězení funkčních poruch, souvislosti mezi blokovým postavením jednotlivých segmentů a následné funkční změny měkkých tkání, jejich vzájemná ovlivnitelnost </a:t>
            </a:r>
          </a:p>
          <a:p>
            <a:pPr marL="268287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sz="1800" b="1" dirty="0" smtClean="0"/>
              <a:t>3. Rozdíl mezi anatomií a kineziologií pohybového aparátu </a:t>
            </a:r>
            <a:r>
              <a:rPr lang="cs-CZ" sz="1800" i="1" dirty="0" smtClean="0"/>
              <a:t>(cca 1 hodina) </a:t>
            </a:r>
          </a:p>
          <a:p>
            <a:pPr marL="536575" indent="-268288"/>
            <a:r>
              <a:rPr lang="cs-CZ" sz="1800" dirty="0"/>
              <a:t>h</a:t>
            </a:r>
            <a:r>
              <a:rPr lang="cs-CZ" sz="1800" dirty="0" smtClean="0"/>
              <a:t>lavní rozdíl v popisu pohybového aparátu z anatomického a kineziologického hlediska dle jednotlivých svalových systémů (např. </a:t>
            </a:r>
            <a:r>
              <a:rPr lang="cs-CZ" sz="1800" dirty="0" err="1" smtClean="0"/>
              <a:t>musculus</a:t>
            </a:r>
            <a:r>
              <a:rPr lang="cs-CZ" sz="1800" dirty="0" smtClean="0"/>
              <a:t> triceps </a:t>
            </a:r>
            <a:r>
              <a:rPr lang="cs-CZ" sz="1800" dirty="0" err="1" smtClean="0"/>
              <a:t>surae</a:t>
            </a:r>
            <a:r>
              <a:rPr lang="cs-CZ" sz="1800" dirty="0" smtClean="0"/>
              <a:t> z pohledu anatomie a kineziologie)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err="1" smtClean="0"/>
              <a:t>Thp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NESMÍ BÝT KOMPRESE</a:t>
            </a:r>
          </a:p>
          <a:p>
            <a:pPr marL="0" indent="0">
              <a:buNone/>
            </a:pPr>
            <a:endParaRPr lang="cs-CZ" sz="1800" b="1" dirty="0" smtClean="0"/>
          </a:p>
          <a:p>
            <a:r>
              <a:rPr lang="cs-CZ" sz="2400" dirty="0" smtClean="0"/>
              <a:t>Ukazuje se její velká role – opomíjí se, fyzioterapeut neumí mobilizovat !!!!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2400" dirty="0" smtClean="0"/>
              <a:t>Žebra 1. 2. 3. 4.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2400" b="1" dirty="0" smtClean="0"/>
              <a:t>VEREBROVISCERÁLNÍ VZTAH </a:t>
            </a:r>
            <a:r>
              <a:rPr lang="cs-CZ" sz="2400" dirty="0" smtClean="0"/>
              <a:t>– vyšetření hypochondria </a:t>
            </a:r>
            <a:r>
              <a:rPr lang="cs-CZ" sz="2400" dirty="0" err="1" smtClean="0"/>
              <a:t>medialis</a:t>
            </a:r>
            <a:r>
              <a:rPr lang="cs-CZ" sz="2400" dirty="0" smtClean="0"/>
              <a:t> – bývá palpačně citlivé 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2400" b="1" dirty="0" smtClean="0"/>
              <a:t>Lig. </a:t>
            </a:r>
            <a:r>
              <a:rPr lang="cs-CZ" sz="2400" b="1" dirty="0" err="1" smtClean="0"/>
              <a:t>hepatoduodenale</a:t>
            </a:r>
            <a:r>
              <a:rPr lang="cs-CZ" sz="2400" b="1" dirty="0" smtClean="0"/>
              <a:t> - </a:t>
            </a:r>
            <a:r>
              <a:rPr lang="cs-CZ" sz="2400" dirty="0" smtClean="0"/>
              <a:t>Obsahuje jaterní tepnu a. </a:t>
            </a:r>
            <a:r>
              <a:rPr lang="cs-CZ" sz="2400" dirty="0" err="1" smtClean="0"/>
              <a:t>hepatica</a:t>
            </a:r>
            <a:r>
              <a:rPr lang="cs-CZ" sz="2400" dirty="0" smtClean="0"/>
              <a:t>, žlučovod </a:t>
            </a:r>
            <a:r>
              <a:rPr lang="cs-CZ" sz="2400" dirty="0" err="1" smtClean="0"/>
              <a:t>ductus</a:t>
            </a:r>
            <a:r>
              <a:rPr lang="cs-CZ" sz="2400" dirty="0" smtClean="0"/>
              <a:t> </a:t>
            </a:r>
            <a:r>
              <a:rPr lang="cs-CZ" sz="2400" dirty="0" err="1" smtClean="0"/>
              <a:t>choledochus</a:t>
            </a:r>
            <a:r>
              <a:rPr lang="cs-CZ" sz="2400" dirty="0" smtClean="0"/>
              <a:t>, portální žílu, četné lymfatické cévy mají význam při šíření nádorů, četná nervová vlákna z n. vagus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Lumbální oblast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POZOR NIKDY ROTACE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Horní </a:t>
            </a:r>
            <a:r>
              <a:rPr lang="cs-CZ" sz="2400" dirty="0" err="1" smtClean="0"/>
              <a:t>Lp</a:t>
            </a:r>
            <a:r>
              <a:rPr lang="cs-CZ" sz="2400" dirty="0" smtClean="0"/>
              <a:t> – většinou </a:t>
            </a:r>
            <a:r>
              <a:rPr lang="cs-CZ" sz="2400" dirty="0" err="1" smtClean="0"/>
              <a:t>vertebrogenní</a:t>
            </a:r>
            <a:r>
              <a:rPr lang="cs-CZ" sz="2400" dirty="0" smtClean="0"/>
              <a:t> symptomatologie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Palpačně citlivé SI – konec PV svalů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Iliopsoas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M. </a:t>
            </a:r>
            <a:r>
              <a:rPr lang="cs-CZ" sz="2400" dirty="0" err="1" smtClean="0"/>
              <a:t>Quadratus</a:t>
            </a:r>
            <a:r>
              <a:rPr lang="cs-CZ" sz="2400" dirty="0" smtClean="0"/>
              <a:t> </a:t>
            </a:r>
            <a:r>
              <a:rPr lang="cs-CZ" sz="2400" dirty="0" err="1" smtClean="0"/>
              <a:t>lumborum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err="1" smtClean="0"/>
              <a:t>Pelvis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/>
          <a:lstStyle/>
          <a:p>
            <a:r>
              <a:rPr lang="cs-CZ" sz="2400" dirty="0" smtClean="0"/>
              <a:t>M. </a:t>
            </a:r>
            <a:r>
              <a:rPr lang="cs-CZ" sz="2400" dirty="0" err="1" smtClean="0"/>
              <a:t>piriformis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Ligamenta</a:t>
            </a:r>
            <a:r>
              <a:rPr lang="cs-CZ" sz="2400" dirty="0" smtClean="0"/>
              <a:t> pánve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Postavení pánve viz. </a:t>
            </a:r>
            <a:r>
              <a:rPr lang="cs-CZ" sz="2400" dirty="0" err="1" smtClean="0"/>
              <a:t>slide</a:t>
            </a:r>
            <a:r>
              <a:rPr lang="cs-CZ" sz="2400" dirty="0" smtClean="0"/>
              <a:t> 10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Os </a:t>
            </a:r>
            <a:r>
              <a:rPr lang="cs-CZ" sz="2400" dirty="0" err="1" smtClean="0"/>
              <a:t>coccygis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Dolní končetina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Bolest v třísle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dirty="0" err="1" smtClean="0"/>
              <a:t>Trochanterová</a:t>
            </a:r>
            <a:r>
              <a:rPr lang="cs-CZ" sz="2400" dirty="0" smtClean="0"/>
              <a:t> bolest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dirty="0" smtClean="0"/>
              <a:t>Pes </a:t>
            </a:r>
            <a:r>
              <a:rPr lang="cs-CZ" sz="2400" dirty="0" err="1" smtClean="0"/>
              <a:t>anserinus</a:t>
            </a:r>
            <a:endParaRPr lang="cs-CZ" sz="2400" dirty="0" smtClean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dirty="0" smtClean="0"/>
              <a:t>Bolest kolene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dirty="0" smtClean="0"/>
              <a:t>Lýtko – lat. Porce m.</a:t>
            </a:r>
            <a:r>
              <a:rPr lang="cs-CZ" sz="2400" dirty="0" err="1" smtClean="0"/>
              <a:t>soleus</a:t>
            </a:r>
            <a:r>
              <a:rPr lang="cs-CZ" sz="2400" dirty="0" smtClean="0"/>
              <a:t> v.s. blokové postavení SIS na téže straně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dirty="0" smtClean="0"/>
              <a:t>Os </a:t>
            </a:r>
            <a:r>
              <a:rPr lang="cs-CZ" sz="2400" dirty="0" err="1" smtClean="0"/>
              <a:t>naviculare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b="1" dirty="0" smtClean="0"/>
              <a:t>K manipulacím – poznámka kontraindikace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Absolutní kontraindikace</a:t>
            </a:r>
          </a:p>
          <a:p>
            <a:r>
              <a:rPr lang="cs-CZ" sz="2400" dirty="0" err="1" smtClean="0"/>
              <a:t>Ak</a:t>
            </a:r>
            <a:r>
              <a:rPr lang="cs-CZ" sz="2400" dirty="0" smtClean="0"/>
              <a:t>. zánětlivá artropatie</a:t>
            </a:r>
          </a:p>
          <a:p>
            <a:r>
              <a:rPr lang="cs-CZ" sz="2400" dirty="0" smtClean="0"/>
              <a:t>Zlomenina dislokace</a:t>
            </a:r>
          </a:p>
          <a:p>
            <a:r>
              <a:rPr lang="cs-CZ" sz="2400" dirty="0" smtClean="0"/>
              <a:t>Ruptura vazu, nestabilita </a:t>
            </a:r>
            <a:br>
              <a:rPr lang="cs-CZ" sz="2400" dirty="0" smtClean="0"/>
            </a:br>
            <a:r>
              <a:rPr lang="cs-CZ" sz="2400" dirty="0" smtClean="0"/>
              <a:t>(dnes axis)</a:t>
            </a:r>
          </a:p>
          <a:p>
            <a:r>
              <a:rPr lang="cs-CZ" sz="2400" dirty="0" err="1" smtClean="0"/>
              <a:t>Cauda</a:t>
            </a:r>
            <a:r>
              <a:rPr lang="cs-CZ" sz="2400" dirty="0" smtClean="0"/>
              <a:t> </a:t>
            </a:r>
            <a:r>
              <a:rPr lang="cs-CZ" sz="2400" dirty="0" err="1" smtClean="0"/>
              <a:t>equina</a:t>
            </a:r>
            <a:r>
              <a:rPr lang="cs-CZ" sz="2400" dirty="0" smtClean="0"/>
              <a:t>, </a:t>
            </a:r>
            <a:r>
              <a:rPr lang="cs-CZ" sz="2400" dirty="0" err="1" smtClean="0"/>
              <a:t>myelopathie</a:t>
            </a:r>
            <a:endParaRPr lang="cs-CZ" sz="2400" dirty="0" smtClean="0"/>
          </a:p>
          <a:p>
            <a:r>
              <a:rPr lang="cs-CZ" sz="2400" dirty="0" smtClean="0"/>
              <a:t>Aneurysma</a:t>
            </a:r>
          </a:p>
          <a:p>
            <a:r>
              <a:rPr lang="cs-CZ" sz="2400" dirty="0" err="1" smtClean="0"/>
              <a:t>Vertebrobazilární</a:t>
            </a:r>
            <a:r>
              <a:rPr lang="cs-CZ" sz="2400" dirty="0" smtClean="0"/>
              <a:t> insuficience</a:t>
            </a:r>
          </a:p>
          <a:p>
            <a:r>
              <a:rPr lang="cs-CZ" sz="2400" dirty="0" err="1" smtClean="0"/>
              <a:t>Myelopathie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4714875" y="1844824"/>
            <a:ext cx="4429125" cy="468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Relativní kontraindikace</a:t>
            </a:r>
          </a:p>
          <a:p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</a:rPr>
              <a:t>Spondylolistéza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s pokračujícím posunem</a:t>
            </a:r>
          </a:p>
          <a:p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</a:rPr>
              <a:t>Hypermobilita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Benigní kostní nádory</a:t>
            </a:r>
          </a:p>
          <a:p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</a:rPr>
              <a:t>Antikoaguláty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Demineralizace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Mapa </a:t>
            </a:r>
            <a:r>
              <a:rPr lang="cs-CZ" b="1" dirty="0" err="1" smtClean="0"/>
              <a:t>trigger</a:t>
            </a:r>
            <a:r>
              <a:rPr lang="cs-CZ" b="1" dirty="0" smtClean="0"/>
              <a:t> </a:t>
            </a:r>
            <a:r>
              <a:rPr lang="cs-CZ" b="1" dirty="0" err="1" smtClean="0"/>
              <a:t>points</a:t>
            </a:r>
            <a:r>
              <a:rPr lang="cs-CZ" b="1" dirty="0" smtClean="0"/>
              <a:t> I.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0774" y="1776053"/>
            <a:ext cx="4497402" cy="41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52738"/>
            <a:ext cx="471487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Mapa </a:t>
            </a:r>
            <a:r>
              <a:rPr lang="cs-CZ" b="1" dirty="0" err="1" smtClean="0"/>
              <a:t>trigger</a:t>
            </a:r>
            <a:r>
              <a:rPr lang="cs-CZ" b="1" dirty="0" smtClean="0"/>
              <a:t> </a:t>
            </a:r>
            <a:r>
              <a:rPr lang="cs-CZ" b="1" dirty="0" err="1" smtClean="0"/>
              <a:t>points</a:t>
            </a:r>
            <a:r>
              <a:rPr lang="cs-CZ" b="1" dirty="0" smtClean="0"/>
              <a:t> II.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8647" y="1946870"/>
            <a:ext cx="38412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95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Mapa </a:t>
            </a:r>
            <a:r>
              <a:rPr lang="cs-CZ" b="1" dirty="0" err="1" smtClean="0"/>
              <a:t>trigger</a:t>
            </a:r>
            <a:r>
              <a:rPr lang="cs-CZ" b="1" dirty="0" smtClean="0"/>
              <a:t> </a:t>
            </a:r>
            <a:r>
              <a:rPr lang="cs-CZ" b="1" dirty="0" err="1" smtClean="0"/>
              <a:t>points</a:t>
            </a:r>
            <a:r>
              <a:rPr lang="cs-CZ" b="1" dirty="0" smtClean="0"/>
              <a:t> III.</a:t>
            </a:r>
            <a:endParaRPr lang="cs-CZ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772816"/>
            <a:ext cx="28612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reflexologie nohy </a:t>
            </a:r>
            <a:br>
              <a:rPr lang="cs-CZ" dirty="0" smtClean="0"/>
            </a:br>
            <a:r>
              <a:rPr lang="cs-CZ" dirty="0" smtClean="0"/>
              <a:t>– diagnostika poruch na páteři</a:t>
            </a:r>
            <a:endParaRPr lang="cs-CZ" dirty="0"/>
          </a:p>
        </p:txBody>
      </p:sp>
      <p:pic>
        <p:nvPicPr>
          <p:cNvPr id="3" name="Obrázek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44824"/>
            <a:ext cx="4447032" cy="197205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7584" y="2276872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krční páteř</a:t>
            </a:r>
            <a:endParaRPr lang="cs-CZ" sz="2400" b="1" dirty="0"/>
          </a:p>
        </p:txBody>
      </p:sp>
      <p:pic>
        <p:nvPicPr>
          <p:cNvPr id="5" name="Obrázek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1442"/>
            <a:ext cx="3888432" cy="2593550"/>
          </a:xfrm>
          <a:prstGeom prst="rect">
            <a:avLst/>
          </a:prstGeom>
        </p:spPr>
      </p:pic>
      <p:pic>
        <p:nvPicPr>
          <p:cNvPr id="6" name="Obrázek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93096"/>
            <a:ext cx="3529584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reflexologie nohy </a:t>
            </a:r>
            <a:br>
              <a:rPr lang="cs-CZ" dirty="0" smtClean="0"/>
            </a:br>
            <a:r>
              <a:rPr lang="cs-CZ" dirty="0" smtClean="0"/>
              <a:t>– diagnostika poruch na páteři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27687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hrudní páteř</a:t>
            </a:r>
            <a:endParaRPr lang="cs-CZ" sz="2400" b="1" dirty="0"/>
          </a:p>
        </p:txBody>
      </p:sp>
      <p:pic>
        <p:nvPicPr>
          <p:cNvPr id="7" name="Obrázek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383024" cy="2017776"/>
          </a:xfrm>
          <a:prstGeom prst="rect">
            <a:avLst/>
          </a:prstGeom>
        </p:spPr>
      </p:pic>
      <p:pic>
        <p:nvPicPr>
          <p:cNvPr id="8" name="Obrázek 7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3102864" cy="2209800"/>
          </a:xfrm>
          <a:prstGeom prst="rect">
            <a:avLst/>
          </a:prstGeom>
        </p:spPr>
      </p:pic>
      <p:pic>
        <p:nvPicPr>
          <p:cNvPr id="9" name="Obrázek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3294888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pPr marL="268288" indent="-268288">
              <a:buNone/>
            </a:pPr>
            <a:r>
              <a:rPr lang="cs-CZ" sz="1800" b="1" dirty="0" smtClean="0"/>
              <a:t>4. Praktická část - terapie funkčních poruch podle </a:t>
            </a:r>
            <a:r>
              <a:rPr lang="cs-CZ" sz="1800" b="1" dirty="0" err="1" smtClean="0"/>
              <a:t>Travel</a:t>
            </a:r>
            <a:r>
              <a:rPr lang="cs-CZ" sz="1800" b="1" dirty="0" smtClean="0"/>
              <a:t> a </a:t>
            </a:r>
            <a:r>
              <a:rPr lang="cs-CZ" sz="1800" b="1" dirty="0" err="1" smtClean="0"/>
              <a:t>Simons</a:t>
            </a:r>
            <a:r>
              <a:rPr lang="cs-CZ" sz="1800" b="1" dirty="0" smtClean="0"/>
              <a:t>  </a:t>
            </a:r>
            <a:r>
              <a:rPr lang="cs-CZ" sz="1800" i="1" dirty="0" smtClean="0"/>
              <a:t>(cca 5 hodin) </a:t>
            </a:r>
          </a:p>
          <a:p>
            <a:pPr marL="536575" indent="-268288"/>
            <a:r>
              <a:rPr lang="cs-CZ" sz="1800" dirty="0"/>
              <a:t>a</a:t>
            </a:r>
            <a:r>
              <a:rPr lang="cs-CZ" sz="1800" dirty="0" smtClean="0"/>
              <a:t>natomický popis důležitých míst vzniku a výskytu </a:t>
            </a:r>
            <a:r>
              <a:rPr lang="cs-CZ" sz="1800" dirty="0" err="1" smtClean="0"/>
              <a:t>trigger</a:t>
            </a:r>
            <a:r>
              <a:rPr lang="cs-CZ" sz="1800" dirty="0" smtClean="0"/>
              <a:t> </a:t>
            </a:r>
            <a:r>
              <a:rPr lang="cs-CZ" sz="1800" dirty="0" err="1" smtClean="0"/>
              <a:t>points</a:t>
            </a:r>
            <a:r>
              <a:rPr lang="cs-CZ" sz="1800" dirty="0" smtClean="0"/>
              <a:t> dle jednotlivých pohybových segmentů, tedy krk, HK, záda, hrudník, břicho, DK, popis </a:t>
            </a:r>
            <a:r>
              <a:rPr lang="cs-CZ" sz="1800" dirty="0" err="1" smtClean="0"/>
              <a:t>vertebroviscerálních</a:t>
            </a:r>
            <a:r>
              <a:rPr lang="cs-CZ" sz="1800" dirty="0" smtClean="0"/>
              <a:t> vztahů, možnost ovlivnění </a:t>
            </a:r>
            <a:r>
              <a:rPr lang="cs-CZ" sz="1800" dirty="0" err="1" smtClean="0"/>
              <a:t>trigger</a:t>
            </a:r>
            <a:r>
              <a:rPr lang="cs-CZ" sz="1800" dirty="0" smtClean="0"/>
              <a:t> </a:t>
            </a:r>
            <a:r>
              <a:rPr lang="cs-CZ" sz="1800" dirty="0" err="1" smtClean="0"/>
              <a:t>points</a:t>
            </a:r>
            <a:r>
              <a:rPr lang="cs-CZ" sz="1800" dirty="0" smtClean="0"/>
              <a:t> a efektivita jednotlivých terapeutických přístupů, praktické zkušenosti, popis jednotlivých kazuistik ze své praxe fyzioterapeuta, kineziologický náhled a vysvětlení </a:t>
            </a:r>
          </a:p>
          <a:p>
            <a:pPr marL="268287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5. Souhrn - shrnutí poznatků z kurzu </a:t>
            </a:r>
            <a:r>
              <a:rPr lang="cs-CZ" sz="1800" i="1" dirty="0" smtClean="0"/>
              <a:t>(cca 30 minut) 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/>
              <a:t>6. </a:t>
            </a:r>
            <a:r>
              <a:rPr lang="it-IT" sz="1800" b="1" dirty="0" smtClean="0"/>
              <a:t>Závěr </a:t>
            </a:r>
            <a:r>
              <a:rPr lang="cs-CZ" sz="1800" b="1" dirty="0" smtClean="0"/>
              <a:t>a </a:t>
            </a:r>
            <a:r>
              <a:rPr lang="it-IT" sz="1800" b="1" dirty="0" smtClean="0"/>
              <a:t>prostor pro dotazy </a:t>
            </a:r>
            <a:r>
              <a:rPr lang="it-IT" sz="1800" i="1" dirty="0" smtClean="0"/>
              <a:t>(cca 30 minut) </a:t>
            </a:r>
            <a:endParaRPr lang="cs-CZ" sz="18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620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reflexologie nohy </a:t>
            </a:r>
            <a:br>
              <a:rPr lang="cs-CZ" dirty="0" smtClean="0"/>
            </a:br>
            <a:r>
              <a:rPr lang="cs-CZ" dirty="0" smtClean="0"/>
              <a:t>– diagnostika poruch na páteři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276872"/>
            <a:ext cx="188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bederní páteř</a:t>
            </a:r>
            <a:endParaRPr lang="cs-CZ" sz="2400" b="1" dirty="0"/>
          </a:p>
        </p:txBody>
      </p:sp>
      <p:pic>
        <p:nvPicPr>
          <p:cNvPr id="10" name="Obrázek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77072"/>
            <a:ext cx="3057144" cy="2154936"/>
          </a:xfrm>
          <a:prstGeom prst="rect">
            <a:avLst/>
          </a:prstGeom>
        </p:spPr>
      </p:pic>
      <p:pic>
        <p:nvPicPr>
          <p:cNvPr id="11" name="Obrázek 1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3462528" cy="2328672"/>
          </a:xfrm>
          <a:prstGeom prst="rect">
            <a:avLst/>
          </a:prstGeom>
        </p:spPr>
      </p:pic>
      <p:pic>
        <p:nvPicPr>
          <p:cNvPr id="12" name="Obrázek 11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844824"/>
            <a:ext cx="4474464" cy="19537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Souhrn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Porozumět, co dělám – vědět, co dělám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Existují 4 základní dysfunkční modely:</a:t>
            </a:r>
          </a:p>
          <a:p>
            <a:pPr marL="801688" indent="-266700">
              <a:buSzPct val="100000"/>
              <a:buFont typeface="+mj-lt"/>
              <a:buAutoNum type="arabicPeriod"/>
            </a:pPr>
            <a:r>
              <a:rPr lang="cs-CZ" sz="2400" dirty="0" smtClean="0"/>
              <a:t>Mechanický (blokace, křeče, ploténky, zkrácení, stažení)</a:t>
            </a:r>
          </a:p>
          <a:p>
            <a:pPr marL="801688" indent="-266700">
              <a:buSzPct val="100000"/>
              <a:buFont typeface="+mj-lt"/>
              <a:buAutoNum type="arabicPeriod"/>
            </a:pPr>
            <a:r>
              <a:rPr lang="cs-CZ" sz="2400" smtClean="0"/>
              <a:t>Neurologický </a:t>
            </a:r>
            <a:r>
              <a:rPr lang="cs-CZ" sz="2400" dirty="0" smtClean="0"/>
              <a:t>(aferentní, eferentní, aktivace gama </a:t>
            </a:r>
            <a:r>
              <a:rPr lang="cs-CZ" sz="2400" dirty="0" err="1" smtClean="0"/>
              <a:t>motoneuronů</a:t>
            </a:r>
            <a:r>
              <a:rPr lang="cs-CZ" sz="2400" dirty="0" smtClean="0"/>
              <a:t>, typ nervových receptorů)</a:t>
            </a:r>
          </a:p>
          <a:p>
            <a:pPr marL="801688" indent="-266700">
              <a:buSzPct val="100000"/>
              <a:buFont typeface="+mj-lt"/>
              <a:buAutoNum type="arabicPeriod"/>
            </a:pPr>
            <a:r>
              <a:rPr lang="cs-CZ" sz="2400" dirty="0" smtClean="0"/>
              <a:t>Hydraulický (cirkulace, drenáž, zánět, městnání, otok, retence tekutin)</a:t>
            </a:r>
          </a:p>
          <a:p>
            <a:pPr marL="801688" indent="-266700">
              <a:buSzPct val="100000"/>
              <a:buFont typeface="+mj-lt"/>
              <a:buAutoNum type="arabicPeriod"/>
            </a:pPr>
            <a:r>
              <a:rPr lang="cs-CZ" sz="2400" dirty="0" smtClean="0"/>
              <a:t>Psychologický (stres, emoce, držení těla)</a:t>
            </a:r>
          </a:p>
          <a:p>
            <a:pPr marL="534988" indent="0">
              <a:buNone/>
            </a:pPr>
            <a:endParaRPr lang="cs-CZ" sz="2400" dirty="0" smtClean="0"/>
          </a:p>
          <a:p>
            <a:pPr marL="514350" indent="-514350"/>
            <a:r>
              <a:rPr lang="cs-CZ" sz="2400" b="1" dirty="0" smtClean="0"/>
              <a:t>Kombinace !!!!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ŠIFTA, P.: Poslední poznatky v teorii spoušťových bodů – </a:t>
            </a:r>
            <a:r>
              <a:rPr lang="cs-CZ" sz="2400" dirty="0" err="1" smtClean="0"/>
              <a:t>trigger</a:t>
            </a:r>
            <a:r>
              <a:rPr lang="cs-CZ" sz="2400" dirty="0" smtClean="0"/>
              <a:t> </a:t>
            </a:r>
            <a:r>
              <a:rPr lang="cs-CZ" sz="2400" dirty="0" err="1" smtClean="0"/>
              <a:t>points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i="1" dirty="0" smtClean="0"/>
              <a:t>Kontakt</a:t>
            </a:r>
            <a:r>
              <a:rPr lang="cs-CZ" sz="2400" dirty="0" smtClean="0"/>
              <a:t>, 2007, roč. IX, č. 2, s. 387-390. ISSN 1804-7122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/>
          <a:lstStyle/>
          <a:p>
            <a:r>
              <a:rPr lang="cs-CZ" sz="2400" dirty="0" smtClean="0"/>
              <a:t>Zhodnocení – jeden, či více segmentů najednou???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DOTAZY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b="1" dirty="0" smtClean="0"/>
              <a:t>ÚVOD –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Aplikace suché jehly – zákon nezakazuje, vůbec nehovoří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 96/2004 Sb.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dirty="0" smtClean="0"/>
              <a:t>hovoří o podmínkách získávání a uznávání způsobilosti k výkonu nelékařských zdravotních povolání a k výkonu činností souvisejících s poskytováním zdravotní péče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 55/2011 Sb.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dirty="0" smtClean="0"/>
              <a:t>stanoví činnosti zdravotnických pracovníků a jiných odborných pracovníků, v platném znění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ÚVOD - materiál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suché jehly </a:t>
            </a:r>
          </a:p>
          <a:p>
            <a:r>
              <a:rPr lang="cs-CZ" dirty="0" smtClean="0"/>
              <a:t>používat akupunkturní jehly – různě dlouhé, tlusté </a:t>
            </a:r>
          </a:p>
          <a:p>
            <a:r>
              <a:rPr lang="cs-CZ" dirty="0" smtClean="0"/>
              <a:t>doporučuji: </a:t>
            </a:r>
            <a:br>
              <a:rPr lang="cs-CZ" dirty="0" smtClean="0"/>
            </a:br>
            <a:r>
              <a:rPr lang="cs-CZ" sz="1800" dirty="0" smtClean="0"/>
              <a:t>délka x šířka </a:t>
            </a:r>
            <a:r>
              <a:rPr lang="cs-CZ" dirty="0" smtClean="0"/>
              <a:t>40mm x 0,25mm, 30mm x 0,16mm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ůzné materiály – pozlacené, postříbřené,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umělý držák apod.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různé firmy – např. EUREKO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34" name="Picture 10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403" b="98030" l="2584" r="98278">
                        <a14:foregroundMark x1="35789" y1="76709" x2="35789" y2="76709"/>
                        <a14:foregroundMark x1="39426" y1="85052" x2="39426" y2="85052"/>
                        <a14:foregroundMark x1="40957" y1="88992" x2="40957" y2="88992"/>
                        <a14:foregroundMark x1="42679" y1="92700" x2="42679" y2="9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1862702"/>
            <a:ext cx="6048672" cy="4995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b="1" dirty="0" smtClean="0"/>
              <a:t>Primární vs. sekundární místo vzniku funkční poruchy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>
            <a:normAutofit/>
          </a:bodyPr>
          <a:lstStyle/>
          <a:p>
            <a:pPr marL="444500" indent="-444500">
              <a:buSzPct val="100000"/>
              <a:buFont typeface="+mj-lt"/>
              <a:buAutoNum type="arabicPeriod"/>
            </a:pPr>
            <a:r>
              <a:rPr lang="cs-CZ" sz="2400" dirty="0" smtClean="0"/>
              <a:t>Pacient s </a:t>
            </a:r>
            <a:r>
              <a:rPr lang="cs-CZ" sz="2400" b="1" dirty="0" smtClean="0"/>
              <a:t>funkční poruchou</a:t>
            </a:r>
            <a:r>
              <a:rPr lang="cs-CZ" sz="2400" dirty="0" smtClean="0"/>
              <a:t>, který má hlavní a </a:t>
            </a:r>
            <a:r>
              <a:rPr lang="cs-CZ" sz="2400" b="1" dirty="0" smtClean="0"/>
              <a:t>primární</a:t>
            </a:r>
            <a:r>
              <a:rPr lang="cs-CZ" sz="2400" dirty="0" smtClean="0"/>
              <a:t> lokalitu problémů, které se dále řetězí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=&gt; vznik </a:t>
            </a:r>
            <a:r>
              <a:rPr lang="cs-CZ" sz="2400" b="1" dirty="0" smtClean="0"/>
              <a:t>sekundárních</a:t>
            </a:r>
            <a:r>
              <a:rPr lang="cs-CZ" sz="2400" dirty="0" smtClean="0"/>
              <a:t> problémů </a:t>
            </a:r>
          </a:p>
          <a:p>
            <a:pPr marL="628650" indent="-62865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(POZOR, může hovořit jenom o nich) – vždy je to oblast </a:t>
            </a:r>
            <a:r>
              <a:rPr lang="cs-CZ" sz="2400" b="1" dirty="0" smtClean="0"/>
              <a:t>PÁNVE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444500" indent="-444500">
              <a:buSzPct val="100000"/>
              <a:buFont typeface="+mj-lt"/>
              <a:buAutoNum type="arabicPeriod" startAt="2"/>
            </a:pPr>
            <a:r>
              <a:rPr lang="cs-CZ" sz="2400" dirty="0" smtClean="0"/>
              <a:t>Pacient s </a:t>
            </a:r>
            <a:r>
              <a:rPr lang="cs-CZ" sz="2400" b="1" dirty="0" smtClean="0"/>
              <a:t>funkčními poruchami</a:t>
            </a:r>
            <a:r>
              <a:rPr lang="cs-CZ" sz="2400" dirty="0" smtClean="0"/>
              <a:t>, který nemá hlavní </a:t>
            </a:r>
            <a:r>
              <a:rPr lang="cs-CZ" sz="2400" b="1" dirty="0" smtClean="0"/>
              <a:t>primární </a:t>
            </a:r>
            <a:r>
              <a:rPr lang="cs-CZ" sz="2400" dirty="0" smtClean="0"/>
              <a:t>lokalitu problémů, poruchy se sebou zdánlivě nesouvisí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– opět jsou to </a:t>
            </a:r>
            <a:r>
              <a:rPr lang="cs-CZ" sz="2400" b="1" dirty="0" smtClean="0"/>
              <a:t>sekundární</a:t>
            </a:r>
            <a:r>
              <a:rPr lang="cs-CZ" sz="2400" dirty="0" smtClean="0"/>
              <a:t> lokality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=&gt; TĚŽŠÍ, MUSÍ SE NAJÍT, KTERÁ DOMINUJE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Funkční poruchy – poznámka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Mechanismus a vznik bolesti </a:t>
            </a:r>
          </a:p>
          <a:p>
            <a:pPr marL="0" indent="0">
              <a:buNone/>
            </a:pPr>
            <a:r>
              <a:rPr lang="cs-CZ" sz="2400" dirty="0" smtClean="0"/>
              <a:t>               – rychle, pomalu, úraz nebo ne</a:t>
            </a:r>
          </a:p>
          <a:p>
            <a:r>
              <a:rPr lang="cs-CZ" sz="2400" dirty="0" smtClean="0"/>
              <a:t>Jak dlouho dělá problém</a:t>
            </a:r>
          </a:p>
          <a:p>
            <a:pPr>
              <a:buNone/>
            </a:pPr>
            <a:endParaRPr lang="cs-CZ" sz="2400" dirty="0" smtClean="0"/>
          </a:p>
          <a:p>
            <a:pPr>
              <a:buFont typeface="Symbol"/>
              <a:buChar char="Þ"/>
            </a:pPr>
            <a:r>
              <a:rPr lang="cs-CZ" sz="2400" dirty="0" smtClean="0"/>
              <a:t> NUTNÉ ROZHODNOUT, ZDA PRIMÁRNĚ BLOK </a:t>
            </a:r>
          </a:p>
          <a:p>
            <a:pPr marL="720725" indent="-720725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– mechanismus problému na základě </a:t>
            </a:r>
            <a:r>
              <a:rPr lang="cs-CZ" sz="2400" b="1" dirty="0" smtClean="0"/>
              <a:t>blokového postavení</a:t>
            </a:r>
            <a:r>
              <a:rPr lang="cs-CZ" sz="2400" dirty="0" smtClean="0"/>
              <a:t> (Ischias, lumbago, houser) nebo </a:t>
            </a:r>
            <a:r>
              <a:rPr lang="cs-CZ" sz="2400" b="1" dirty="0" smtClean="0"/>
              <a:t>porucha </a:t>
            </a:r>
            <a:r>
              <a:rPr lang="cs-CZ" sz="2400" b="1" dirty="0" err="1" smtClean="0"/>
              <a:t>kokontrakční</a:t>
            </a:r>
            <a:r>
              <a:rPr lang="cs-CZ" sz="2400" b="1" dirty="0" smtClean="0"/>
              <a:t> synergie </a:t>
            </a:r>
            <a:r>
              <a:rPr lang="cs-CZ" sz="2400" dirty="0" err="1" smtClean="0"/>
              <a:t>hypertonus</a:t>
            </a:r>
            <a:r>
              <a:rPr lang="cs-CZ" sz="2400" dirty="0" smtClean="0"/>
              <a:t> svalů =&gt; vznik bloků při </a:t>
            </a:r>
            <a:r>
              <a:rPr lang="cs-CZ" sz="2400" dirty="0" err="1" smtClean="0"/>
              <a:t>kostěnných</a:t>
            </a:r>
            <a:r>
              <a:rPr lang="cs-CZ" sz="2400" dirty="0" smtClean="0"/>
              <a:t> strukturách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Preferovaná místa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AO skloubení</a:t>
            </a:r>
          </a:p>
          <a:p>
            <a:r>
              <a:rPr lang="cs-CZ" dirty="0" smtClean="0"/>
              <a:t>C1/C2</a:t>
            </a:r>
          </a:p>
          <a:p>
            <a:r>
              <a:rPr lang="cs-CZ" dirty="0" smtClean="0"/>
              <a:t>Th4/5 (možná i níže)</a:t>
            </a:r>
          </a:p>
          <a:p>
            <a:r>
              <a:rPr lang="cs-CZ" dirty="0" smtClean="0"/>
              <a:t>Žebra 1., 2., 3., 4.</a:t>
            </a:r>
          </a:p>
          <a:p>
            <a:r>
              <a:rPr lang="cs-CZ" dirty="0" err="1" smtClean="0"/>
              <a:t>ThLp</a:t>
            </a:r>
            <a:endParaRPr lang="cs-CZ" dirty="0" smtClean="0"/>
          </a:p>
          <a:p>
            <a:r>
              <a:rPr lang="cs-CZ" dirty="0" err="1" smtClean="0"/>
              <a:t>Lp</a:t>
            </a:r>
            <a:endParaRPr lang="cs-CZ" dirty="0" smtClean="0"/>
          </a:p>
          <a:p>
            <a:r>
              <a:rPr lang="cs-CZ" dirty="0" smtClean="0"/>
              <a:t>LS</a:t>
            </a:r>
          </a:p>
          <a:p>
            <a:r>
              <a:rPr lang="cs-CZ" dirty="0" smtClean="0"/>
              <a:t>Os </a:t>
            </a:r>
            <a:r>
              <a:rPr lang="cs-CZ" dirty="0" err="1" smtClean="0"/>
              <a:t>coccygis</a:t>
            </a:r>
            <a:endParaRPr lang="cs-CZ" dirty="0" smtClean="0"/>
          </a:p>
          <a:p>
            <a:r>
              <a:rPr lang="cs-CZ" dirty="0" smtClean="0"/>
              <a:t>SI</a:t>
            </a:r>
          </a:p>
          <a:p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fibulae</a:t>
            </a:r>
            <a:endParaRPr lang="cs-CZ" dirty="0" smtClean="0"/>
          </a:p>
          <a:p>
            <a:r>
              <a:rPr lang="cs-CZ" dirty="0" smtClean="0"/>
              <a:t>Os </a:t>
            </a:r>
            <a:r>
              <a:rPr lang="cs-CZ" dirty="0" err="1" smtClean="0"/>
              <a:t>Naviculare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3857625" y="1643063"/>
            <a:ext cx="5286375" cy="521493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Mm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scaleni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omohyoideus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levator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scapulae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infraspinatus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Caput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longum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m.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bicip.brachii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PV svaly</a:t>
            </a:r>
          </a:p>
          <a:p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Akrom.porce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m.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deltoideus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quadetus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lumborum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iliopsoas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pirifomis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Pes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anserinus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biceps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femoris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(zbytek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hamstringů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solues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(hluboké flexory bérce)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Teorie – </a:t>
            </a:r>
            <a:r>
              <a:rPr lang="cs-CZ" b="1" dirty="0" err="1" smtClean="0"/>
              <a:t>trigger</a:t>
            </a:r>
            <a:r>
              <a:rPr lang="cs-CZ" b="1" dirty="0" smtClean="0"/>
              <a:t>  point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Existují vůbec? </a:t>
            </a:r>
          </a:p>
          <a:p>
            <a:r>
              <a:rPr lang="cs-CZ" sz="2400" dirty="0" smtClean="0"/>
              <a:t>Jaká je etiologie? </a:t>
            </a:r>
          </a:p>
          <a:p>
            <a:r>
              <a:rPr lang="cs-CZ" sz="2400" dirty="0" smtClean="0"/>
              <a:t>Jaký je vliv?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Jedná se o </a:t>
            </a:r>
            <a:r>
              <a:rPr lang="cs-CZ" sz="2400" dirty="0" err="1" smtClean="0"/>
              <a:t>hyperiritační</a:t>
            </a:r>
            <a:r>
              <a:rPr lang="cs-CZ" sz="2400" dirty="0" smtClean="0"/>
              <a:t> místo ve svalové tkáni, které souvisí s palpačně hypersenzitivním uzlem</a:t>
            </a:r>
            <a:r>
              <a:rPr lang="cs-CZ" sz="2400" baseline="30000" dirty="0" smtClean="0"/>
              <a:t>1 </a:t>
            </a:r>
            <a:r>
              <a:rPr lang="cs-CZ" sz="2400" dirty="0" smtClean="0"/>
              <a:t>=&gt; přenesená vzdálená bolest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Etiologie: nadměrná depolarizace motorické jednotky </a:t>
            </a:r>
            <a:br>
              <a:rPr lang="cs-CZ" sz="2400" dirty="0" smtClean="0"/>
            </a:br>
            <a:r>
              <a:rPr lang="cs-CZ" sz="2400" b="1" dirty="0" smtClean="0"/>
              <a:t>↑ produkce </a:t>
            </a:r>
            <a:r>
              <a:rPr lang="cs-CZ" sz="2400" b="1" dirty="0" err="1" smtClean="0"/>
              <a:t>ACh</a:t>
            </a:r>
            <a:r>
              <a:rPr lang="cs-CZ" sz="2400" b="1" dirty="0" smtClean="0"/>
              <a:t>, ↓ </a:t>
            </a:r>
            <a:r>
              <a:rPr lang="cs-CZ" sz="2400" b="1" dirty="0" err="1" smtClean="0"/>
              <a:t>acetylcholinesterázy</a:t>
            </a:r>
            <a:r>
              <a:rPr lang="cs-CZ" sz="2400" b="1" dirty="0" smtClean="0"/>
              <a:t>, ↑ </a:t>
            </a:r>
            <a:r>
              <a:rPr lang="cs-CZ" sz="2400" b="1" dirty="0" err="1" smtClean="0"/>
              <a:t>nAChR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Důvod biomechanický, CNS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Petr">
      <a:dk1>
        <a:srgbClr val="CC3300"/>
      </a:dk1>
      <a:lt1>
        <a:srgbClr val="F2F2F2"/>
      </a:lt1>
      <a:dk2>
        <a:srgbClr val="C9C9C9"/>
      </a:dk2>
      <a:lt2>
        <a:srgbClr val="D8D8D8"/>
      </a:lt2>
      <a:accent1>
        <a:srgbClr val="CC3300"/>
      </a:accent1>
      <a:accent2>
        <a:srgbClr val="6DAA2D"/>
      </a:accent2>
      <a:accent3>
        <a:srgbClr val="A5AB81"/>
      </a:accent3>
      <a:accent4>
        <a:srgbClr val="92D050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4777</TotalTime>
  <Words>1204</Words>
  <Application>Microsoft Office PowerPoint</Application>
  <PresentationFormat>Předvádění na obrazovce (4:3)</PresentationFormat>
  <Paragraphs>246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Medián</vt:lpstr>
      <vt:lpstr>Speciální kineziologie pohybového aparátu člověka - diferenciální diagnostika  a návrh terapie </vt:lpstr>
      <vt:lpstr>OBSAH</vt:lpstr>
      <vt:lpstr>OBSAH</vt:lpstr>
      <vt:lpstr>ÚVOD – legislativa</vt:lpstr>
      <vt:lpstr>ÚVOD - materiál</vt:lpstr>
      <vt:lpstr>Primární vs. sekundární místo vzniku funkční poruchy</vt:lpstr>
      <vt:lpstr>Funkční poruchy – poznámka I.</vt:lpstr>
      <vt:lpstr>Preferovaná místa</vt:lpstr>
      <vt:lpstr>Teorie – trigger  point</vt:lpstr>
      <vt:lpstr>Řetězení funkčních poruch I.</vt:lpstr>
      <vt:lpstr>Řetězení funkčních poruch II.</vt:lpstr>
      <vt:lpstr>Kineziologický vs. anatomický pohled</vt:lpstr>
      <vt:lpstr>Velká svalová smyčka</vt:lpstr>
      <vt:lpstr>Malé svalové smyčky</vt:lpstr>
      <vt:lpstr>Praktická východiska</vt:lpstr>
      <vt:lpstr>Hlava</vt:lpstr>
      <vt:lpstr>Krk – ventrální část</vt:lpstr>
      <vt:lpstr>Krk – dorzální část, šíje</vt:lpstr>
      <vt:lpstr>Horní končetina</vt:lpstr>
      <vt:lpstr>Thp</vt:lpstr>
      <vt:lpstr>Lumbální oblast</vt:lpstr>
      <vt:lpstr>Pelvis</vt:lpstr>
      <vt:lpstr>Dolní končetina</vt:lpstr>
      <vt:lpstr>K manipulacím – poznámka kontraindikace</vt:lpstr>
      <vt:lpstr>Mapa trigger points I.</vt:lpstr>
      <vt:lpstr>Mapa trigger points II.</vt:lpstr>
      <vt:lpstr>Mapa trigger points III.</vt:lpstr>
      <vt:lpstr>reflexologie nohy  – diagnostika poruch na páteři</vt:lpstr>
      <vt:lpstr>reflexologie nohy  – diagnostika poruch na páteři</vt:lpstr>
      <vt:lpstr>reflexologie nohy  – diagnostika poruch na páteři</vt:lpstr>
      <vt:lpstr>Souhrn</vt:lpstr>
      <vt:lpstr>Literatura</vt:lpstr>
      <vt:lpstr>Závěr</vt:lpstr>
    </vt:vector>
  </TitlesOfParts>
  <Company>FTVS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kineziologie pohybového aparátu člověka - diferenciální diagnostika a návrh terapie</dc:title>
  <dc:creator>Petr Šifta</dc:creator>
  <cp:lastModifiedBy>Zuzana Šiftová</cp:lastModifiedBy>
  <cp:revision>70</cp:revision>
  <cp:lastPrinted>2017-04-27T11:40:34Z</cp:lastPrinted>
  <dcterms:created xsi:type="dcterms:W3CDTF">2014-12-25T07:12:42Z</dcterms:created>
  <dcterms:modified xsi:type="dcterms:W3CDTF">2018-04-02T07:15:00Z</dcterms:modified>
</cp:coreProperties>
</file>