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90" r:id="rId4"/>
    <p:sldId id="268" r:id="rId5"/>
    <p:sldId id="257" r:id="rId6"/>
    <p:sldId id="259" r:id="rId7"/>
    <p:sldId id="260" r:id="rId8"/>
    <p:sldId id="271" r:id="rId9"/>
    <p:sldId id="286" r:id="rId10"/>
    <p:sldId id="270" r:id="rId11"/>
    <p:sldId id="262" r:id="rId12"/>
    <p:sldId id="277" r:id="rId13"/>
    <p:sldId id="272" r:id="rId14"/>
    <p:sldId id="273" r:id="rId15"/>
    <p:sldId id="287" r:id="rId16"/>
    <p:sldId id="274" r:id="rId17"/>
    <p:sldId id="263" r:id="rId18"/>
    <p:sldId id="276" r:id="rId19"/>
    <p:sldId id="284" r:id="rId20"/>
    <p:sldId id="281" r:id="rId21"/>
    <p:sldId id="291" r:id="rId22"/>
    <p:sldId id="298" r:id="rId23"/>
    <p:sldId id="299" r:id="rId24"/>
    <p:sldId id="278" r:id="rId25"/>
    <p:sldId id="279" r:id="rId26"/>
    <p:sldId id="282" r:id="rId27"/>
    <p:sldId id="285" r:id="rId28"/>
    <p:sldId id="297" r:id="rId29"/>
    <p:sldId id="292" r:id="rId30"/>
    <p:sldId id="293" r:id="rId31"/>
    <p:sldId id="294" r:id="rId32"/>
    <p:sldId id="267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73037" autoAdjust="0"/>
  </p:normalViewPr>
  <p:slideViewPr>
    <p:cSldViewPr snapToGrid="0">
      <p:cViewPr varScale="1">
        <p:scale>
          <a:sx n="50" d="100"/>
          <a:sy n="50" d="100"/>
        </p:scale>
        <p:origin x="16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0E967-45EE-4984-A2F2-5E9ADF32181C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D2A47-E756-4896-8035-C9D0B63887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95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3561-E375-4671-A2BA-20664977CD8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BCD8-C322-4C48-9D65-58ED09F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76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volgorde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mogelijkheid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VOOROPPLAATSING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tendensen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redenen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??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6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Zinnen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gewoonlijk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geïsoleerd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gesproken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geschreven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maakt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duidelijk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bekend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minder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gesprekssituatie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thema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informatieve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waarde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belangrijker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rhema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hogere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info-waarde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dirty="0" smtClean="0"/>
          </a:p>
          <a:p>
            <a:pPr lvl="0"/>
            <a:endParaRPr lang="cs-CZ" dirty="0" smtClean="0"/>
          </a:p>
          <a:p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Gisteren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Arnhem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geweest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kwam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Annemieke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Ze had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viool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gekocht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Wilma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meedelen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bepaalde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manier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gestructureerd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spreken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informatieve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geleding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volgorde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hangt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 met de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informatieve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geleding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nerzijds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hoeveelheid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spreker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schrijver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relatief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voorgesteld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rhema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Anderzijds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hoeveelheid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relatief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voorgesteld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thema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err="1" smtClean="0"/>
              <a:t>Wat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zijn</a:t>
            </a:r>
            <a:r>
              <a:rPr lang="cs-CZ" baseline="0" dirty="0" smtClean="0"/>
              <a:t> de </a:t>
            </a:r>
            <a:r>
              <a:rPr lang="cs-CZ" baseline="0" dirty="0" err="1" smtClean="0"/>
              <a:t>a</a:t>
            </a:r>
            <a:r>
              <a:rPr lang="cs-CZ" dirty="0" err="1" smtClean="0"/>
              <a:t>ndere</a:t>
            </a:r>
            <a:r>
              <a:rPr lang="cs-CZ" dirty="0" smtClean="0"/>
              <a:t> </a:t>
            </a:r>
            <a:r>
              <a:rPr lang="cs-CZ" dirty="0" err="1" smtClean="0"/>
              <a:t>manieren</a:t>
            </a:r>
            <a:r>
              <a:rPr lang="cs-CZ" dirty="0" smtClean="0"/>
              <a:t> </a:t>
            </a:r>
            <a:r>
              <a:rPr lang="cs-CZ" dirty="0" err="1" smtClean="0"/>
              <a:t>om</a:t>
            </a:r>
            <a:r>
              <a:rPr lang="cs-CZ" dirty="0" smtClean="0"/>
              <a:t> </a:t>
            </a:r>
            <a:r>
              <a:rPr lang="cs-CZ" b="1" dirty="0" err="1" smtClean="0"/>
              <a:t>rhema</a:t>
            </a:r>
            <a:r>
              <a:rPr lang="cs-CZ" dirty="0" smtClean="0"/>
              <a:t> (</a:t>
            </a:r>
            <a:r>
              <a:rPr lang="cs-CZ" dirty="0" err="1" smtClean="0"/>
              <a:t>informatieve</a:t>
            </a:r>
            <a:r>
              <a:rPr lang="cs-CZ" dirty="0" smtClean="0"/>
              <a:t> </a:t>
            </a:r>
            <a:r>
              <a:rPr lang="cs-CZ" dirty="0" err="1" smtClean="0"/>
              <a:t>kern</a:t>
            </a:r>
            <a:r>
              <a:rPr lang="cs-CZ" dirty="0" smtClean="0"/>
              <a:t>) </a:t>
            </a:r>
            <a:r>
              <a:rPr lang="cs-CZ" dirty="0" err="1" smtClean="0"/>
              <a:t>duidelijk</a:t>
            </a:r>
            <a:r>
              <a:rPr lang="cs-CZ" dirty="0" smtClean="0"/>
              <a:t>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maken</a:t>
            </a:r>
            <a:r>
              <a:rPr lang="cs-CZ" dirty="0" smtClean="0"/>
              <a:t>:</a:t>
            </a:r>
            <a:endParaRPr lang="en-US" dirty="0" smtClean="0"/>
          </a:p>
          <a:p>
            <a:pPr marL="171450" lvl="0" indent="-171450">
              <a:buFontTx/>
              <a:buChar char="-"/>
            </a:pPr>
            <a:r>
              <a:rPr lang="cs-CZ" sz="1200" b="1" dirty="0" err="1" smtClean="0">
                <a:sym typeface="Wingdings" panose="05000000000000000000" pitchFamily="2" charset="2"/>
              </a:rPr>
              <a:t>Vooroplaatsing</a:t>
            </a:r>
            <a:endParaRPr lang="en-US" sz="1200" b="1" dirty="0" smtClean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cs-CZ" b="1" dirty="0" err="1" smtClean="0"/>
              <a:t>Gekloofde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zinnen</a:t>
            </a:r>
            <a:endParaRPr lang="en-US" b="1" baseline="0" dirty="0" smtClean="0"/>
          </a:p>
          <a:p>
            <a:pPr marL="171450" lvl="0" indent="-171450">
              <a:buFontTx/>
              <a:buChar char="-"/>
            </a:pPr>
            <a:r>
              <a:rPr lang="en-US" b="1" baseline="0" dirty="0" err="1" smtClean="0"/>
              <a:t>Andere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gemarkeerde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constructies</a:t>
            </a:r>
            <a:r>
              <a:rPr lang="en-US" b="1" baseline="0" dirty="0" smtClean="0"/>
              <a:t> – </a:t>
            </a:r>
            <a:r>
              <a:rPr lang="cs-CZ" b="1" baseline="0" dirty="0" err="1" smtClean="0"/>
              <a:t>afwijking</a:t>
            </a:r>
            <a:r>
              <a:rPr lang="cs-CZ" b="1" baseline="0" dirty="0" smtClean="0"/>
              <a:t> van de </a:t>
            </a:r>
            <a:r>
              <a:rPr lang="cs-CZ" b="1" baseline="0" dirty="0" err="1" smtClean="0"/>
              <a:t>neutrale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volgorde</a:t>
            </a:r>
            <a:endParaRPr lang="cs-CZ" b="1" baseline="0" dirty="0" smtClean="0"/>
          </a:p>
          <a:p>
            <a:pPr marL="171450" lvl="0" indent="-171450">
              <a:buFontTx/>
              <a:buChar char="-"/>
            </a:pPr>
            <a:r>
              <a:rPr lang="cs-CZ" b="1" baseline="0" dirty="0" err="1" smtClean="0"/>
              <a:t>Intonatie</a:t>
            </a:r>
            <a:r>
              <a:rPr lang="en-US" b="1" baseline="0" dirty="0" smtClean="0"/>
              <a:t> / </a:t>
            </a:r>
            <a:r>
              <a:rPr lang="cs-CZ" b="1" baseline="0" dirty="0" err="1" smtClean="0"/>
              <a:t>zinaccent</a:t>
            </a:r>
            <a:endParaRPr lang="cs-CZ" b="1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19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6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err="1" smtClean="0">
                <a:solidFill>
                  <a:srgbClr val="FF0000"/>
                </a:solidFill>
              </a:rPr>
              <a:t>eerste</a:t>
            </a:r>
            <a:r>
              <a:rPr lang="cs-CZ" sz="1400" b="1" dirty="0" smtClean="0">
                <a:solidFill>
                  <a:srgbClr val="FF0000"/>
                </a:solidFill>
              </a:rPr>
              <a:t> pool </a:t>
            </a:r>
            <a:r>
              <a:rPr lang="cs-CZ" b="1" dirty="0" smtClean="0"/>
              <a:t>→ TIJD → DUUR → WIJZE → PLAATS </a:t>
            </a:r>
            <a:r>
              <a:rPr lang="cs-CZ" sz="1400" b="1" dirty="0" smtClean="0">
                <a:solidFill>
                  <a:srgbClr val="FF0000"/>
                </a:solidFill>
              </a:rPr>
              <a:t>→ tweede pool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64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aak het middenstuk van de zin niet te lang. Daardoor zou het moeilijk verstaanbaar kunnen zijn. Zet de langere zinsdelen (zoals het 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voorzetselvoorwerp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bijzinnen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eerder achter de V-pool.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zet m.a.w. deze zinsdelen dan in de extrapositie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61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Oplossing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*Een </a:t>
            </a:r>
            <a:r>
              <a:rPr lang="cs-CZ" i="1" dirty="0" err="1" smtClean="0">
                <a:solidFill>
                  <a:srgbClr val="FF0000"/>
                </a:solidFill>
              </a:rPr>
              <a:t>boek</a:t>
            </a:r>
            <a:r>
              <a:rPr lang="nl-NL" dirty="0" smtClean="0">
                <a:solidFill>
                  <a:srgbClr val="FF0000"/>
                </a:solidFill>
              </a:rPr>
              <a:t> |was| hij aan het </a:t>
            </a:r>
            <a:r>
              <a:rPr lang="cs-CZ" dirty="0" smtClean="0">
                <a:solidFill>
                  <a:srgbClr val="FF0000"/>
                </a:solidFill>
              </a:rPr>
              <a:t>lezen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*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Melk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nl-NL" i="1" dirty="0" smtClean="0">
                <a:solidFill>
                  <a:srgbClr val="7030A0"/>
                </a:solidFill>
              </a:rPr>
              <a:t>|</a:t>
            </a:r>
            <a:r>
              <a:rPr lang="cs-CZ" i="1" dirty="0" err="1" smtClean="0">
                <a:solidFill>
                  <a:srgbClr val="7030A0"/>
                </a:solidFill>
              </a:rPr>
              <a:t>zit</a:t>
            </a:r>
            <a:r>
              <a:rPr lang="nl-NL" i="1" dirty="0" smtClean="0">
                <a:solidFill>
                  <a:srgbClr val="7030A0"/>
                </a:solidFill>
              </a:rPr>
              <a:t>|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in de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koelkast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*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Iemand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is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aan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telefoon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voor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je.</a:t>
            </a:r>
          </a:p>
          <a:p>
            <a:pPr marL="0" indent="0">
              <a:buNone/>
            </a:pPr>
            <a:endParaRPr lang="cs-CZ" i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*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</a:rPr>
              <a:t>Een soldaat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|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staat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voor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deur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van de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kapietein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a</a:t>
            </a:r>
            <a:r>
              <a:rPr lang="cs-CZ" b="1" dirty="0" err="1" smtClean="0"/>
              <a:t>ntwoord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Onbepaalde</a:t>
            </a:r>
            <a:r>
              <a:rPr lang="cs-CZ" dirty="0" smtClean="0"/>
              <a:t> NP‘ s</a:t>
            </a:r>
            <a:r>
              <a:rPr lang="cs-CZ" baseline="0" dirty="0" smtClean="0"/>
              <a:t> op de </a:t>
            </a:r>
            <a:r>
              <a:rPr lang="cs-CZ" baseline="0" dirty="0" err="1" smtClean="0"/>
              <a:t>eerste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zinsplaats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als</a:t>
            </a:r>
            <a:r>
              <a:rPr lang="cs-CZ" baseline="0" dirty="0" smtClean="0"/>
              <a:t> ze </a:t>
            </a:r>
            <a:r>
              <a:rPr lang="cs-CZ" baseline="0" dirty="0" err="1" smtClean="0"/>
              <a:t>generiek</a:t>
            </a:r>
            <a:r>
              <a:rPr lang="cs-CZ" baseline="0" dirty="0" smtClean="0"/>
              <a:t> / </a:t>
            </a:r>
            <a:r>
              <a:rPr lang="cs-CZ" baseline="0" dirty="0" err="1" smtClean="0"/>
              <a:t>categoriaal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worden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gebruikt</a:t>
            </a:r>
            <a:r>
              <a:rPr lang="cs-CZ" baseline="0" dirty="0" smtClean="0"/>
              <a:t> (in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algemeen</a:t>
            </a:r>
            <a:r>
              <a:rPr lang="cs-CZ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Onbepaalde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specifieke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NP´s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achteraan</a:t>
            </a:r>
            <a:r>
              <a:rPr lang="cs-CZ" baseline="0" dirty="0" smtClean="0"/>
              <a:t> in de </a:t>
            </a:r>
            <a:r>
              <a:rPr lang="cs-CZ" baseline="0" dirty="0" err="1" smtClean="0"/>
              <a:t>zin</a:t>
            </a:r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Onbepaade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specifieke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elementen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worden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doorgaans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d.m.v</a:t>
            </a:r>
            <a:r>
              <a:rPr lang="cs-CZ" baseline="0" dirty="0" smtClean="0"/>
              <a:t>. Er – </a:t>
            </a:r>
            <a:r>
              <a:rPr lang="cs-CZ" baseline="0" dirty="0" err="1" smtClean="0"/>
              <a:t>ingeleid</a:t>
            </a: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LET OP: </a:t>
            </a:r>
          </a:p>
          <a:p>
            <a:r>
              <a:rPr lang="cs-CZ" dirty="0" smtClean="0"/>
              <a:t>ANS: </a:t>
            </a:r>
            <a:r>
              <a:rPr lang="nl-NL" dirty="0" smtClean="0"/>
              <a:t>Vooral in journalistieke of literaire geschreven taal kunnen onbepaalde constituenten als onderwerp wel vlak vóór de voor-pv staan zonder speciaal beklemtoond te worden. Zo'n onderwerp kan een krantebericht openen, bijv.: </a:t>
            </a:r>
            <a:endParaRPr lang="cs-CZ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i="1" dirty="0" smtClean="0"/>
              <a:t>Delen van een hoeveelheid diepvriesvis van in totaal 21 ton, die in Rotterdam werd gestolen, </a:t>
            </a:r>
            <a:r>
              <a:rPr lang="nl-NL" dirty="0" smtClean="0"/>
              <a:t>|zijn| teruggevonden in Brussel en Zeebrugge. 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i="1" dirty="0" smtClean="0"/>
              <a:t>Een groep Nederlandse kankeronderzoekers</a:t>
            </a:r>
            <a:r>
              <a:rPr lang="nl-NL" dirty="0" smtClean="0"/>
              <a:t> |heeft| besloten niet deel te nemen aan het kankercongres dat in Argentinië wordt gehouden. 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i="1" dirty="0" smtClean="0"/>
              <a:t>Een Brits soldaat</a:t>
            </a:r>
            <a:r>
              <a:rPr lang="nl-NL" dirty="0" smtClean="0"/>
              <a:t> |werd| zondag in Ulster gedood bij een explosie in een legerpost. 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i="1" dirty="0" smtClean="0"/>
              <a:t>Een 21-jarige jongeman uit het Gelderse Bemmel</a:t>
            </a:r>
            <a:r>
              <a:rPr lang="nl-NL" dirty="0" smtClean="0"/>
              <a:t> |heeft| gisteravond zijn buurman door messteken om het leven gebracht. 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i="1" dirty="0" smtClean="0"/>
              <a:t>Een Russisch officier</a:t>
            </a:r>
            <a:r>
              <a:rPr lang="nl-NL" dirty="0" smtClean="0"/>
              <a:t> |liep| klein en hopeloos gelijkmatig in de lichte motregen.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669-1A68-4F69-80D7-9B29D6C8250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5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 smtClean="0"/>
          </a:p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D602-75DA-4534-955D-D575512DA45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32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taak</a:t>
            </a:r>
            <a:r>
              <a:rPr lang="cs-CZ" baseline="0" dirty="0" smtClean="0"/>
              <a:t> van de </a:t>
            </a:r>
            <a:r>
              <a:rPr lang="cs-CZ" baseline="0" dirty="0" err="1" smtClean="0"/>
              <a:t>studenten</a:t>
            </a:r>
            <a:r>
              <a:rPr lang="cs-CZ" baseline="0" dirty="0" smtClean="0"/>
              <a:t>: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Maak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presentatie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een</a:t>
            </a:r>
            <a:r>
              <a:rPr lang="cs-CZ" baseline="0" dirty="0" smtClean="0"/>
              <a:t> van de </a:t>
            </a:r>
            <a:r>
              <a:rPr lang="cs-CZ" baseline="0" dirty="0" err="1" smtClean="0"/>
              <a:t>principes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voor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stellen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aan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collega´s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uitleggen</a:t>
            </a:r>
            <a:r>
              <a:rPr lang="cs-CZ" baseline="0" dirty="0" smtClean="0"/>
              <a:t> en </a:t>
            </a:r>
            <a:r>
              <a:rPr lang="cs-CZ" baseline="0" dirty="0" err="1" smtClean="0"/>
              <a:t>illustreren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aan</a:t>
            </a:r>
            <a:r>
              <a:rPr lang="cs-CZ" baseline="0" dirty="0" smtClean="0"/>
              <a:t> de hand van </a:t>
            </a:r>
            <a:r>
              <a:rPr lang="cs-CZ" baseline="0" dirty="0" err="1" smtClean="0"/>
              <a:t>een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aantal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voorbeelden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uit</a:t>
            </a:r>
            <a:r>
              <a:rPr lang="cs-CZ" baseline="0" dirty="0" smtClean="0"/>
              <a:t> de </a:t>
            </a:r>
            <a:r>
              <a:rPr lang="cs-CZ" baseline="0" dirty="0" err="1" smtClean="0"/>
              <a:t>krant</a:t>
            </a:r>
            <a:r>
              <a:rPr lang="cs-CZ" baseline="0" dirty="0" smtClean="0"/>
              <a:t>).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07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 smtClean="0"/>
              <a:t>V2</a:t>
            </a:r>
            <a:r>
              <a:rPr lang="cs-CZ" b="1" u="sng" baseline="0" dirty="0" smtClean="0"/>
              <a:t> – VERB SECOND - </a:t>
            </a:r>
            <a:r>
              <a:rPr lang="nl-NL" b="1" dirty="0" smtClean="0"/>
              <a:t>de persoonsvorm </a:t>
            </a:r>
            <a:r>
              <a:rPr lang="cs-CZ" b="1" dirty="0" err="1" smtClean="0"/>
              <a:t>vormt</a:t>
            </a:r>
            <a:r>
              <a:rPr lang="cs-CZ" b="1" baseline="0" dirty="0" smtClean="0"/>
              <a:t> </a:t>
            </a:r>
            <a:r>
              <a:rPr lang="nl-NL" b="1" dirty="0" smtClean="0"/>
              <a:t>het tweed</a:t>
            </a:r>
            <a:r>
              <a:rPr lang="cs-CZ" b="1" dirty="0" smtClean="0"/>
              <a:t>e</a:t>
            </a:r>
            <a:r>
              <a:rPr lang="cs-CZ" b="1" baseline="0" dirty="0" smtClean="0"/>
              <a:t>  </a:t>
            </a:r>
            <a:r>
              <a:rPr lang="cs-CZ" b="1" baseline="0" dirty="0" err="1" smtClean="0"/>
              <a:t>zinsdeel</a:t>
            </a:r>
            <a:r>
              <a:rPr lang="cs-CZ" b="1" baseline="0" dirty="0" smtClean="0"/>
              <a:t>.</a:t>
            </a:r>
          </a:p>
          <a:p>
            <a:endParaRPr lang="cs-CZ" baseline="0" dirty="0" smtClean="0"/>
          </a:p>
          <a:p>
            <a:r>
              <a:rPr lang="nl-NL" dirty="0" smtClean="0"/>
              <a:t>Zijn vrouw </a:t>
            </a:r>
            <a:r>
              <a:rPr lang="nl-NL" b="1" dirty="0" smtClean="0"/>
              <a:t>heeft</a:t>
            </a:r>
            <a:r>
              <a:rPr lang="nl-NL" dirty="0" smtClean="0"/>
              <a:t> altijd hard moeten werken.</a:t>
            </a:r>
            <a:br>
              <a:rPr lang="nl-NL" dirty="0" smtClean="0"/>
            </a:br>
            <a:r>
              <a:rPr lang="nl-NL" dirty="0" smtClean="0"/>
              <a:t>Op de markt </a:t>
            </a:r>
            <a:r>
              <a:rPr lang="nl-NL" b="1" dirty="0" smtClean="0"/>
              <a:t>zag</a:t>
            </a:r>
            <a:r>
              <a:rPr lang="nl-NL" dirty="0" smtClean="0"/>
              <a:t> ik een meisje lopen.</a:t>
            </a:r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in </a:t>
            </a:r>
            <a:r>
              <a:rPr lang="cs-CZ" dirty="0" err="1" smtClean="0"/>
              <a:t>het</a:t>
            </a:r>
            <a:r>
              <a:rPr lang="cs-CZ" dirty="0" smtClean="0"/>
              <a:t> EN </a:t>
            </a:r>
            <a:r>
              <a:rPr lang="cs-CZ" dirty="0" err="1" smtClean="0"/>
              <a:t>werkt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niet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vergeliijk</a:t>
            </a:r>
            <a:r>
              <a:rPr lang="cs-CZ" baseline="0" dirty="0" smtClean="0"/>
              <a:t>: 	</a:t>
            </a:r>
            <a:r>
              <a:rPr lang="cs-CZ" baseline="0" dirty="0" err="1" smtClean="0"/>
              <a:t>Gisteren</a:t>
            </a:r>
            <a:r>
              <a:rPr lang="cs-CZ" baseline="0" dirty="0" smtClean="0"/>
              <a:t> ben </a:t>
            </a:r>
            <a:r>
              <a:rPr lang="cs-CZ" baseline="0" dirty="0" err="1" smtClean="0"/>
              <a:t>ik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teruggekomen</a:t>
            </a:r>
            <a:r>
              <a:rPr lang="cs-CZ" baseline="0" dirty="0" smtClean="0"/>
              <a:t>.  X </a:t>
            </a:r>
            <a:r>
              <a:rPr lang="cs-CZ" baseline="0" dirty="0" err="1" smtClean="0"/>
              <a:t>Yesterday</a:t>
            </a:r>
            <a:r>
              <a:rPr lang="cs-CZ" baseline="0" dirty="0" smtClean="0"/>
              <a:t> I </a:t>
            </a:r>
            <a:r>
              <a:rPr lang="cs-CZ" baseline="0" dirty="0" err="1" smtClean="0"/>
              <a:t>came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rather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late</a:t>
            </a:r>
            <a:r>
              <a:rPr lang="cs-CZ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aseline="0" dirty="0" smtClean="0"/>
              <a:t>			</a:t>
            </a:r>
            <a:r>
              <a:rPr lang="cs-CZ" baseline="0" dirty="0" err="1" smtClean="0"/>
              <a:t>Morgen</a:t>
            </a:r>
            <a:r>
              <a:rPr lang="cs-CZ" baseline="0" dirty="0" smtClean="0"/>
              <a:t> kom </a:t>
            </a:r>
            <a:r>
              <a:rPr lang="cs-CZ" baseline="0" dirty="0" err="1" smtClean="0"/>
              <a:t>ik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wel</a:t>
            </a:r>
            <a:r>
              <a:rPr lang="cs-CZ" baseline="0" dirty="0" smtClean="0"/>
              <a:t>.  X </a:t>
            </a:r>
            <a:r>
              <a:rPr lang="cs-CZ" baseline="0" dirty="0" err="1" smtClean="0"/>
              <a:t>Tomorrow</a:t>
            </a:r>
            <a:r>
              <a:rPr lang="cs-CZ" baseline="0" dirty="0" smtClean="0"/>
              <a:t> I </a:t>
            </a:r>
            <a:r>
              <a:rPr lang="cs-CZ" baseline="0" dirty="0" err="1" smtClean="0"/>
              <a:t>will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sure</a:t>
            </a:r>
            <a:r>
              <a:rPr lang="cs-CZ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err="1" smtClean="0"/>
              <a:t>Behalve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EN </a:t>
            </a:r>
            <a:r>
              <a:rPr lang="cs-CZ" baseline="0" dirty="0" err="1" smtClean="0"/>
              <a:t>voldoen</a:t>
            </a:r>
            <a:r>
              <a:rPr lang="cs-CZ" baseline="0" dirty="0" smtClean="0"/>
              <a:t> a</a:t>
            </a:r>
            <a:r>
              <a:rPr lang="nl-NL" dirty="0" smtClean="0"/>
              <a:t>lle Germaanse talen </a:t>
            </a:r>
            <a:r>
              <a:rPr lang="cs-CZ" dirty="0" err="1" smtClean="0"/>
              <a:t>aan</a:t>
            </a:r>
            <a:r>
              <a:rPr lang="cs-CZ" dirty="0" smtClean="0"/>
              <a:t> </a:t>
            </a:r>
            <a:r>
              <a:rPr lang="nl-NL" dirty="0" smtClean="0"/>
              <a:t>de V2-regel in een zekere vorm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tot</a:t>
            </a:r>
            <a:r>
              <a:rPr lang="cs-CZ" baseline="0" dirty="0" smtClean="0"/>
              <a:t> de </a:t>
            </a:r>
            <a:r>
              <a:rPr lang="cs-CZ" baseline="0" dirty="0" err="1" smtClean="0"/>
              <a:t>hoofdzinnen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beperken</a:t>
            </a:r>
            <a:r>
              <a:rPr lang="cs-CZ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/>
              <a:t>SOV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dit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d</a:t>
            </a:r>
            <a:r>
              <a:rPr lang="nl-NL" dirty="0" smtClean="0"/>
              <a:t>e </a:t>
            </a:r>
            <a:r>
              <a:rPr lang="nl-NL" u="sng" dirty="0" smtClean="0"/>
              <a:t>algemene woordvolgorde </a:t>
            </a:r>
            <a:r>
              <a:rPr lang="nl-NL" dirty="0" smtClean="0"/>
              <a:t>van het Nederlands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geldig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voor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bijzinnen</a:t>
            </a:r>
            <a:r>
              <a:rPr lang="cs-CZ" baseline="0" dirty="0" smtClean="0"/>
              <a:t>, met de </a:t>
            </a:r>
            <a:r>
              <a:rPr lang="nl-NL" dirty="0" smtClean="0"/>
              <a:t>V2 als </a:t>
            </a:r>
            <a:r>
              <a:rPr lang="cs-CZ" dirty="0" smtClean="0"/>
              <a:t>„</a:t>
            </a:r>
            <a:r>
              <a:rPr lang="nl-NL" dirty="0" smtClean="0"/>
              <a:t>bijregel</a:t>
            </a:r>
            <a:r>
              <a:rPr lang="cs-CZ" dirty="0" smtClean="0"/>
              <a:t>“ </a:t>
            </a:r>
            <a:r>
              <a:rPr lang="cs-CZ" dirty="0" err="1" smtClean="0"/>
              <a:t>voor</a:t>
            </a:r>
            <a:r>
              <a:rPr lang="cs-CZ" dirty="0" smtClean="0"/>
              <a:t> </a:t>
            </a:r>
            <a:r>
              <a:rPr lang="cs-CZ" dirty="0" err="1" smtClean="0"/>
              <a:t>hoofdzinnen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- </a:t>
            </a:r>
            <a:r>
              <a:rPr lang="cs-CZ" dirty="0" err="1" smtClean="0"/>
              <a:t>Deze</a:t>
            </a:r>
            <a:r>
              <a:rPr lang="cs-CZ" dirty="0" smtClean="0"/>
              <a:t> </a:t>
            </a:r>
            <a:r>
              <a:rPr lang="cs-CZ" dirty="0" err="1" smtClean="0"/>
              <a:t>volgorde</a:t>
            </a:r>
            <a:r>
              <a:rPr lang="cs-CZ" dirty="0" smtClean="0"/>
              <a:t> (</a:t>
            </a:r>
            <a:r>
              <a:rPr lang="nl-NL" dirty="0" smtClean="0"/>
              <a:t>SOV met V2 in hoofdzin</a:t>
            </a:r>
            <a:r>
              <a:rPr lang="cs-CZ" dirty="0" smtClean="0"/>
              <a:t>)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kenmerkent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ook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voor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Duits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Afrikaans</a:t>
            </a:r>
            <a:r>
              <a:rPr lang="cs-CZ" baseline="0" dirty="0" smtClean="0"/>
              <a:t> en </a:t>
            </a:r>
            <a:r>
              <a:rPr lang="cs-CZ" baseline="0" dirty="0" err="1" smtClean="0"/>
              <a:t>Fries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 smtClean="0"/>
          </a:p>
          <a:p>
            <a:r>
              <a:rPr lang="cs-CZ" baseline="0" dirty="0" smtClean="0"/>
              <a:t>		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30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4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het</a:t>
            </a:r>
            <a:r>
              <a:rPr lang="cs-CZ" dirty="0" smtClean="0"/>
              <a:t> NL </a:t>
            </a:r>
            <a:r>
              <a:rPr lang="cs-CZ" dirty="0" err="1" smtClean="0"/>
              <a:t>gebruik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het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begrip</a:t>
            </a:r>
            <a:r>
              <a:rPr lang="cs-CZ" baseline="0" dirty="0" smtClean="0"/>
              <a:t> „</a:t>
            </a:r>
            <a:r>
              <a:rPr lang="cs-CZ" baseline="0" dirty="0" err="1" smtClean="0"/>
              <a:t>flektieve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taal</a:t>
            </a:r>
            <a:r>
              <a:rPr lang="cs-CZ" baseline="0" dirty="0" smtClean="0"/>
              <a:t>“ </a:t>
            </a:r>
            <a:r>
              <a:rPr lang="cs-CZ" baseline="0" dirty="0" err="1" smtClean="0"/>
              <a:t>doorgaans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niet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spreekt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over</a:t>
            </a:r>
            <a:r>
              <a:rPr lang="cs-CZ" baseline="0" dirty="0" smtClean="0"/>
              <a:t> </a:t>
            </a:r>
            <a:r>
              <a:rPr lang="cs-CZ" dirty="0" err="1" smtClean="0"/>
              <a:t>verbuigingstalen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inflecterende</a:t>
            </a:r>
            <a:r>
              <a:rPr lang="cs-CZ" dirty="0" smtClean="0"/>
              <a:t> </a:t>
            </a:r>
            <a:r>
              <a:rPr lang="cs-CZ" dirty="0" err="1" smtClean="0"/>
              <a:t>talen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syntetische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talen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1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tangconstructie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53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Bepaalde</a:t>
            </a:r>
            <a:r>
              <a:rPr lang="cs-CZ" dirty="0" smtClean="0"/>
              <a:t> </a:t>
            </a:r>
            <a:r>
              <a:rPr lang="cs-CZ" dirty="0" err="1" smtClean="0"/>
              <a:t>zinsdelen</a:t>
            </a:r>
            <a:r>
              <a:rPr lang="cs-CZ" dirty="0" smtClean="0"/>
              <a:t> </a:t>
            </a:r>
            <a:r>
              <a:rPr lang="cs-CZ" dirty="0" err="1" smtClean="0"/>
              <a:t>worden</a:t>
            </a:r>
            <a:r>
              <a:rPr lang="cs-CZ" dirty="0" smtClean="0"/>
              <a:t> </a:t>
            </a:r>
            <a:r>
              <a:rPr lang="cs-CZ" dirty="0" err="1" smtClean="0"/>
              <a:t>aangetrokken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door</a:t>
            </a:r>
            <a:r>
              <a:rPr lang="cs-CZ" baseline="0" dirty="0" smtClean="0"/>
              <a:t> de </a:t>
            </a:r>
            <a:r>
              <a:rPr lang="cs-CZ" baseline="0" dirty="0" err="1" smtClean="0"/>
              <a:t>eerste</a:t>
            </a:r>
            <a:r>
              <a:rPr lang="cs-CZ" baseline="0" dirty="0" smtClean="0"/>
              <a:t> pool (</a:t>
            </a:r>
            <a:r>
              <a:rPr lang="cs-CZ" baseline="0" dirty="0" err="1" smtClean="0"/>
              <a:t>subject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tijd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er-daar</a:t>
            </a:r>
            <a:r>
              <a:rPr lang="cs-CZ" baseline="0" dirty="0" smtClean="0"/>
              <a:t>)   x  </a:t>
            </a:r>
            <a:r>
              <a:rPr lang="cs-CZ" baseline="0" dirty="0" err="1" smtClean="0"/>
              <a:t>andere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elementen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door</a:t>
            </a:r>
            <a:r>
              <a:rPr lang="cs-CZ" baseline="0" dirty="0" smtClean="0"/>
              <a:t> de tweede pool ( </a:t>
            </a:r>
            <a:r>
              <a:rPr lang="cs-CZ" baseline="0" dirty="0" err="1" smtClean="0"/>
              <a:t>partikels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inherente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elementen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naamwoordelijk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deel</a:t>
            </a:r>
            <a:r>
              <a:rPr lang="cs-CZ" baseline="0" dirty="0" smtClean="0"/>
              <a:t>):</a:t>
            </a:r>
          </a:p>
          <a:p>
            <a:endParaRPr lang="cs-CZ" dirty="0" smtClean="0"/>
          </a:p>
          <a:p>
            <a:r>
              <a:rPr lang="cs-CZ" dirty="0" smtClean="0"/>
              <a:t>http://ans.ruhosting.nl/e-ans/21/05/body.html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41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0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5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5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6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0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1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87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58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7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30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298-CB48-4052-8B9F-D6A21E33D981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9C33-6C44-413B-94DC-54051C544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3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-ans.ivdnt.org/topics/pid/ans210103lingtopi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-ans.ivdnt.org/topics/pid/ans21050201lingtopi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1784"/>
          </a:xfrm>
        </p:spPr>
        <p:txBody>
          <a:bodyPr/>
          <a:lstStyle/>
          <a:p>
            <a:r>
              <a:rPr lang="cs-CZ" b="1" dirty="0" smtClean="0"/>
              <a:t>SYNTAXIS II - VOLGORDE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32202" y="5321403"/>
            <a:ext cx="5633290" cy="1115851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</a:rPr>
              <a:t>3de </a:t>
            </a:r>
            <a:r>
              <a:rPr lang="cs-CZ" sz="3000" b="1" dirty="0" err="1">
                <a:solidFill>
                  <a:srgbClr val="0070C0"/>
                </a:solidFill>
              </a:rPr>
              <a:t>j</a:t>
            </a:r>
            <a:r>
              <a:rPr lang="cs-CZ" sz="3000" b="1" dirty="0" err="1" smtClean="0">
                <a:solidFill>
                  <a:srgbClr val="0070C0"/>
                </a:solidFill>
              </a:rPr>
              <a:t>aar</a:t>
            </a:r>
            <a:r>
              <a:rPr lang="cs-CZ" sz="3000" b="1" dirty="0">
                <a:solidFill>
                  <a:srgbClr val="0070C0"/>
                </a:solidFill>
              </a:rPr>
              <a:t>, </a:t>
            </a:r>
            <a:r>
              <a:rPr lang="en-GB" sz="3000" b="1" dirty="0" smtClean="0">
                <a:solidFill>
                  <a:srgbClr val="0070C0"/>
                </a:solidFill>
              </a:rPr>
              <a:t>202</a:t>
            </a:r>
            <a:r>
              <a:rPr lang="cs-CZ" sz="3000" b="1" dirty="0" smtClean="0">
                <a:solidFill>
                  <a:srgbClr val="0070C0"/>
                </a:solidFill>
              </a:rPr>
              <a:t>2/23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©Iva Rezková, </a:t>
            </a:r>
            <a:r>
              <a:rPr lang="cs-CZ" b="1" dirty="0" err="1" smtClean="0">
                <a:solidFill>
                  <a:srgbClr val="C00000"/>
                </a:solidFill>
              </a:rPr>
              <a:t>iva.rezkova</a:t>
            </a:r>
            <a:r>
              <a:rPr lang="en-US" b="1" dirty="0">
                <a:solidFill>
                  <a:srgbClr val="C00000"/>
                </a:solidFill>
              </a:rPr>
              <a:t>@ff.cuni.cz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6809"/>
            <a:ext cx="5333333" cy="32966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7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" y="1341120"/>
            <a:ext cx="11910798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cs-CZ" sz="3200" dirty="0" smtClean="0"/>
              <a:t>de </a:t>
            </a:r>
            <a:r>
              <a:rPr lang="cs-CZ" sz="3200" b="1" dirty="0" err="1"/>
              <a:t>functie</a:t>
            </a:r>
            <a:r>
              <a:rPr lang="cs-CZ" sz="3200" dirty="0"/>
              <a:t> van </a:t>
            </a:r>
            <a:r>
              <a:rPr lang="cs-CZ" sz="3200" dirty="0" err="1"/>
              <a:t>zinsdelen</a:t>
            </a:r>
            <a:r>
              <a:rPr lang="cs-CZ" sz="3200" b="1" dirty="0"/>
              <a:t> van </a:t>
            </a:r>
            <a:r>
              <a:rPr lang="cs-CZ" sz="3200" b="1" dirty="0" err="1"/>
              <a:t>belang</a:t>
            </a:r>
            <a:r>
              <a:rPr lang="cs-CZ" sz="3200" b="1" dirty="0"/>
              <a:t> </a:t>
            </a:r>
            <a:r>
              <a:rPr lang="cs-CZ" sz="3200" b="1" dirty="0" err="1"/>
              <a:t>voor</a:t>
            </a:r>
            <a:r>
              <a:rPr lang="cs-CZ" sz="3200" b="1" dirty="0"/>
              <a:t> de </a:t>
            </a:r>
            <a:r>
              <a:rPr lang="cs-CZ" sz="3200" b="1" dirty="0" err="1"/>
              <a:t>volgorde</a:t>
            </a:r>
            <a:endParaRPr lang="cs-CZ" sz="3200" b="1" dirty="0"/>
          </a:p>
          <a:p>
            <a:pPr marL="0" lvl="0" indent="0">
              <a:buNone/>
            </a:pPr>
            <a:endParaRPr lang="cs-CZ" sz="1600" dirty="0"/>
          </a:p>
          <a:p>
            <a:pPr lvl="0"/>
            <a:r>
              <a:rPr lang="cs-CZ" sz="3200" i="1" dirty="0" err="1" smtClean="0">
                <a:solidFill>
                  <a:srgbClr val="FF0000"/>
                </a:solidFill>
              </a:rPr>
              <a:t>Gisteren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kocht</a:t>
            </a:r>
            <a:r>
              <a:rPr lang="cs-CZ" sz="3200" i="1" dirty="0" smtClean="0">
                <a:solidFill>
                  <a:srgbClr val="FF0000"/>
                </a:solidFill>
              </a:rPr>
              <a:t> Piet </a:t>
            </a:r>
            <a:r>
              <a:rPr lang="cs-CZ" sz="3200" i="1" dirty="0" err="1" smtClean="0">
                <a:solidFill>
                  <a:srgbClr val="FF0000"/>
                </a:solidFill>
              </a:rPr>
              <a:t>brood</a:t>
            </a:r>
            <a:r>
              <a:rPr lang="cs-CZ" sz="3200" i="1" dirty="0">
                <a:solidFill>
                  <a:srgbClr val="FF0000"/>
                </a:solidFill>
              </a:rPr>
              <a:t>.				</a:t>
            </a:r>
          </a:p>
          <a:p>
            <a:pPr lvl="0"/>
            <a:r>
              <a:rPr lang="cs-CZ" sz="3200" i="1" dirty="0" err="1" smtClean="0">
                <a:solidFill>
                  <a:srgbClr val="FF0000"/>
                </a:solidFill>
              </a:rPr>
              <a:t>Gisteren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kocht</a:t>
            </a:r>
            <a:r>
              <a:rPr lang="cs-CZ" sz="3200" i="1" dirty="0" smtClean="0">
                <a:solidFill>
                  <a:srgbClr val="FF0000"/>
                </a:solidFill>
              </a:rPr>
              <a:t> Piet Marie </a:t>
            </a:r>
            <a:r>
              <a:rPr lang="cs-CZ" sz="3200" i="1" dirty="0" err="1" smtClean="0">
                <a:solidFill>
                  <a:srgbClr val="FF0000"/>
                </a:solidFill>
              </a:rPr>
              <a:t>bloemen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endParaRPr lang="cs-CZ" sz="105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cs-CZ" sz="3200" u="sng" dirty="0" err="1">
                <a:ea typeface="+mj-ea"/>
                <a:cs typeface="+mj-cs"/>
              </a:rPr>
              <a:t>Vergelijk</a:t>
            </a:r>
            <a:r>
              <a:rPr lang="cs-CZ" sz="3200" dirty="0">
                <a:ea typeface="+mj-ea"/>
                <a:cs typeface="+mj-cs"/>
              </a:rPr>
              <a:t>: </a:t>
            </a:r>
          </a:p>
          <a:p>
            <a:r>
              <a:rPr lang="cs-CZ" sz="3200" dirty="0"/>
              <a:t>CZ:  Včera </a:t>
            </a:r>
            <a:r>
              <a:rPr lang="cs-CZ" sz="3200" i="1" dirty="0"/>
              <a:t>Petr koupil </a:t>
            </a:r>
            <a:r>
              <a:rPr lang="cs-CZ" sz="3200" i="1" dirty="0" smtClean="0"/>
              <a:t>květiny </a:t>
            </a:r>
            <a:r>
              <a:rPr lang="cs-CZ" sz="3200" i="1" u="sng" dirty="0"/>
              <a:t>Marušce</a:t>
            </a:r>
            <a:r>
              <a:rPr lang="cs-CZ" sz="3200" i="1" dirty="0"/>
              <a:t>.</a:t>
            </a:r>
          </a:p>
          <a:p>
            <a:pPr marL="0" indent="0">
              <a:buNone/>
            </a:pPr>
            <a:r>
              <a:rPr lang="cs-CZ" sz="3200" b="1" dirty="0"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ym typeface="Wingdings" panose="05000000000000000000" pitchFamily="2" charset="2"/>
              </a:rPr>
              <a:t> </a:t>
            </a:r>
            <a:r>
              <a:rPr lang="cs-CZ" sz="3600" i="1" dirty="0" smtClean="0">
                <a:solidFill>
                  <a:srgbClr val="FF0000"/>
                </a:solidFill>
              </a:rPr>
              <a:t>*</a:t>
            </a:r>
            <a:r>
              <a:rPr lang="cs-CZ" sz="3200" i="1" dirty="0" smtClean="0"/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Gisteren</a:t>
            </a:r>
            <a:r>
              <a:rPr lang="cs-CZ" sz="3200" i="1" dirty="0" smtClean="0"/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kocht</a:t>
            </a:r>
            <a:r>
              <a:rPr lang="cs-CZ" sz="3200" i="1" dirty="0" smtClean="0">
                <a:solidFill>
                  <a:srgbClr val="FF0000"/>
                </a:solidFill>
              </a:rPr>
              <a:t> Piet </a:t>
            </a:r>
            <a:r>
              <a:rPr lang="cs-CZ" sz="3200" i="1" dirty="0" err="1" smtClean="0">
                <a:solidFill>
                  <a:srgbClr val="FF0000"/>
                </a:solidFill>
              </a:rPr>
              <a:t>brood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u="sng" dirty="0">
                <a:solidFill>
                  <a:srgbClr val="FF0000"/>
                </a:solidFill>
              </a:rPr>
              <a:t>Marie</a:t>
            </a:r>
            <a:r>
              <a:rPr lang="cs-CZ" sz="3200" dirty="0" smtClean="0"/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32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Oplossing</a:t>
            </a:r>
            <a:r>
              <a:rPr lang="en-US" sz="3200" b="1" dirty="0" smtClean="0">
                <a:sym typeface="Wingdings" panose="05000000000000000000" pitchFamily="2" charset="2"/>
              </a:rPr>
              <a:t>  &gt;  </a:t>
            </a:r>
            <a:r>
              <a:rPr lang="cs-CZ" sz="3200" i="1" dirty="0" err="1" smtClean="0">
                <a:solidFill>
                  <a:srgbClr val="0070C0"/>
                </a:solidFill>
              </a:rPr>
              <a:t>Gisteren</a:t>
            </a:r>
            <a:r>
              <a:rPr lang="cs-CZ" sz="3200" i="1" dirty="0" smtClean="0">
                <a:solidFill>
                  <a:srgbClr val="0070C0"/>
                </a:solidFill>
              </a:rPr>
              <a:t> </a:t>
            </a:r>
            <a:r>
              <a:rPr lang="cs-CZ" sz="3200" i="1" dirty="0" err="1">
                <a:solidFill>
                  <a:srgbClr val="0070C0"/>
                </a:solidFill>
              </a:rPr>
              <a:t>kocht</a:t>
            </a:r>
            <a:r>
              <a:rPr lang="cs-CZ" sz="3200" i="1" dirty="0">
                <a:solidFill>
                  <a:srgbClr val="0070C0"/>
                </a:solidFill>
              </a:rPr>
              <a:t>…. </a:t>
            </a:r>
            <a:r>
              <a:rPr lang="cs-CZ" sz="3200" i="1" dirty="0" smtClean="0">
                <a:solidFill>
                  <a:srgbClr val="0070C0"/>
                </a:solidFill>
              </a:rPr>
              <a:t>???</a:t>
            </a:r>
            <a:r>
              <a:rPr lang="en-US" sz="3200" i="1" dirty="0" smtClean="0">
                <a:solidFill>
                  <a:srgbClr val="0070C0"/>
                </a:solidFill>
              </a:rPr>
              <a:t>  </a:t>
            </a:r>
            <a:endParaRPr lang="cs-CZ" sz="3200" i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3200" i="1" dirty="0" err="1" smtClean="0">
                <a:solidFill>
                  <a:srgbClr val="00B050"/>
                </a:solidFill>
              </a:rPr>
              <a:t>Gisteren</a:t>
            </a:r>
            <a:r>
              <a:rPr lang="cs-CZ" sz="3200" i="1" dirty="0" smtClean="0">
                <a:solidFill>
                  <a:srgbClr val="00B050"/>
                </a:solidFill>
              </a:rPr>
              <a:t> </a:t>
            </a:r>
            <a:r>
              <a:rPr lang="cs-CZ" sz="3200" i="1" dirty="0" err="1">
                <a:solidFill>
                  <a:srgbClr val="00B050"/>
                </a:solidFill>
              </a:rPr>
              <a:t>kocht</a:t>
            </a:r>
            <a:r>
              <a:rPr lang="cs-CZ" sz="3200" i="1" dirty="0">
                <a:solidFill>
                  <a:srgbClr val="00B050"/>
                </a:solidFill>
              </a:rPr>
              <a:t> Piet </a:t>
            </a:r>
            <a:r>
              <a:rPr lang="cs-CZ" sz="3200" i="1" dirty="0" err="1">
                <a:solidFill>
                  <a:srgbClr val="00B050"/>
                </a:solidFill>
              </a:rPr>
              <a:t>brood</a:t>
            </a:r>
            <a:r>
              <a:rPr lang="cs-CZ" sz="3200" i="1" dirty="0">
                <a:solidFill>
                  <a:srgbClr val="00B050"/>
                </a:solidFill>
              </a:rPr>
              <a:t> </a:t>
            </a:r>
            <a:r>
              <a:rPr lang="cs-CZ" sz="3200" i="1" u="sng" dirty="0" err="1" smtClean="0">
                <a:solidFill>
                  <a:srgbClr val="00B050"/>
                </a:solidFill>
              </a:rPr>
              <a:t>aan</a:t>
            </a:r>
            <a:r>
              <a:rPr lang="cs-CZ" sz="3200" i="1" u="sng" dirty="0" smtClean="0">
                <a:solidFill>
                  <a:srgbClr val="00B050"/>
                </a:solidFill>
              </a:rPr>
              <a:t> Marie</a:t>
            </a:r>
            <a:r>
              <a:rPr lang="cs-CZ" sz="3200" u="sng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3200" i="1" dirty="0">
              <a:solidFill>
                <a:srgbClr val="0070C0"/>
              </a:solidFill>
            </a:endParaRPr>
          </a:p>
          <a:p>
            <a:endParaRPr lang="cs-CZ" sz="3200" i="1" dirty="0">
              <a:solidFill>
                <a:srgbClr val="7030A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8017317" y="5227319"/>
            <a:ext cx="1219200" cy="85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432758" y="2296686"/>
            <a:ext cx="231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u="sng" dirty="0" err="1" smtClean="0">
                <a:solidFill>
                  <a:srgbClr val="C00000"/>
                </a:solidFill>
              </a:rPr>
              <a:t>Oi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  <a:r>
              <a:rPr lang="cs-CZ" sz="4000" b="1" u="sng" dirty="0" smtClean="0">
                <a:solidFill>
                  <a:srgbClr val="C00000"/>
                </a:solidFill>
              </a:rPr>
              <a:t>Od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			</a:t>
            </a:r>
            <a:r>
              <a:rPr lang="cs-CZ" b="1" dirty="0" err="1" smtClean="0"/>
              <a:t>volgorde</a:t>
            </a:r>
            <a:r>
              <a:rPr lang="cs-CZ" b="1" dirty="0" smtClean="0"/>
              <a:t> CZ  x NL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7527895" y="2333322"/>
            <a:ext cx="1219200" cy="85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432758" y="5302867"/>
            <a:ext cx="275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S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O</a:t>
            </a:r>
            <a:r>
              <a:rPr lang="cs-CZ" sz="4000" b="1" u="sng" dirty="0" smtClean="0">
                <a:solidFill>
                  <a:srgbClr val="C00000"/>
                </a:solidFill>
              </a:rPr>
              <a:t>d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Oprep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7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821" y="578069"/>
            <a:ext cx="11996094" cy="627993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IS ER EEN BETERE OPLOSSING OM NEDERLANDSE VOLGORDE TE BESCHRIJVEN?</a:t>
            </a: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	POLENPRINCIPE</a:t>
            </a:r>
            <a:r>
              <a:rPr lang="cs-CZ" sz="4400" b="1" dirty="0" smtClean="0"/>
              <a:t>       =   de  </a:t>
            </a:r>
            <a:r>
              <a:rPr lang="cs-CZ" sz="4400" b="1" dirty="0" err="1" smtClean="0"/>
              <a:t>tangconstructie</a:t>
            </a:r>
            <a:endParaRPr lang="cs-CZ" sz="4400" b="1" dirty="0"/>
          </a:p>
        </p:txBody>
      </p:sp>
      <p:pic>
        <p:nvPicPr>
          <p:cNvPr id="4" name="Obrázek 3" descr="&lt;strong&gt;Pliers&lt;/strong&gt; | Jeremy Brooks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62" y="2271073"/>
            <a:ext cx="6243145" cy="4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318" y="365126"/>
            <a:ext cx="8996854" cy="78911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+mn-lt"/>
              </a:rPr>
              <a:t>POLENPRINCIPE</a:t>
            </a:r>
            <a:r>
              <a:rPr lang="cs-CZ" b="1" dirty="0" smtClean="0">
                <a:latin typeface="+mn-lt"/>
              </a:rPr>
              <a:t> = TANGCONSTRUCTIE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292" y="1154244"/>
            <a:ext cx="11874708" cy="5561350"/>
          </a:xfrm>
        </p:spPr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e </a:t>
            </a:r>
            <a:r>
              <a:rPr lang="cs-CZ" b="1" dirty="0" smtClean="0"/>
              <a:t>VASTE POLEN </a:t>
            </a:r>
            <a:r>
              <a:rPr lang="cs-CZ" dirty="0" smtClean="0"/>
              <a:t>in de </a:t>
            </a:r>
            <a:r>
              <a:rPr lang="cs-CZ" dirty="0" err="1" smtClean="0"/>
              <a:t>zin</a:t>
            </a:r>
            <a:r>
              <a:rPr lang="cs-CZ" dirty="0" smtClean="0"/>
              <a:t>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vormen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een</a:t>
            </a:r>
            <a:r>
              <a:rPr lang="cs-CZ" b="1" dirty="0" smtClean="0">
                <a:sym typeface="Wingdings" panose="05000000000000000000" pitchFamily="2" charset="2"/>
              </a:rPr>
              <a:t> TANG    </a:t>
            </a:r>
            <a:r>
              <a:rPr lang="cs-CZ" dirty="0" smtClean="0">
                <a:sym typeface="Wingdings" panose="05000000000000000000" pitchFamily="2" charset="2"/>
              </a:rPr>
              <a:t>(~ </a:t>
            </a:r>
            <a:r>
              <a:rPr lang="cs-CZ" dirty="0" err="1" smtClean="0">
                <a:sym typeface="Wingdings" panose="05000000000000000000" pitchFamily="2" charset="2"/>
              </a:rPr>
              <a:t>nemen</a:t>
            </a:r>
            <a:r>
              <a:rPr lang="cs-CZ" dirty="0" smtClean="0">
                <a:sym typeface="Wingdings" panose="05000000000000000000" pitchFamily="2" charset="2"/>
              </a:rPr>
              <a:t> de </a:t>
            </a:r>
            <a:r>
              <a:rPr lang="cs-CZ" dirty="0" err="1" smtClean="0">
                <a:sym typeface="Wingdings" panose="05000000000000000000" pitchFamily="2" charset="2"/>
              </a:rPr>
              <a:t>zin</a:t>
            </a:r>
            <a:r>
              <a:rPr lang="cs-CZ" dirty="0" smtClean="0">
                <a:sym typeface="Wingdings" panose="05000000000000000000" pitchFamily="2" charset="2"/>
              </a:rPr>
              <a:t> in de tang)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 smtClean="0">
                <a:solidFill>
                  <a:srgbClr val="C00000"/>
                </a:solidFill>
              </a:rPr>
              <a:t>moeten</a:t>
            </a:r>
            <a:r>
              <a:rPr lang="cs-CZ" i="1" u="sng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(1) </a:t>
            </a:r>
            <a:r>
              <a:rPr lang="cs-CZ" i="1" u="sng" dirty="0" err="1" smtClean="0">
                <a:solidFill>
                  <a:srgbClr val="C00000"/>
                </a:solidFill>
              </a:rPr>
              <a:t>beginnen</a:t>
            </a:r>
            <a:r>
              <a:rPr lang="cs-CZ" i="1" u="sng" dirty="0" smtClean="0">
                <a:solidFill>
                  <a:srgbClr val="C00000"/>
                </a:solidFill>
              </a:rPr>
              <a:t> </a:t>
            </a:r>
            <a:r>
              <a:rPr lang="cs-CZ" sz="2000" dirty="0"/>
              <a:t>(2).</a:t>
            </a:r>
            <a:r>
              <a:rPr lang="cs-CZ" i="1" dirty="0" smtClean="0">
                <a:solidFill>
                  <a:srgbClr val="C00000"/>
                </a:solidFill>
              </a:rPr>
              <a:t>				</a:t>
            </a:r>
            <a:r>
              <a:rPr lang="cs-CZ" i="1" dirty="0" smtClean="0">
                <a:solidFill>
                  <a:srgbClr val="00B050"/>
                </a:solidFill>
              </a:rPr>
              <a:t>x  </a:t>
            </a:r>
            <a:r>
              <a:rPr lang="cs-CZ" i="1" dirty="0" err="1" smtClean="0">
                <a:solidFill>
                  <a:srgbClr val="00B050"/>
                </a:solidFill>
              </a:rPr>
              <a:t>We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u="sng" dirty="0" err="1" smtClean="0">
                <a:solidFill>
                  <a:srgbClr val="00B050"/>
                </a:solidFill>
              </a:rPr>
              <a:t>must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u="sng" dirty="0" err="1" smtClean="0">
                <a:solidFill>
                  <a:srgbClr val="00B050"/>
                </a:solidFill>
              </a:rPr>
              <a:t>begin</a:t>
            </a:r>
            <a:r>
              <a:rPr lang="cs-CZ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 smtClean="0">
                <a:solidFill>
                  <a:srgbClr val="C00000"/>
                </a:solidFill>
              </a:rPr>
              <a:t>moeten</a:t>
            </a:r>
            <a:r>
              <a:rPr lang="cs-CZ" i="1" u="sng" dirty="0" smtClean="0">
                <a:solidFill>
                  <a:srgbClr val="C00000"/>
                </a:solidFill>
              </a:rPr>
              <a:t> </a:t>
            </a:r>
            <a:r>
              <a:rPr lang="cs-CZ" sz="2000" dirty="0"/>
              <a:t>(1) </a:t>
            </a:r>
            <a:r>
              <a:rPr lang="cs-CZ" i="1" dirty="0" smtClean="0">
                <a:solidFill>
                  <a:srgbClr val="C00000"/>
                </a:solidFill>
              </a:rPr>
              <a:t>direct </a:t>
            </a:r>
            <a:r>
              <a:rPr lang="cs-CZ" i="1" u="sng" dirty="0" err="1" smtClean="0">
                <a:solidFill>
                  <a:srgbClr val="C00000"/>
                </a:solidFill>
              </a:rPr>
              <a:t>beginnen</a:t>
            </a:r>
            <a:r>
              <a:rPr lang="cs-CZ" sz="2000" dirty="0"/>
              <a:t> (2). </a:t>
            </a:r>
            <a:r>
              <a:rPr lang="cs-CZ" i="1" dirty="0" smtClean="0">
                <a:solidFill>
                  <a:srgbClr val="C00000"/>
                </a:solidFill>
              </a:rPr>
              <a:t>		 	</a:t>
            </a:r>
            <a:r>
              <a:rPr lang="cs-CZ" i="1" dirty="0" smtClean="0">
                <a:solidFill>
                  <a:srgbClr val="00B050"/>
                </a:solidFill>
              </a:rPr>
              <a:t>x   </a:t>
            </a:r>
            <a:r>
              <a:rPr lang="cs-CZ" i="1" dirty="0" err="1" smtClean="0">
                <a:solidFill>
                  <a:srgbClr val="00B050"/>
                </a:solidFill>
              </a:rPr>
              <a:t>We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u="sng" dirty="0" err="1" smtClean="0">
                <a:solidFill>
                  <a:srgbClr val="00B050"/>
                </a:solidFill>
              </a:rPr>
              <a:t>must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u="sng" dirty="0" err="1" smtClean="0">
                <a:solidFill>
                  <a:srgbClr val="00B050"/>
                </a:solidFill>
              </a:rPr>
              <a:t>begin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right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away</a:t>
            </a:r>
            <a:r>
              <a:rPr lang="cs-CZ" i="1" dirty="0" smtClean="0">
                <a:solidFill>
                  <a:srgbClr val="00B050"/>
                </a:solidFill>
              </a:rPr>
              <a:t>. </a:t>
            </a:r>
          </a:p>
          <a:p>
            <a:endParaRPr lang="cs-CZ" sz="1800" i="1" dirty="0">
              <a:solidFill>
                <a:srgbClr val="00B050"/>
              </a:solidFill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 smtClean="0">
                <a:solidFill>
                  <a:srgbClr val="C00000"/>
                </a:solidFill>
              </a:rPr>
              <a:t>moeten</a:t>
            </a:r>
            <a:r>
              <a:rPr lang="cs-CZ" i="1" u="sng" dirty="0" smtClean="0">
                <a:solidFill>
                  <a:srgbClr val="C00000"/>
                </a:solidFill>
              </a:rPr>
              <a:t> </a:t>
            </a:r>
            <a:r>
              <a:rPr lang="cs-CZ" sz="2000" dirty="0"/>
              <a:t>(1) </a:t>
            </a:r>
            <a:r>
              <a:rPr lang="cs-CZ" i="1" dirty="0">
                <a:solidFill>
                  <a:srgbClr val="C00000"/>
                </a:solidFill>
              </a:rPr>
              <a:t>met de les direct </a:t>
            </a:r>
            <a:r>
              <a:rPr lang="cs-CZ" i="1" u="sng" dirty="0" err="1" smtClean="0">
                <a:solidFill>
                  <a:srgbClr val="C00000"/>
                </a:solidFill>
              </a:rPr>
              <a:t>beginnen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(2).</a:t>
            </a:r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moeten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sz="2000" dirty="0"/>
              <a:t>(1) </a:t>
            </a:r>
            <a:r>
              <a:rPr lang="cs-CZ" i="1" dirty="0">
                <a:solidFill>
                  <a:srgbClr val="C00000"/>
                </a:solidFill>
              </a:rPr>
              <a:t>nu met de les na de </a:t>
            </a:r>
            <a:r>
              <a:rPr lang="cs-CZ" i="1" dirty="0" err="1">
                <a:solidFill>
                  <a:srgbClr val="C00000"/>
                </a:solidFill>
              </a:rPr>
              <a:t>lange</a:t>
            </a:r>
            <a:r>
              <a:rPr lang="cs-CZ" i="1" dirty="0">
                <a:solidFill>
                  <a:srgbClr val="C00000"/>
                </a:solidFill>
              </a:rPr>
              <a:t> pauze direct </a:t>
            </a:r>
            <a:r>
              <a:rPr lang="cs-CZ" i="1" u="sng" dirty="0" err="1" smtClean="0">
                <a:solidFill>
                  <a:srgbClr val="C00000"/>
                </a:solidFill>
              </a:rPr>
              <a:t>beginnen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(2).</a:t>
            </a:r>
          </a:p>
          <a:p>
            <a:endParaRPr lang="cs-CZ" dirty="0" smtClean="0"/>
          </a:p>
          <a:p>
            <a:r>
              <a:rPr lang="cs-CZ" i="1" dirty="0" err="1">
                <a:solidFill>
                  <a:srgbClr val="C00000"/>
                </a:solidFill>
              </a:rPr>
              <a:t>Hij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is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gebleven</a:t>
            </a:r>
            <a:r>
              <a:rPr lang="cs-CZ" i="1" dirty="0" smtClean="0">
                <a:solidFill>
                  <a:srgbClr val="C00000"/>
                </a:solidFill>
              </a:rPr>
              <a:t>.						</a:t>
            </a:r>
            <a:r>
              <a:rPr lang="cs-CZ" i="1" dirty="0">
                <a:solidFill>
                  <a:srgbClr val="00B050"/>
                </a:solidFill>
              </a:rPr>
              <a:t>x  </a:t>
            </a:r>
            <a:r>
              <a:rPr lang="cs-CZ" i="1" dirty="0" smtClean="0">
                <a:solidFill>
                  <a:srgbClr val="00B050"/>
                </a:solidFill>
              </a:rPr>
              <a:t>He </a:t>
            </a:r>
            <a:r>
              <a:rPr lang="cs-CZ" i="1" u="sng" dirty="0" smtClean="0">
                <a:solidFill>
                  <a:srgbClr val="00B050"/>
                </a:solidFill>
              </a:rPr>
              <a:t>has </a:t>
            </a:r>
            <a:r>
              <a:rPr lang="cs-CZ" i="1" u="sng" dirty="0" err="1" smtClean="0">
                <a:solidFill>
                  <a:srgbClr val="00B050"/>
                </a:solidFill>
              </a:rPr>
              <a:t>stayed</a:t>
            </a:r>
            <a:r>
              <a:rPr lang="cs-CZ" i="1" dirty="0" smtClean="0">
                <a:solidFill>
                  <a:srgbClr val="00B050"/>
                </a:solidFill>
              </a:rPr>
              <a:t>. </a:t>
            </a:r>
            <a:endParaRPr lang="cs-CZ" i="1" dirty="0">
              <a:solidFill>
                <a:srgbClr val="C00000"/>
              </a:solidFill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Hij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is</a:t>
            </a:r>
            <a:r>
              <a:rPr lang="cs-CZ" i="1" dirty="0">
                <a:solidFill>
                  <a:srgbClr val="C00000"/>
                </a:solidFill>
              </a:rPr>
              <a:t> in </a:t>
            </a:r>
            <a:r>
              <a:rPr lang="cs-CZ" i="1" dirty="0" err="1">
                <a:solidFill>
                  <a:srgbClr val="C00000"/>
                </a:solidFill>
              </a:rPr>
              <a:t>het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ziekenhuis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gebleven</a:t>
            </a:r>
            <a:r>
              <a:rPr lang="cs-CZ" i="1" dirty="0" smtClean="0">
                <a:solidFill>
                  <a:srgbClr val="C00000"/>
                </a:solidFill>
              </a:rPr>
              <a:t>.			</a:t>
            </a:r>
            <a:r>
              <a:rPr lang="cs-CZ" i="1" dirty="0" smtClean="0">
                <a:solidFill>
                  <a:srgbClr val="00B050"/>
                </a:solidFill>
              </a:rPr>
              <a:t>x  He </a:t>
            </a:r>
            <a:r>
              <a:rPr lang="cs-CZ" i="1" u="sng" dirty="0" smtClean="0">
                <a:solidFill>
                  <a:srgbClr val="00B050"/>
                </a:solidFill>
              </a:rPr>
              <a:t>has </a:t>
            </a:r>
            <a:r>
              <a:rPr lang="cs-CZ" i="1" u="sng" dirty="0" err="1" smtClean="0">
                <a:solidFill>
                  <a:srgbClr val="00B050"/>
                </a:solidFill>
              </a:rPr>
              <a:t>stayed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at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the</a:t>
            </a:r>
            <a:r>
              <a:rPr lang="cs-CZ" i="1" dirty="0" smtClean="0">
                <a:solidFill>
                  <a:srgbClr val="00B050"/>
                </a:solidFill>
              </a:rPr>
              <a:t> HO.</a:t>
            </a:r>
          </a:p>
          <a:p>
            <a:r>
              <a:rPr lang="cs-CZ" i="1" dirty="0" err="1" smtClean="0">
                <a:solidFill>
                  <a:srgbClr val="C00000"/>
                </a:solidFill>
              </a:rPr>
              <a:t>Hij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is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twee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nachten</a:t>
            </a:r>
            <a:r>
              <a:rPr lang="cs-CZ" i="1" dirty="0">
                <a:solidFill>
                  <a:srgbClr val="C00000"/>
                </a:solidFill>
              </a:rPr>
              <a:t> in </a:t>
            </a:r>
            <a:r>
              <a:rPr lang="cs-CZ" i="1" dirty="0" err="1">
                <a:solidFill>
                  <a:srgbClr val="C00000"/>
                </a:solidFill>
              </a:rPr>
              <a:t>het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ziekenhuis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u="sng" dirty="0" err="1">
                <a:solidFill>
                  <a:srgbClr val="C00000"/>
                </a:solidFill>
              </a:rPr>
              <a:t>gebleven</a:t>
            </a:r>
            <a:r>
              <a:rPr lang="cs-CZ" i="1" dirty="0">
                <a:solidFill>
                  <a:srgbClr val="C00000"/>
                </a:solidFill>
              </a:rPr>
              <a:t>. </a:t>
            </a:r>
          </a:p>
          <a:p>
            <a:endParaRPr lang="cs-CZ" dirty="0"/>
          </a:p>
          <a:p>
            <a:pPr lvl="2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 descr="Plier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72" y="280869"/>
            <a:ext cx="1742736" cy="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318" y="365126"/>
            <a:ext cx="8996854" cy="78911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+mn-lt"/>
              </a:rPr>
              <a:t>POLENPRINCIPE</a:t>
            </a:r>
            <a:r>
              <a:rPr lang="cs-CZ" b="1" dirty="0" smtClean="0">
                <a:latin typeface="+mn-lt"/>
              </a:rPr>
              <a:t> = TANGCONSTRUCTIE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292" y="1154244"/>
            <a:ext cx="11557416" cy="556135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</a:t>
            </a:r>
            <a:r>
              <a:rPr lang="cs-CZ" dirty="0" smtClean="0"/>
              <a:t>e </a:t>
            </a:r>
            <a:r>
              <a:rPr lang="cs-CZ" b="1" dirty="0" smtClean="0"/>
              <a:t>VASTE POLEN </a:t>
            </a:r>
            <a:r>
              <a:rPr lang="cs-CZ" dirty="0" smtClean="0"/>
              <a:t>in de </a:t>
            </a:r>
            <a:r>
              <a:rPr lang="cs-CZ" dirty="0" err="1" smtClean="0"/>
              <a:t>zin</a:t>
            </a:r>
            <a:r>
              <a:rPr lang="cs-CZ" dirty="0" smtClean="0"/>
              <a:t>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vormen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een</a:t>
            </a:r>
            <a:r>
              <a:rPr lang="cs-CZ" b="1" dirty="0" smtClean="0">
                <a:sym typeface="Wingdings" panose="05000000000000000000" pitchFamily="2" charset="2"/>
              </a:rPr>
              <a:t> TANG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ANS:  </a:t>
            </a: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De </a:t>
            </a:r>
            <a:r>
              <a:rPr lang="cs-CZ" dirty="0" err="1" smtClean="0">
                <a:solidFill>
                  <a:srgbClr val="FF0000"/>
                </a:solidFill>
              </a:rPr>
              <a:t>studenten</a:t>
            </a:r>
            <a:r>
              <a:rPr lang="cs-CZ" dirty="0" smtClean="0">
                <a:solidFill>
                  <a:srgbClr val="FF0000"/>
                </a:solidFill>
              </a:rPr>
              <a:t> |</a:t>
            </a:r>
            <a:r>
              <a:rPr lang="cs-CZ" i="1" dirty="0" err="1" smtClean="0">
                <a:solidFill>
                  <a:srgbClr val="FF0000"/>
                </a:solidFill>
              </a:rPr>
              <a:t>zijn</a:t>
            </a:r>
            <a:r>
              <a:rPr lang="cs-CZ" dirty="0" smtClean="0">
                <a:solidFill>
                  <a:srgbClr val="FF0000"/>
                </a:solidFill>
              </a:rPr>
              <a:t>| </a:t>
            </a:r>
            <a:r>
              <a:rPr lang="cs-CZ" dirty="0" err="1" smtClean="0">
                <a:solidFill>
                  <a:srgbClr val="FF0000"/>
                </a:solidFill>
              </a:rPr>
              <a:t>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laat</a:t>
            </a:r>
            <a:r>
              <a:rPr lang="cs-CZ" dirty="0" smtClean="0">
                <a:solidFill>
                  <a:srgbClr val="FF0000"/>
                </a:solidFill>
              </a:rPr>
              <a:t> |</a:t>
            </a:r>
            <a:r>
              <a:rPr lang="cs-CZ" i="1" dirty="0" err="1" smtClean="0">
                <a:solidFill>
                  <a:srgbClr val="FF0000"/>
                </a:solidFill>
              </a:rPr>
              <a:t>gekomen</a:t>
            </a:r>
            <a:r>
              <a:rPr lang="cs-CZ" dirty="0" smtClean="0">
                <a:solidFill>
                  <a:srgbClr val="FF0000"/>
                </a:solidFill>
              </a:rPr>
              <a:t>| </a:t>
            </a:r>
            <a:r>
              <a:rPr lang="cs-CZ" dirty="0" err="1" smtClean="0">
                <a:solidFill>
                  <a:srgbClr val="FF0000"/>
                </a:solidFill>
              </a:rPr>
              <a:t>omdat</a:t>
            </a:r>
            <a:r>
              <a:rPr lang="cs-CZ" dirty="0" smtClean="0">
                <a:solidFill>
                  <a:srgbClr val="FF0000"/>
                </a:solidFill>
              </a:rPr>
              <a:t>…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In </a:t>
            </a:r>
            <a:r>
              <a:rPr lang="cs-CZ" dirty="0" err="1" smtClean="0">
                <a:solidFill>
                  <a:srgbClr val="FF0000"/>
                </a:solidFill>
              </a:rPr>
              <a:t>Praag</a:t>
            </a:r>
            <a:r>
              <a:rPr lang="cs-CZ" dirty="0" smtClean="0">
                <a:solidFill>
                  <a:srgbClr val="FF0000"/>
                </a:solidFill>
              </a:rPr>
              <a:t> |</a:t>
            </a:r>
            <a:r>
              <a:rPr lang="cs-CZ" i="1" dirty="0" err="1" smtClean="0">
                <a:solidFill>
                  <a:srgbClr val="FF0000"/>
                </a:solidFill>
              </a:rPr>
              <a:t>vind</a:t>
            </a:r>
            <a:r>
              <a:rPr lang="cs-CZ" dirty="0" smtClean="0">
                <a:solidFill>
                  <a:srgbClr val="FF0000"/>
                </a:solidFill>
              </a:rPr>
              <a:t>| je </a:t>
            </a:r>
            <a:r>
              <a:rPr lang="cs-CZ" dirty="0" err="1" smtClean="0">
                <a:solidFill>
                  <a:srgbClr val="FF0000"/>
                </a:solidFill>
              </a:rPr>
              <a:t>enorm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veel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mooie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wijken</a:t>
            </a:r>
            <a:r>
              <a:rPr lang="cs-CZ" dirty="0" smtClean="0">
                <a:solidFill>
                  <a:srgbClr val="FF0000"/>
                </a:solidFill>
              </a:rPr>
              <a:t> |</a:t>
            </a:r>
            <a:r>
              <a:rPr lang="cs-CZ" i="1" dirty="0" smtClean="0">
                <a:solidFill>
                  <a:srgbClr val="FF0000"/>
                </a:solidFill>
              </a:rPr>
              <a:t>-</a:t>
            </a:r>
            <a:r>
              <a:rPr lang="cs-CZ" dirty="0" smtClean="0">
                <a:solidFill>
                  <a:srgbClr val="FF0000"/>
                </a:solidFill>
              </a:rPr>
              <a:t>|.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9016"/>
              </p:ext>
            </p:extLst>
          </p:nvPr>
        </p:nvGraphicFramePr>
        <p:xfrm>
          <a:off x="419100" y="1698196"/>
          <a:ext cx="11353800" cy="3278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601">
                  <a:extLst>
                    <a:ext uri="{9D8B030D-6E8A-4147-A177-3AD203B41FA5}">
                      <a16:colId xmlns:a16="http://schemas.microsoft.com/office/drawing/2014/main" val="561069839"/>
                    </a:ext>
                  </a:extLst>
                </a:gridCol>
                <a:gridCol w="1802735">
                  <a:extLst>
                    <a:ext uri="{9D8B030D-6E8A-4147-A177-3AD203B41FA5}">
                      <a16:colId xmlns:a16="http://schemas.microsoft.com/office/drawing/2014/main" val="350430826"/>
                    </a:ext>
                  </a:extLst>
                </a:gridCol>
                <a:gridCol w="3915666">
                  <a:extLst>
                    <a:ext uri="{9D8B030D-6E8A-4147-A177-3AD203B41FA5}">
                      <a16:colId xmlns:a16="http://schemas.microsoft.com/office/drawing/2014/main" val="1893348957"/>
                    </a:ext>
                  </a:extLst>
                </a:gridCol>
                <a:gridCol w="1968301">
                  <a:extLst>
                    <a:ext uri="{9D8B030D-6E8A-4147-A177-3AD203B41FA5}">
                      <a16:colId xmlns:a16="http://schemas.microsoft.com/office/drawing/2014/main" val="2129460526"/>
                    </a:ext>
                  </a:extLst>
                </a:gridCol>
                <a:gridCol w="1670497">
                  <a:extLst>
                    <a:ext uri="{9D8B030D-6E8A-4147-A177-3AD203B41FA5}">
                      <a16:colId xmlns:a16="http://schemas.microsoft.com/office/drawing/2014/main" val="2016652885"/>
                    </a:ext>
                  </a:extLst>
                </a:gridCol>
              </a:tblGrid>
              <a:tr h="49846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1.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EERSTE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POOL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3.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TWEEDE POOL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5.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29175"/>
                  </a:ext>
                </a:extLst>
              </a:tr>
              <a:tr h="47485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Ik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heb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een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cadeau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voor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mijn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broer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gekocht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18640"/>
                  </a:ext>
                </a:extLst>
              </a:tr>
              <a:tr h="6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De </a:t>
                      </a:r>
                      <a:r>
                        <a:rPr lang="cs-CZ" dirty="0" err="1" smtClean="0"/>
                        <a:t>studenten</a:t>
                      </a:r>
                      <a:r>
                        <a:rPr lang="cs-CZ" dirty="0" smtClean="0"/>
                        <a:t>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err="1" smtClean="0"/>
                        <a:t>te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laat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gekomen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naar</a:t>
                      </a:r>
                      <a:r>
                        <a:rPr lang="cs-CZ" dirty="0" smtClean="0"/>
                        <a:t> de les.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341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Morgen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hoeven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ons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niet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haasten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omdat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het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zondag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is</a:t>
                      </a:r>
                      <a:r>
                        <a:rPr lang="cs-CZ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43923"/>
                  </a:ext>
                </a:extLst>
              </a:tr>
              <a:tr h="37557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Als</a:t>
                      </a:r>
                      <a:r>
                        <a:rPr lang="cs-CZ" dirty="0" smtClean="0"/>
                        <a:t> je </a:t>
                      </a:r>
                      <a:r>
                        <a:rPr lang="cs-CZ" dirty="0" err="1" smtClean="0"/>
                        <a:t>klaar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bent</a:t>
                      </a:r>
                      <a:r>
                        <a:rPr lang="cs-CZ" dirty="0" smtClean="0"/>
                        <a:t>,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weggaan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02335"/>
                  </a:ext>
                </a:extLst>
              </a:tr>
              <a:tr h="547520">
                <a:tc>
                  <a:txBody>
                    <a:bodyPr/>
                    <a:lstStyle/>
                    <a:p>
                      <a:r>
                        <a:rPr lang="cs-CZ" dirty="0" smtClean="0"/>
                        <a:t>In </a:t>
                      </a:r>
                      <a:r>
                        <a:rPr lang="cs-CZ" dirty="0" err="1" smtClean="0"/>
                        <a:t>Praag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vind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enorm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veel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mooie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wijken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89890"/>
                  </a:ext>
                </a:extLst>
              </a:tr>
            </a:tbl>
          </a:graphicData>
        </a:graphic>
      </p:graphicFrame>
      <p:pic>
        <p:nvPicPr>
          <p:cNvPr id="7" name="Obrázek 6" descr="Plier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17" y="68451"/>
            <a:ext cx="2166597" cy="10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233" y="1259376"/>
            <a:ext cx="11377534" cy="55179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de </a:t>
            </a:r>
            <a:r>
              <a:rPr lang="en-US" b="1" dirty="0" err="1" smtClean="0">
                <a:sym typeface="Wingdings" panose="05000000000000000000" pitchFamily="2" charset="2"/>
              </a:rPr>
              <a:t>vaste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polen</a:t>
            </a:r>
            <a:r>
              <a:rPr lang="en-US" b="1" dirty="0" smtClean="0">
                <a:sym typeface="Wingdings" panose="05000000000000000000" pitchFamily="2" charset="2"/>
              </a:rPr>
              <a:t> -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b="1" dirty="0" err="1"/>
              <a:t>beschrijvingskader</a:t>
            </a:r>
            <a:r>
              <a:rPr lang="cs-CZ" dirty="0"/>
              <a:t> 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>
                <a:sym typeface="Wingdings" panose="05000000000000000000" pitchFamily="2" charset="2"/>
              </a:rPr>
              <a:t>d</a:t>
            </a:r>
            <a:r>
              <a:rPr lang="cs-CZ" b="1" dirty="0">
                <a:sym typeface="Wingdings" panose="05000000000000000000" pitchFamily="2" charset="2"/>
              </a:rPr>
              <a:t>e </a:t>
            </a:r>
            <a:r>
              <a:rPr lang="cs-CZ" b="1" dirty="0" err="1">
                <a:sym typeface="Wingdings" panose="05000000000000000000" pitchFamily="2" charset="2"/>
              </a:rPr>
              <a:t>distrubutie</a:t>
            </a:r>
            <a:r>
              <a:rPr lang="cs-CZ" b="1" dirty="0">
                <a:sym typeface="Wingdings" panose="05000000000000000000" pitchFamily="2" charset="2"/>
              </a:rPr>
              <a:t> van </a:t>
            </a:r>
            <a:r>
              <a:rPr lang="cs-CZ" b="1" dirty="0" err="1">
                <a:sym typeface="Wingdings" panose="05000000000000000000" pitchFamily="2" charset="2"/>
              </a:rPr>
              <a:t>andere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elementen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gebeurt</a:t>
            </a:r>
            <a:r>
              <a:rPr lang="cs-CZ" b="1" dirty="0">
                <a:sym typeface="Wingdings" panose="05000000000000000000" pitchFamily="2" charset="2"/>
              </a:rPr>
              <a:t> „rond </a:t>
            </a:r>
            <a:r>
              <a:rPr lang="cs-CZ" b="1" dirty="0" err="1">
                <a:sym typeface="Wingdings" panose="05000000000000000000" pitchFamily="2" charset="2"/>
              </a:rPr>
              <a:t>deze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vaste</a:t>
            </a:r>
            <a:r>
              <a:rPr lang="cs-CZ" b="1" dirty="0">
                <a:sym typeface="Wingdings" panose="05000000000000000000" pitchFamily="2" charset="2"/>
              </a:rPr>
              <a:t> polen“</a:t>
            </a:r>
            <a:endParaRPr lang="en-US" b="1" dirty="0">
              <a:sym typeface="Wingdings" panose="05000000000000000000" pitchFamily="2" charset="2"/>
            </a:endParaRPr>
          </a:p>
          <a:p>
            <a:endParaRPr lang="cs-CZ" b="1" dirty="0" smtClean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b="1" dirty="0" smtClean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i="1" dirty="0" err="1" smtClean="0"/>
              <a:t>Mijn</a:t>
            </a:r>
            <a:r>
              <a:rPr lang="cs-CZ" i="1" dirty="0" smtClean="0"/>
              <a:t> </a:t>
            </a:r>
            <a:r>
              <a:rPr lang="cs-CZ" i="1" dirty="0" err="1" smtClean="0"/>
              <a:t>vriend</a:t>
            </a:r>
            <a:r>
              <a:rPr lang="cs-CZ" i="1" dirty="0" smtClean="0"/>
              <a:t> </a:t>
            </a:r>
            <a:r>
              <a:rPr lang="cs-CZ" i="1" dirty="0" err="1" smtClean="0"/>
              <a:t>heeft</a:t>
            </a:r>
            <a:r>
              <a:rPr lang="cs-CZ" i="1" dirty="0" smtClean="0"/>
              <a:t> </a:t>
            </a:r>
            <a:r>
              <a:rPr lang="cs-CZ" i="1" dirty="0" err="1" smtClean="0"/>
              <a:t>mij</a:t>
            </a:r>
            <a:r>
              <a:rPr lang="cs-CZ" i="1" dirty="0" smtClean="0"/>
              <a:t> </a:t>
            </a:r>
            <a:r>
              <a:rPr lang="cs-CZ" i="1" dirty="0" err="1" smtClean="0"/>
              <a:t>gisteravond</a:t>
            </a:r>
            <a:r>
              <a:rPr lang="cs-CZ" i="1" dirty="0" smtClean="0"/>
              <a:t> </a:t>
            </a:r>
            <a:r>
              <a:rPr lang="cs-CZ" i="1" dirty="0" err="1" smtClean="0"/>
              <a:t>bloemen</a:t>
            </a:r>
            <a:r>
              <a:rPr lang="cs-CZ" i="1" dirty="0" smtClean="0"/>
              <a:t> </a:t>
            </a:r>
            <a:r>
              <a:rPr lang="cs-CZ" i="1" dirty="0" err="1" smtClean="0"/>
              <a:t>gegeven</a:t>
            </a:r>
            <a:r>
              <a:rPr lang="cs-CZ" i="1" dirty="0" smtClean="0"/>
              <a:t> </a:t>
            </a:r>
            <a:r>
              <a:rPr lang="cs-CZ" i="1" dirty="0" err="1" smtClean="0"/>
              <a:t>voor</a:t>
            </a:r>
            <a:r>
              <a:rPr lang="cs-CZ" i="1" dirty="0" smtClean="0"/>
              <a:t> </a:t>
            </a:r>
            <a:r>
              <a:rPr lang="cs-CZ" i="1" dirty="0" err="1" smtClean="0"/>
              <a:t>mijn</a:t>
            </a:r>
            <a:r>
              <a:rPr lang="cs-CZ" i="1" dirty="0" smtClean="0"/>
              <a:t> </a:t>
            </a:r>
            <a:r>
              <a:rPr lang="cs-CZ" i="1" dirty="0" err="1" smtClean="0"/>
              <a:t>verjaardag</a:t>
            </a:r>
            <a:r>
              <a:rPr lang="cs-CZ" i="1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i="1" dirty="0" smtClean="0"/>
              <a:t>Mag </a:t>
            </a: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 smtClean="0"/>
              <a:t>het</a:t>
            </a:r>
            <a:r>
              <a:rPr lang="cs-CZ" i="1" dirty="0" smtClean="0"/>
              <a:t> hem </a:t>
            </a:r>
            <a:r>
              <a:rPr lang="cs-CZ" i="1" dirty="0" err="1" smtClean="0"/>
              <a:t>vertellen</a:t>
            </a:r>
            <a:r>
              <a:rPr lang="cs-CZ" i="1" dirty="0" smtClean="0"/>
              <a:t> </a:t>
            </a:r>
            <a:r>
              <a:rPr lang="cs-CZ" i="1" dirty="0" err="1" smtClean="0"/>
              <a:t>tijdens</a:t>
            </a:r>
            <a:r>
              <a:rPr lang="cs-CZ" i="1" dirty="0" smtClean="0"/>
              <a:t> de </a:t>
            </a:r>
            <a:r>
              <a:rPr lang="cs-CZ" i="1" dirty="0" err="1" smtClean="0"/>
              <a:t>vergadering</a:t>
            </a:r>
            <a:r>
              <a:rPr lang="cs-CZ" i="1" dirty="0"/>
              <a:t>? </a:t>
            </a:r>
            <a:endParaRPr lang="cs-CZ" i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i="1" dirty="0" smtClean="0"/>
              <a:t>(</a:t>
            </a:r>
            <a:r>
              <a:rPr lang="cs-CZ" i="1" dirty="0" err="1"/>
              <a:t>Ik</a:t>
            </a:r>
            <a:r>
              <a:rPr lang="cs-CZ" i="1" dirty="0"/>
              <a:t> </a:t>
            </a:r>
            <a:r>
              <a:rPr lang="cs-CZ" i="1" dirty="0" err="1"/>
              <a:t>snap</a:t>
            </a:r>
            <a:r>
              <a:rPr lang="cs-CZ" i="1" dirty="0"/>
              <a:t> </a:t>
            </a:r>
            <a:r>
              <a:rPr lang="cs-CZ" i="1" dirty="0" err="1"/>
              <a:t>niet</a:t>
            </a:r>
            <a:r>
              <a:rPr lang="cs-CZ" i="1" dirty="0"/>
              <a:t>) </a:t>
            </a:r>
            <a:r>
              <a:rPr lang="cs-CZ" i="1" dirty="0" err="1"/>
              <a:t>waarom</a:t>
            </a:r>
            <a:r>
              <a:rPr lang="cs-CZ" i="1" dirty="0"/>
              <a:t> je hem </a:t>
            </a:r>
            <a:r>
              <a:rPr lang="cs-CZ" i="1" dirty="0" err="1"/>
              <a:t>geen</a:t>
            </a:r>
            <a:r>
              <a:rPr lang="cs-CZ" i="1" dirty="0"/>
              <a:t> </a:t>
            </a:r>
            <a:r>
              <a:rPr lang="cs-CZ" i="1" dirty="0" err="1"/>
              <a:t>cadeau</a:t>
            </a:r>
            <a:r>
              <a:rPr lang="cs-CZ" i="1" dirty="0"/>
              <a:t> </a:t>
            </a:r>
            <a:r>
              <a:rPr lang="cs-CZ" i="1" dirty="0" err="1"/>
              <a:t>wil</a:t>
            </a:r>
            <a:r>
              <a:rPr lang="cs-CZ" i="1" dirty="0"/>
              <a:t> </a:t>
            </a:r>
            <a:r>
              <a:rPr lang="cs-CZ" i="1" dirty="0" err="1"/>
              <a:t>geven</a:t>
            </a:r>
            <a:r>
              <a:rPr lang="cs-CZ" i="1" dirty="0"/>
              <a:t> </a:t>
            </a:r>
            <a:r>
              <a:rPr lang="cs-CZ" i="1" dirty="0" err="1"/>
              <a:t>voor</a:t>
            </a:r>
            <a:r>
              <a:rPr lang="cs-CZ" i="1" dirty="0"/>
              <a:t> de </a:t>
            </a:r>
            <a:r>
              <a:rPr lang="cs-CZ" i="1" dirty="0" err="1"/>
              <a:t>Kerst</a:t>
            </a:r>
            <a:r>
              <a:rPr lang="cs-CZ" i="1" dirty="0"/>
              <a:t>.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cs-CZ" i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52385"/>
              </p:ext>
            </p:extLst>
          </p:nvPr>
        </p:nvGraphicFramePr>
        <p:xfrm>
          <a:off x="449706" y="3068052"/>
          <a:ext cx="11393950" cy="108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790">
                  <a:extLst>
                    <a:ext uri="{9D8B030D-6E8A-4147-A177-3AD203B41FA5}">
                      <a16:colId xmlns:a16="http://schemas.microsoft.com/office/drawing/2014/main" val="793538972"/>
                    </a:ext>
                  </a:extLst>
                </a:gridCol>
                <a:gridCol w="2278790">
                  <a:extLst>
                    <a:ext uri="{9D8B030D-6E8A-4147-A177-3AD203B41FA5}">
                      <a16:colId xmlns:a16="http://schemas.microsoft.com/office/drawing/2014/main" val="3943984850"/>
                    </a:ext>
                  </a:extLst>
                </a:gridCol>
                <a:gridCol w="2278790">
                  <a:extLst>
                    <a:ext uri="{9D8B030D-6E8A-4147-A177-3AD203B41FA5}">
                      <a16:colId xmlns:a16="http://schemas.microsoft.com/office/drawing/2014/main" val="2344703605"/>
                    </a:ext>
                  </a:extLst>
                </a:gridCol>
                <a:gridCol w="2278790">
                  <a:extLst>
                    <a:ext uri="{9D8B030D-6E8A-4147-A177-3AD203B41FA5}">
                      <a16:colId xmlns:a16="http://schemas.microsoft.com/office/drawing/2014/main" val="3374766637"/>
                    </a:ext>
                  </a:extLst>
                </a:gridCol>
                <a:gridCol w="2278790">
                  <a:extLst>
                    <a:ext uri="{9D8B030D-6E8A-4147-A177-3AD203B41FA5}">
                      <a16:colId xmlns:a16="http://schemas.microsoft.com/office/drawing/2014/main" val="1605910167"/>
                    </a:ext>
                  </a:extLst>
                </a:gridCol>
              </a:tblGrid>
              <a:tr h="1082844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EERSTE ZINSPLAATS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EERSTE POOL</a:t>
                      </a:r>
                      <a:endParaRPr lang="cs-CZ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HET MIDDENSTUK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TWEEDE</a:t>
                      </a:r>
                      <a:r>
                        <a:rPr lang="cs-CZ" sz="2400" b="1" baseline="0" dirty="0" smtClean="0"/>
                        <a:t> POOL</a:t>
                      </a:r>
                      <a:endParaRPr lang="cs-CZ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LAATSTE ZINPLAATS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09395"/>
                  </a:ext>
                </a:extLst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4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+mn-lt"/>
              </a:rPr>
              <a:t>POLENPRINCIPE</a:t>
            </a:r>
            <a:r>
              <a:rPr lang="cs-CZ" b="1" dirty="0" smtClean="0">
                <a:latin typeface="+mn-lt"/>
              </a:rPr>
              <a:t> = TANGCONSTRUCTIE</a:t>
            </a:r>
            <a:endParaRPr lang="cs-CZ" b="1" dirty="0">
              <a:latin typeface="+mn-lt"/>
            </a:endParaRPr>
          </a:p>
        </p:txBody>
      </p:sp>
      <p:pic>
        <p:nvPicPr>
          <p:cNvPr id="6" name="Obrázek 5" descr="Plier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850" y="266211"/>
            <a:ext cx="1784390" cy="8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190"/>
          </a:xfrm>
        </p:spPr>
        <p:txBody>
          <a:bodyPr/>
          <a:lstStyle/>
          <a:p>
            <a:r>
              <a:rPr lang="cs-CZ" b="1" dirty="0">
                <a:latin typeface="+mn-lt"/>
              </a:rPr>
              <a:t>POLENPRINCIPE 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zinnen</a:t>
            </a:r>
            <a:r>
              <a:rPr lang="cs-CZ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met VOOR-PV </a:t>
            </a:r>
            <a:endParaRPr lang="cs-CZ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cs-CZ" dirty="0" err="1">
                <a:sym typeface="Wingdings" panose="05000000000000000000" pitchFamily="2" charset="2"/>
              </a:rPr>
              <a:t>vooral</a:t>
            </a:r>
            <a:r>
              <a:rPr lang="cs-CZ" dirty="0">
                <a:sym typeface="Wingdings" panose="05000000000000000000" pitchFamily="2" charset="2"/>
              </a:rPr>
              <a:t>) </a:t>
            </a:r>
            <a:r>
              <a:rPr lang="cs-CZ" b="1" dirty="0" err="1">
                <a:sym typeface="Wingdings" panose="05000000000000000000" pitchFamily="2" charset="2"/>
              </a:rPr>
              <a:t>hoofdzinnen</a:t>
            </a:r>
            <a:endParaRPr lang="cs-CZ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  </a:t>
            </a:r>
            <a:r>
              <a:rPr lang="cs-CZ" b="1" dirty="0" smtClean="0">
                <a:sym typeface="Wingdings" panose="05000000000000000000" pitchFamily="2" charset="2"/>
              </a:rPr>
              <a:t>de tang:    </a:t>
            </a: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1. de </a:t>
            </a:r>
            <a:r>
              <a:rPr lang="cs-CZ" b="1" dirty="0" err="1">
                <a:solidFill>
                  <a:srgbClr val="C00000"/>
                </a:solidFill>
                <a:sym typeface="Wingdings" panose="05000000000000000000" pitchFamily="2" charset="2"/>
              </a:rPr>
              <a:t>pv</a:t>
            </a: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   -  2. </a:t>
            </a:r>
            <a:r>
              <a:rPr lang="cs-CZ" b="1" dirty="0" err="1">
                <a:solidFill>
                  <a:srgbClr val="C00000"/>
                </a:solidFill>
                <a:sym typeface="Wingdings" panose="05000000000000000000" pitchFamily="2" charset="2"/>
              </a:rPr>
              <a:t>verbale</a:t>
            </a: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rest</a:t>
            </a: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fontAlgn="t"/>
            <a:r>
              <a:rPr lang="cs-CZ" i="1" dirty="0" err="1">
                <a:solidFill>
                  <a:srgbClr val="C00000"/>
                </a:solidFill>
              </a:rPr>
              <a:t>Ik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heb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een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cadeau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voor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mijn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broer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gekocht</a:t>
            </a:r>
            <a:r>
              <a:rPr lang="cs-CZ" b="1" i="1" dirty="0" smtClean="0">
                <a:solidFill>
                  <a:srgbClr val="C00000"/>
                </a:solidFill>
              </a:rPr>
              <a:t>.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fontAlgn="t"/>
            <a:r>
              <a:rPr lang="cs-CZ" b="1" i="1" dirty="0" err="1" smtClean="0">
                <a:solidFill>
                  <a:srgbClr val="C00000"/>
                </a:solidFill>
              </a:rPr>
              <a:t>Zal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ik</a:t>
            </a:r>
            <a:r>
              <a:rPr lang="cs-CZ" i="1" dirty="0" smtClean="0">
                <a:solidFill>
                  <a:srgbClr val="C00000"/>
                </a:solidFill>
              </a:rPr>
              <a:t> je </a:t>
            </a:r>
            <a:r>
              <a:rPr lang="cs-CZ" i="1" dirty="0" err="1" smtClean="0">
                <a:solidFill>
                  <a:srgbClr val="C00000"/>
                </a:solidFill>
              </a:rPr>
              <a:t>morgen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kunnen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ophalen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na de les? </a:t>
            </a:r>
          </a:p>
          <a:p>
            <a:pPr fontAlgn="t"/>
            <a:r>
              <a:rPr lang="cs-CZ" i="1" dirty="0" smtClean="0">
                <a:solidFill>
                  <a:srgbClr val="C00000"/>
                </a:solidFill>
              </a:rPr>
              <a:t>Kom </a:t>
            </a:r>
            <a:r>
              <a:rPr lang="cs-CZ" i="1" dirty="0" err="1" smtClean="0">
                <a:solidFill>
                  <a:srgbClr val="C00000"/>
                </a:solidFill>
              </a:rPr>
              <a:t>wel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vanavond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wel</a:t>
            </a:r>
            <a:r>
              <a:rPr lang="cs-CZ" i="1" dirty="0" smtClean="0">
                <a:solidFill>
                  <a:srgbClr val="C00000"/>
                </a:solidFill>
              </a:rPr>
              <a:t> - ?</a:t>
            </a:r>
            <a:endParaRPr lang="cs-CZ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8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9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2. </a:t>
            </a:r>
            <a:r>
              <a:rPr lang="cs-CZ" b="1" dirty="0" err="1">
                <a:solidFill>
                  <a:srgbClr val="7030A0"/>
                </a:solidFill>
                <a:sym typeface="Wingdings" panose="05000000000000000000" pitchFamily="2" charset="2"/>
              </a:rPr>
              <a:t>zinnen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 met ACHTER-PV  </a:t>
            </a:r>
            <a:r>
              <a:rPr lang="cs-CZ" b="1" dirty="0">
                <a:sym typeface="Wingdings" panose="05000000000000000000" pitchFamily="2" charset="2"/>
              </a:rPr>
              <a:t>	- </a:t>
            </a:r>
            <a:r>
              <a:rPr lang="cs-CZ" b="1" dirty="0" err="1">
                <a:sym typeface="Wingdings" panose="05000000000000000000" pitchFamily="2" charset="2"/>
              </a:rPr>
              <a:t>bijzinnen</a:t>
            </a:r>
            <a:endParaRPr lang="cs-CZ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b="1" dirty="0" smtClean="0">
                <a:sym typeface="Wingdings" panose="05000000000000000000" pitchFamily="2" charset="2"/>
              </a:rPr>
              <a:t>de </a:t>
            </a:r>
            <a:r>
              <a:rPr lang="cs-CZ" b="1" dirty="0">
                <a:sym typeface="Wingdings" panose="05000000000000000000" pitchFamily="2" charset="2"/>
              </a:rPr>
              <a:t>„tang“:    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1. </a:t>
            </a:r>
            <a:r>
              <a:rPr lang="cs-CZ" b="1" dirty="0" err="1">
                <a:solidFill>
                  <a:srgbClr val="7030A0"/>
                </a:solidFill>
                <a:sym typeface="Wingdings" panose="05000000000000000000" pitchFamily="2" charset="2"/>
              </a:rPr>
              <a:t>het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7030A0"/>
                </a:solidFill>
                <a:sym typeface="Wingdings" panose="05000000000000000000" pitchFamily="2" charset="2"/>
              </a:rPr>
              <a:t>voegwoord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 -  2. de </a:t>
            </a:r>
            <a:r>
              <a:rPr lang="cs-CZ" b="1" dirty="0" err="1">
                <a:solidFill>
                  <a:srgbClr val="7030A0"/>
                </a:solidFill>
                <a:sym typeface="Wingdings" panose="05000000000000000000" pitchFamily="2" charset="2"/>
              </a:rPr>
              <a:t>pv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 + </a:t>
            </a:r>
            <a:r>
              <a:rPr lang="cs-CZ" b="1" dirty="0" err="1">
                <a:solidFill>
                  <a:srgbClr val="7030A0"/>
                </a:solidFill>
                <a:sym typeface="Wingdings" panose="05000000000000000000" pitchFamily="2" charset="2"/>
              </a:rPr>
              <a:t>verbale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rest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fontAlgn="t"/>
            <a:r>
              <a:rPr lang="cs-CZ" i="1" dirty="0" smtClean="0">
                <a:solidFill>
                  <a:srgbClr val="7030A0"/>
                </a:solidFill>
              </a:rPr>
              <a:t>… </a:t>
            </a:r>
            <a:r>
              <a:rPr lang="cs-CZ" b="1" i="1" dirty="0" smtClean="0">
                <a:solidFill>
                  <a:srgbClr val="7030A0"/>
                </a:solidFill>
              </a:rPr>
              <a:t>dat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hij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vroeg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moet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opstaan</a:t>
            </a:r>
            <a:r>
              <a:rPr lang="cs-CZ" i="1" dirty="0" smtClean="0">
                <a:solidFill>
                  <a:srgbClr val="7030A0"/>
                </a:solidFill>
              </a:rPr>
              <a:t>.</a:t>
            </a:r>
          </a:p>
          <a:p>
            <a:pPr fontAlgn="t"/>
            <a:r>
              <a:rPr lang="cs-CZ" i="1" dirty="0" smtClean="0">
                <a:solidFill>
                  <a:srgbClr val="7030A0"/>
                </a:solidFill>
              </a:rPr>
              <a:t>… </a:t>
            </a:r>
            <a:r>
              <a:rPr lang="cs-CZ" b="1" i="1" dirty="0" err="1" smtClean="0">
                <a:solidFill>
                  <a:srgbClr val="7030A0"/>
                </a:solidFill>
              </a:rPr>
              <a:t>als</a:t>
            </a:r>
            <a:r>
              <a:rPr lang="cs-CZ" i="1" dirty="0" smtClean="0">
                <a:solidFill>
                  <a:srgbClr val="7030A0"/>
                </a:solidFill>
              </a:rPr>
              <a:t> je </a:t>
            </a:r>
            <a:r>
              <a:rPr lang="cs-CZ" i="1" dirty="0" err="1" smtClean="0">
                <a:solidFill>
                  <a:srgbClr val="7030A0"/>
                </a:solidFill>
              </a:rPr>
              <a:t>later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terug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bent</a:t>
            </a:r>
            <a:r>
              <a:rPr lang="cs-CZ" i="1" dirty="0" smtClean="0">
                <a:solidFill>
                  <a:srgbClr val="7030A0"/>
                </a:solidFill>
              </a:rPr>
              <a:t> van je </a:t>
            </a:r>
            <a:r>
              <a:rPr lang="cs-CZ" i="1" dirty="0" err="1" smtClean="0">
                <a:solidFill>
                  <a:srgbClr val="7030A0"/>
                </a:solidFill>
              </a:rPr>
              <a:t>reis</a:t>
            </a:r>
            <a:r>
              <a:rPr lang="cs-CZ" i="1" dirty="0" smtClean="0">
                <a:solidFill>
                  <a:srgbClr val="7030A0"/>
                </a:solidFill>
              </a:rPr>
              <a:t>. </a:t>
            </a:r>
          </a:p>
          <a:p>
            <a:pPr fontAlgn="t"/>
            <a:r>
              <a:rPr lang="cs-CZ" i="1" dirty="0" smtClean="0">
                <a:solidFill>
                  <a:srgbClr val="7030A0"/>
                </a:solidFill>
              </a:rPr>
              <a:t>Dat </a:t>
            </a:r>
            <a:r>
              <a:rPr lang="cs-CZ" i="1" dirty="0" err="1" smtClean="0">
                <a:solidFill>
                  <a:srgbClr val="7030A0"/>
                </a:solidFill>
              </a:rPr>
              <a:t>is</a:t>
            </a:r>
            <a:r>
              <a:rPr lang="cs-CZ" i="1" dirty="0" smtClean="0">
                <a:solidFill>
                  <a:srgbClr val="7030A0"/>
                </a:solidFill>
              </a:rPr>
              <a:t> de man </a:t>
            </a:r>
            <a:r>
              <a:rPr lang="cs-CZ" b="1" i="1" dirty="0" err="1" smtClean="0">
                <a:solidFill>
                  <a:srgbClr val="7030A0"/>
                </a:solidFill>
              </a:rPr>
              <a:t>die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ons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iets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wil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vertellen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over</a:t>
            </a:r>
            <a:r>
              <a:rPr lang="cs-CZ" i="1" dirty="0" smtClean="0">
                <a:solidFill>
                  <a:srgbClr val="7030A0"/>
                </a:solidFill>
              </a:rPr>
              <a:t> de </a:t>
            </a:r>
            <a:r>
              <a:rPr lang="cs-CZ" i="1" dirty="0" err="1" smtClean="0">
                <a:solidFill>
                  <a:srgbClr val="7030A0"/>
                </a:solidFill>
              </a:rPr>
              <a:t>verkiezingen</a:t>
            </a:r>
            <a:r>
              <a:rPr lang="cs-CZ" i="1" dirty="0" smtClean="0">
                <a:solidFill>
                  <a:srgbClr val="7030A0"/>
                </a:solidFill>
              </a:rPr>
              <a:t>. </a:t>
            </a:r>
            <a:endParaRPr lang="cs-CZ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7030A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Obrázek 3" descr="Plier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903883"/>
            <a:ext cx="3332945" cy="16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DE POLEN </a:t>
            </a:r>
            <a:endParaRPr lang="cs-CZ" b="1" dirty="0">
              <a:latin typeface="+mn-lt"/>
            </a:endParaRPr>
          </a:p>
        </p:txBody>
      </p:sp>
      <p:pic>
        <p:nvPicPr>
          <p:cNvPr id="4" name="Zástupný symbol pro obsah 3" descr="&lt;strong&gt;North&lt;/strong&gt; &lt;strong&gt;Pole&lt;/strong&gt; vs. &lt;strong&gt;South&lt;/strong&gt; &lt;strong&gt;Pole&lt;/strong&gt; - Inkipedia, the Splatoon wiki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02" y="268151"/>
            <a:ext cx="2988551" cy="1422537"/>
          </a:xfrm>
        </p:spPr>
      </p:pic>
      <p:sp>
        <p:nvSpPr>
          <p:cNvPr id="5" name="TextovéPole 4"/>
          <p:cNvSpPr txBox="1"/>
          <p:nvPr/>
        </p:nvSpPr>
        <p:spPr>
          <a:xfrm>
            <a:off x="588581" y="1954922"/>
            <a:ext cx="111856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/>
              <a:t>ABSTRACTE POLEN  </a:t>
            </a:r>
            <a:r>
              <a:rPr lang="cs-CZ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smtClean="0"/>
              <a:t> 2de pool kan </a:t>
            </a:r>
            <a:r>
              <a:rPr lang="cs-CZ" sz="2400" b="1" dirty="0" smtClean="0"/>
              <a:t>IMPLICIET</a:t>
            </a:r>
            <a:r>
              <a:rPr lang="cs-CZ" sz="2400" dirty="0" smtClean="0"/>
              <a:t> </a:t>
            </a:r>
            <a:r>
              <a:rPr lang="cs-CZ" sz="2400" dirty="0" err="1" smtClean="0"/>
              <a:t>zijn</a:t>
            </a:r>
            <a:r>
              <a:rPr lang="cs-CZ" dirty="0" smtClean="0"/>
              <a:t>: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i="1" dirty="0" err="1" smtClean="0">
                <a:solidFill>
                  <a:srgbClr val="C00000"/>
                </a:solidFill>
              </a:rPr>
              <a:t>Ik</a:t>
            </a:r>
            <a:r>
              <a:rPr lang="cs-CZ" sz="2800" i="1" dirty="0" smtClean="0">
                <a:solidFill>
                  <a:srgbClr val="C00000"/>
                </a:solidFill>
              </a:rPr>
              <a:t> |</a:t>
            </a:r>
            <a:r>
              <a:rPr lang="cs-CZ" sz="2800" i="1" dirty="0" err="1" smtClean="0">
                <a:solidFill>
                  <a:srgbClr val="C00000"/>
                </a:solidFill>
              </a:rPr>
              <a:t>kwam</a:t>
            </a:r>
            <a:r>
              <a:rPr lang="cs-CZ" sz="2800" i="1" dirty="0" smtClean="0">
                <a:solidFill>
                  <a:srgbClr val="C00000"/>
                </a:solidFill>
              </a:rPr>
              <a:t>| </a:t>
            </a:r>
            <a:r>
              <a:rPr lang="cs-CZ" sz="2800" i="1" dirty="0" err="1" smtClean="0">
                <a:solidFill>
                  <a:srgbClr val="C00000"/>
                </a:solidFill>
              </a:rPr>
              <a:t>er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te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laat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naartoe</a:t>
            </a:r>
            <a:r>
              <a:rPr lang="cs-CZ" sz="2800" i="1" dirty="0" smtClean="0">
                <a:solidFill>
                  <a:srgbClr val="C00000"/>
                </a:solidFill>
              </a:rPr>
              <a:t> |-|.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i="1" dirty="0" err="1" smtClean="0">
                <a:solidFill>
                  <a:srgbClr val="C00000"/>
                </a:solidFill>
              </a:rPr>
              <a:t>We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>
                <a:solidFill>
                  <a:srgbClr val="C00000"/>
                </a:solidFill>
              </a:rPr>
              <a:t>|</a:t>
            </a:r>
            <a:r>
              <a:rPr lang="cs-CZ" sz="2800" i="1" dirty="0" err="1" smtClean="0">
                <a:solidFill>
                  <a:srgbClr val="C00000"/>
                </a:solidFill>
              </a:rPr>
              <a:t>ronden</a:t>
            </a:r>
            <a:r>
              <a:rPr lang="cs-CZ" sz="2800" i="1" dirty="0">
                <a:solidFill>
                  <a:srgbClr val="C00000"/>
                </a:solidFill>
              </a:rPr>
              <a:t>|</a:t>
            </a:r>
            <a:r>
              <a:rPr lang="cs-CZ" sz="2800" i="1" dirty="0" smtClean="0">
                <a:solidFill>
                  <a:srgbClr val="C00000"/>
                </a:solidFill>
              </a:rPr>
              <a:t> de </a:t>
            </a:r>
            <a:r>
              <a:rPr lang="cs-CZ" sz="2800" i="1" dirty="0" err="1" smtClean="0">
                <a:solidFill>
                  <a:srgbClr val="C00000"/>
                </a:solidFill>
              </a:rPr>
              <a:t>taak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binnen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enkele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dagen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af</a:t>
            </a:r>
            <a:r>
              <a:rPr lang="cs-CZ" sz="2800" i="1" dirty="0" smtClean="0">
                <a:solidFill>
                  <a:srgbClr val="C00000"/>
                </a:solidFill>
              </a:rPr>
              <a:t> |-|.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rgbClr val="C00000"/>
                </a:solidFill>
              </a:rPr>
              <a:t>Anneke |</a:t>
            </a:r>
            <a:r>
              <a:rPr lang="cs-CZ" sz="2800" i="1" dirty="0" err="1">
                <a:solidFill>
                  <a:srgbClr val="C00000"/>
                </a:solidFill>
              </a:rPr>
              <a:t>werd</a:t>
            </a:r>
            <a:r>
              <a:rPr lang="nl-NL" sz="2800" i="1" dirty="0">
                <a:solidFill>
                  <a:srgbClr val="C00000"/>
                </a:solidFill>
              </a:rPr>
              <a:t>| </a:t>
            </a:r>
            <a:r>
              <a:rPr lang="cs-CZ" sz="2800" i="1" dirty="0" err="1" smtClean="0">
                <a:solidFill>
                  <a:srgbClr val="C00000"/>
                </a:solidFill>
              </a:rPr>
              <a:t>toen</a:t>
            </a:r>
            <a:r>
              <a:rPr lang="nl-NL" sz="2800" i="1" dirty="0" smtClean="0">
                <a:solidFill>
                  <a:srgbClr val="C00000"/>
                </a:solidFill>
              </a:rPr>
              <a:t> </a:t>
            </a:r>
            <a:r>
              <a:rPr lang="nl-NL" sz="2800" i="1" dirty="0">
                <a:solidFill>
                  <a:srgbClr val="C00000"/>
                </a:solidFill>
              </a:rPr>
              <a:t>plotseling onwel |</a:t>
            </a:r>
            <a:r>
              <a:rPr lang="cs-CZ" sz="2800" i="1" dirty="0">
                <a:solidFill>
                  <a:srgbClr val="C00000"/>
                </a:solidFill>
              </a:rPr>
              <a:t>-</a:t>
            </a:r>
            <a:r>
              <a:rPr lang="nl-NL" sz="2800" i="1" dirty="0">
                <a:solidFill>
                  <a:srgbClr val="C00000"/>
                </a:solidFill>
              </a:rPr>
              <a:t>.| </a:t>
            </a:r>
            <a:endParaRPr lang="cs-CZ" sz="28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i="1" dirty="0" smtClean="0">
              <a:solidFill>
                <a:srgbClr val="C0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6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7030A0"/>
                </a:solidFill>
              </a:rPr>
              <a:t>LINKS-RECHTS </a:t>
            </a:r>
            <a:r>
              <a:rPr lang="cs-CZ" dirty="0" smtClean="0">
                <a:solidFill>
                  <a:srgbClr val="7030A0"/>
                </a:solidFill>
              </a:rPr>
              <a:t>PRINCIPE</a:t>
            </a:r>
          </a:p>
          <a:p>
            <a:pPr lvl="0"/>
            <a:endParaRPr lang="cs-CZ" dirty="0" smtClean="0">
              <a:solidFill>
                <a:srgbClr val="7030A0"/>
              </a:solidFill>
            </a:endParaRPr>
          </a:p>
          <a:p>
            <a:pPr lvl="0"/>
            <a:endParaRPr lang="cs-CZ" dirty="0"/>
          </a:p>
          <a:p>
            <a:pPr lvl="0"/>
            <a:r>
              <a:rPr lang="cs-CZ" dirty="0" smtClean="0">
                <a:solidFill>
                  <a:srgbClr val="0070C0"/>
                </a:solidFill>
              </a:rPr>
              <a:t>COMPLEXITEITSPRINCIPE</a:t>
            </a:r>
          </a:p>
          <a:p>
            <a:pPr lvl="0"/>
            <a:endParaRPr lang="cs-CZ" dirty="0" smtClean="0">
              <a:solidFill>
                <a:srgbClr val="0070C0"/>
              </a:solidFill>
            </a:endParaRP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rgbClr val="00B050"/>
                </a:solidFill>
              </a:rPr>
              <a:t>INHERENTIE-PRINCIPE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41017" y="313824"/>
            <a:ext cx="11270974" cy="105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u="sng" dirty="0" smtClean="0">
                <a:latin typeface="+mn-lt"/>
              </a:rPr>
              <a:t>NEDERLANDSE VOLGORDE </a:t>
            </a:r>
            <a:r>
              <a:rPr lang="cs-CZ" b="1" dirty="0" smtClean="0"/>
              <a:t>– </a:t>
            </a:r>
            <a:r>
              <a:rPr lang="cs-CZ" b="1" dirty="0" err="1" smtClean="0"/>
              <a:t>andere</a:t>
            </a:r>
            <a:r>
              <a:rPr lang="cs-CZ" b="1" dirty="0" smtClean="0"/>
              <a:t> </a:t>
            </a:r>
            <a:r>
              <a:rPr lang="en-US" b="1" dirty="0" err="1" smtClean="0"/>
              <a:t>principes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18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48" y="1015070"/>
            <a:ext cx="11598857" cy="56905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100" b="1" dirty="0">
              <a:solidFill>
                <a:srgbClr val="0070C0"/>
              </a:solidFill>
            </a:endParaRPr>
          </a:p>
          <a:p>
            <a:r>
              <a:rPr lang="cs-CZ" sz="3300" i="1" dirty="0" err="1">
                <a:solidFill>
                  <a:srgbClr val="FF0000"/>
                </a:solidFill>
              </a:rPr>
              <a:t>Ik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heb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jou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gisteren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>
                <a:solidFill>
                  <a:srgbClr val="FF0000"/>
                </a:solidFill>
              </a:rPr>
              <a:t>in de </a:t>
            </a:r>
            <a:r>
              <a:rPr lang="cs-CZ" sz="3300" i="1" dirty="0" err="1">
                <a:solidFill>
                  <a:srgbClr val="FF0000"/>
                </a:solidFill>
              </a:rPr>
              <a:t>nieuwe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winkel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u="sng" dirty="0" err="1">
                <a:solidFill>
                  <a:srgbClr val="FF0000"/>
                </a:solidFill>
              </a:rPr>
              <a:t>dit</a:t>
            </a:r>
            <a:r>
              <a:rPr lang="cs-CZ" sz="3300" i="1" u="sng" dirty="0">
                <a:solidFill>
                  <a:srgbClr val="FF0000"/>
                </a:solidFill>
              </a:rPr>
              <a:t> </a:t>
            </a:r>
            <a:r>
              <a:rPr lang="cs-CZ" sz="3300" i="1" u="sng" dirty="0" err="1">
                <a:solidFill>
                  <a:srgbClr val="FF0000"/>
                </a:solidFill>
              </a:rPr>
              <a:t>boek</a:t>
            </a:r>
            <a:r>
              <a:rPr lang="cs-CZ" sz="3300" i="1" u="sng" dirty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gekocht</a:t>
            </a:r>
            <a:r>
              <a:rPr lang="cs-CZ" sz="3300" i="1" dirty="0">
                <a:solidFill>
                  <a:srgbClr val="FF0000"/>
                </a:solidFill>
              </a:rPr>
              <a:t>. </a:t>
            </a:r>
            <a:endParaRPr lang="cs-CZ" sz="3300" i="1" dirty="0" smtClean="0">
              <a:solidFill>
                <a:srgbClr val="FF0000"/>
              </a:solidFill>
            </a:endParaRPr>
          </a:p>
          <a:p>
            <a:endParaRPr lang="cs-CZ" sz="3300" i="1" dirty="0">
              <a:solidFill>
                <a:srgbClr val="FF0000"/>
              </a:solidFill>
            </a:endParaRPr>
          </a:p>
          <a:p>
            <a:r>
              <a:rPr lang="cs-CZ" sz="3300" i="1" dirty="0" err="1" smtClean="0">
                <a:solidFill>
                  <a:srgbClr val="FF0000"/>
                </a:solidFill>
              </a:rPr>
              <a:t>Ik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heb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jou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dit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boek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g</a:t>
            </a:r>
            <a:r>
              <a:rPr lang="cs-CZ" sz="3300" i="1" dirty="0" err="1" smtClean="0">
                <a:solidFill>
                  <a:srgbClr val="FF0000"/>
                </a:solidFill>
              </a:rPr>
              <a:t>isteren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u="sng" dirty="0" smtClean="0">
                <a:solidFill>
                  <a:srgbClr val="FF0000"/>
                </a:solidFill>
              </a:rPr>
              <a:t>in </a:t>
            </a:r>
            <a:r>
              <a:rPr lang="cs-CZ" sz="3300" i="1" u="sng" dirty="0">
                <a:solidFill>
                  <a:srgbClr val="FF0000"/>
                </a:solidFill>
              </a:rPr>
              <a:t>de </a:t>
            </a:r>
            <a:r>
              <a:rPr lang="cs-CZ" sz="3300" i="1" u="sng" dirty="0" err="1">
                <a:solidFill>
                  <a:srgbClr val="FF0000"/>
                </a:solidFill>
              </a:rPr>
              <a:t>nieuwe</a:t>
            </a:r>
            <a:r>
              <a:rPr lang="cs-CZ" sz="3300" i="1" u="sng" dirty="0">
                <a:solidFill>
                  <a:srgbClr val="FF0000"/>
                </a:solidFill>
              </a:rPr>
              <a:t> </a:t>
            </a:r>
            <a:r>
              <a:rPr lang="cs-CZ" sz="3300" i="1" u="sng" dirty="0" err="1">
                <a:solidFill>
                  <a:srgbClr val="FF0000"/>
                </a:solidFill>
              </a:rPr>
              <a:t>winkel</a:t>
            </a:r>
            <a:r>
              <a:rPr lang="cs-CZ" sz="3300" i="1" u="sng" dirty="0">
                <a:solidFill>
                  <a:srgbClr val="FF0000"/>
                </a:solidFill>
              </a:rPr>
              <a:t> </a:t>
            </a:r>
            <a:r>
              <a:rPr lang="cs-CZ" sz="3300" i="1" dirty="0" err="1">
                <a:solidFill>
                  <a:srgbClr val="FF0000"/>
                </a:solidFill>
              </a:rPr>
              <a:t>gekocht</a:t>
            </a:r>
            <a:r>
              <a:rPr lang="cs-CZ" sz="3300" i="1" dirty="0" smtClean="0">
                <a:solidFill>
                  <a:srgbClr val="FF0000"/>
                </a:solidFill>
              </a:rPr>
              <a:t>.</a:t>
            </a:r>
          </a:p>
          <a:p>
            <a:endParaRPr lang="cs-CZ" sz="3300" i="1" dirty="0">
              <a:solidFill>
                <a:srgbClr val="FF0000"/>
              </a:solidFill>
            </a:endParaRPr>
          </a:p>
          <a:p>
            <a:r>
              <a:rPr lang="cs-CZ" sz="3300" i="1" dirty="0" smtClean="0">
                <a:solidFill>
                  <a:srgbClr val="FF0000"/>
                </a:solidFill>
              </a:rPr>
              <a:t>Dit </a:t>
            </a:r>
            <a:r>
              <a:rPr lang="cs-CZ" sz="3300" i="1" dirty="0" err="1">
                <a:solidFill>
                  <a:srgbClr val="FF0000"/>
                </a:solidFill>
              </a:rPr>
              <a:t>boek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heb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ik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gisteren</a:t>
            </a:r>
            <a:r>
              <a:rPr lang="cs-CZ" sz="3300" dirty="0" smtClean="0">
                <a:solidFill>
                  <a:srgbClr val="FF0000"/>
                </a:solidFill>
              </a:rPr>
              <a:t> </a:t>
            </a:r>
            <a:r>
              <a:rPr lang="cs-CZ" sz="3300" i="1" dirty="0" smtClean="0">
                <a:solidFill>
                  <a:srgbClr val="FF0000"/>
                </a:solidFill>
              </a:rPr>
              <a:t>in </a:t>
            </a:r>
            <a:r>
              <a:rPr lang="cs-CZ" sz="3300" i="1" dirty="0">
                <a:solidFill>
                  <a:srgbClr val="FF0000"/>
                </a:solidFill>
              </a:rPr>
              <a:t>de </a:t>
            </a:r>
            <a:r>
              <a:rPr lang="cs-CZ" sz="3300" i="1" dirty="0" err="1" smtClean="0">
                <a:solidFill>
                  <a:srgbClr val="FF0000"/>
                </a:solidFill>
              </a:rPr>
              <a:t>nieuwe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winkel</a:t>
            </a:r>
            <a:r>
              <a:rPr lang="cs-CZ" sz="3300" i="1" dirty="0" smtClean="0">
                <a:solidFill>
                  <a:srgbClr val="FF0000"/>
                </a:solidFill>
              </a:rPr>
              <a:t>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voor</a:t>
            </a:r>
            <a:r>
              <a:rPr lang="cs-CZ" sz="3300" i="1" u="sng" dirty="0" smtClean="0">
                <a:solidFill>
                  <a:srgbClr val="FF0000"/>
                </a:solidFill>
              </a:rPr>
              <a:t>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jou</a:t>
            </a:r>
            <a:r>
              <a:rPr lang="cs-CZ" sz="3300" i="1" u="sng" dirty="0" smtClean="0">
                <a:solidFill>
                  <a:srgbClr val="FF0000"/>
                </a:solidFill>
              </a:rPr>
              <a:t> </a:t>
            </a:r>
            <a:r>
              <a:rPr lang="cs-CZ" sz="3300" i="1" dirty="0" err="1" smtClean="0">
                <a:solidFill>
                  <a:srgbClr val="FF0000"/>
                </a:solidFill>
              </a:rPr>
              <a:t>gekocht</a:t>
            </a:r>
            <a:r>
              <a:rPr lang="cs-CZ" sz="3300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sz="3200" dirty="0" smtClean="0"/>
              <a:t> </a:t>
            </a:r>
            <a:r>
              <a:rPr lang="cs-CZ" sz="3200" dirty="0" err="1" smtClean="0"/>
              <a:t>links-rechts</a:t>
            </a:r>
            <a:r>
              <a:rPr lang="cs-CZ" sz="3200" dirty="0" smtClean="0"/>
              <a:t> </a:t>
            </a:r>
            <a:r>
              <a:rPr lang="cs-CZ" sz="3200" dirty="0"/>
              <a:t>= </a:t>
            </a:r>
            <a:r>
              <a:rPr lang="cs-CZ" sz="3200" b="1" dirty="0" err="1">
                <a:solidFill>
                  <a:srgbClr val="7030A0"/>
                </a:solidFill>
              </a:rPr>
              <a:t>thema-rhema</a:t>
            </a:r>
            <a:r>
              <a:rPr lang="cs-CZ" sz="3200" dirty="0"/>
              <a:t> </a:t>
            </a:r>
            <a:r>
              <a:rPr lang="cs-CZ" sz="3200" dirty="0" smtClean="0"/>
              <a:t>principe </a:t>
            </a:r>
            <a:r>
              <a:rPr lang="cs-CZ" sz="3200" b="1" dirty="0" smtClean="0">
                <a:solidFill>
                  <a:srgbClr val="00B050"/>
                </a:solidFill>
              </a:rPr>
              <a:t>(</a:t>
            </a:r>
            <a:r>
              <a:rPr lang="cs-CZ" sz="3200" b="1" dirty="0">
                <a:solidFill>
                  <a:srgbClr val="00B050"/>
                </a:solidFill>
              </a:rPr>
              <a:t>FSP)</a:t>
            </a:r>
            <a:endParaRPr lang="en-US" sz="3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sz="3200" b="1" dirty="0" err="1" smtClean="0"/>
              <a:t>informatiewaarde</a:t>
            </a:r>
            <a:r>
              <a:rPr lang="cs-CZ" sz="3200" b="1" dirty="0" smtClean="0"/>
              <a:t> van </a:t>
            </a:r>
            <a:r>
              <a:rPr lang="cs-CZ" sz="3200" b="1" dirty="0" err="1" smtClean="0"/>
              <a:t>belang</a:t>
            </a:r>
            <a:r>
              <a:rPr lang="cs-CZ" sz="3200" b="1" dirty="0" smtClean="0"/>
              <a:t>  = „ </a:t>
            </a:r>
            <a:r>
              <a:rPr lang="cs-CZ" sz="3200" b="1" dirty="0" err="1" smtClean="0"/>
              <a:t>informatieve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geleding</a:t>
            </a:r>
            <a:r>
              <a:rPr lang="cs-CZ" sz="3200" b="1" dirty="0" smtClean="0"/>
              <a:t>“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3200" dirty="0" smtClean="0"/>
          </a:p>
          <a:p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18291" y="362607"/>
            <a:ext cx="866052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LINKS-RECHTS-</a:t>
            </a:r>
            <a:r>
              <a:rPr lang="cs-CZ" sz="4800" b="1" dirty="0" smtClean="0">
                <a:latin typeface="+mn-lt"/>
              </a:rPr>
              <a:t>PRINCIPE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 descr="&lt;strong&gt;Links&lt;/strong&gt; en &lt;strong&gt;rechts&lt;/strong&gt; (richting)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15" y="167345"/>
            <a:ext cx="33337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1032" cy="4351338"/>
          </a:xfrm>
        </p:spPr>
        <p:txBody>
          <a:bodyPr/>
          <a:lstStyle/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hebben</a:t>
            </a:r>
            <a:r>
              <a:rPr lang="cs-CZ" i="1" dirty="0">
                <a:solidFill>
                  <a:srgbClr val="C00000"/>
                </a:solidFill>
              </a:rPr>
              <a:t> de docente </a:t>
            </a:r>
            <a:r>
              <a:rPr lang="cs-CZ" b="1" i="1" dirty="0" err="1">
                <a:solidFill>
                  <a:srgbClr val="C00000"/>
                </a:solidFill>
              </a:rPr>
              <a:t>bloemen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gegeven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voor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verjaardag</a:t>
            </a:r>
            <a:r>
              <a:rPr lang="cs-CZ" i="1" dirty="0" smtClean="0">
                <a:solidFill>
                  <a:srgbClr val="C00000"/>
                </a:solidFill>
              </a:rPr>
              <a:t>.</a:t>
            </a:r>
          </a:p>
          <a:p>
            <a:endParaRPr lang="cs-CZ" i="1" dirty="0">
              <a:solidFill>
                <a:srgbClr val="C00000"/>
              </a:solidFill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hebben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bloemen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aan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onze</a:t>
            </a:r>
            <a:r>
              <a:rPr lang="cs-CZ" b="1" i="1" dirty="0">
                <a:solidFill>
                  <a:srgbClr val="C00000"/>
                </a:solidFill>
              </a:rPr>
              <a:t> docente </a:t>
            </a:r>
            <a:r>
              <a:rPr lang="cs-CZ" i="1" dirty="0" err="1">
                <a:solidFill>
                  <a:srgbClr val="C00000"/>
                </a:solidFill>
              </a:rPr>
              <a:t>gegeven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voor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verjaardag</a:t>
            </a:r>
            <a:r>
              <a:rPr lang="cs-CZ" i="1" dirty="0">
                <a:solidFill>
                  <a:srgbClr val="C00000"/>
                </a:solidFill>
              </a:rPr>
              <a:t>. </a:t>
            </a:r>
            <a:endParaRPr lang="cs-CZ" i="1" dirty="0" smtClean="0">
              <a:solidFill>
                <a:srgbClr val="C00000"/>
              </a:solidFill>
            </a:endParaRPr>
          </a:p>
          <a:p>
            <a:endParaRPr lang="cs-CZ" i="1" dirty="0">
              <a:solidFill>
                <a:srgbClr val="C00000"/>
              </a:solidFill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hebben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onze</a:t>
            </a:r>
            <a:r>
              <a:rPr lang="cs-CZ" i="1" dirty="0">
                <a:solidFill>
                  <a:srgbClr val="C00000"/>
                </a:solidFill>
              </a:rPr>
              <a:t> docente </a:t>
            </a:r>
            <a:r>
              <a:rPr lang="cs-CZ" i="1" dirty="0" smtClean="0">
                <a:solidFill>
                  <a:srgbClr val="C00000"/>
                </a:solidFill>
              </a:rPr>
              <a:t>de </a:t>
            </a:r>
            <a:r>
              <a:rPr lang="cs-CZ" i="1" dirty="0" err="1">
                <a:solidFill>
                  <a:srgbClr val="C00000"/>
                </a:solidFill>
              </a:rPr>
              <a:t>bloemen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voor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haar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verjaardag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gegeven</a:t>
            </a:r>
            <a:r>
              <a:rPr lang="cs-CZ" i="1" dirty="0" smtClean="0">
                <a:solidFill>
                  <a:srgbClr val="C00000"/>
                </a:solidFill>
              </a:rPr>
              <a:t>. </a:t>
            </a:r>
            <a:endParaRPr lang="cs-CZ" i="1" dirty="0">
              <a:solidFill>
                <a:srgbClr val="C00000"/>
              </a:solidFill>
            </a:endParaRPr>
          </a:p>
          <a:p>
            <a:endParaRPr lang="cs-CZ" i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1419726" y="365125"/>
            <a:ext cx="9934074" cy="958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LINKS-RECHTS-</a:t>
            </a:r>
            <a:r>
              <a:rPr lang="cs-CZ" sz="4800" b="1" dirty="0" smtClean="0">
                <a:latin typeface="+mn-lt"/>
              </a:rPr>
              <a:t>PRINCIPE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 descr="&lt;strong&gt;Links&lt;/strong&gt; en &lt;strong&gt;rechts&lt;/strong&gt; (richting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7" y="131250"/>
            <a:ext cx="33337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271" y="144379"/>
            <a:ext cx="10783529" cy="1046747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	HERHALING – VOLGORDE VOORWERPEN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271" y="1070811"/>
            <a:ext cx="10783529" cy="5582652"/>
          </a:xfrm>
        </p:spPr>
        <p:txBody>
          <a:bodyPr>
            <a:normAutofit fontScale="77500" lnSpcReduction="20000"/>
          </a:bodyPr>
          <a:lstStyle/>
          <a:p>
            <a:r>
              <a:rPr lang="cs-CZ" sz="2900" dirty="0"/>
              <a:t>Dej mi ten telefon hned teď! </a:t>
            </a:r>
          </a:p>
          <a:p>
            <a:pPr marL="0" indent="0">
              <a:buNone/>
            </a:pPr>
            <a:r>
              <a:rPr lang="cs-CZ" sz="29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9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sz="2900" i="1" dirty="0" err="1" smtClean="0">
                <a:solidFill>
                  <a:srgbClr val="C00000"/>
                </a:solidFill>
              </a:rPr>
              <a:t>Geef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me</a:t>
            </a:r>
            <a:r>
              <a:rPr lang="cs-CZ" sz="2900" b="1" i="1" dirty="0">
                <a:solidFill>
                  <a:srgbClr val="C00000"/>
                </a:solidFill>
              </a:rPr>
              <a:t> de </a:t>
            </a:r>
            <a:r>
              <a:rPr lang="cs-CZ" sz="2900" b="1" i="1" dirty="0" err="1">
                <a:solidFill>
                  <a:srgbClr val="C00000"/>
                </a:solidFill>
              </a:rPr>
              <a:t>telefoon</a:t>
            </a:r>
            <a:r>
              <a:rPr lang="cs-CZ" sz="2900" i="1" dirty="0">
                <a:solidFill>
                  <a:srgbClr val="C00000"/>
                </a:solidFill>
              </a:rPr>
              <a:t> nu </a:t>
            </a:r>
            <a:r>
              <a:rPr lang="cs-CZ" sz="2900" i="1" dirty="0" err="1">
                <a:solidFill>
                  <a:srgbClr val="C00000"/>
                </a:solidFill>
              </a:rPr>
              <a:t>meteen</a:t>
            </a:r>
            <a:r>
              <a:rPr lang="cs-CZ" sz="2900" i="1" dirty="0">
                <a:solidFill>
                  <a:srgbClr val="C00000"/>
                </a:solidFill>
              </a:rPr>
              <a:t>!</a:t>
            </a:r>
          </a:p>
          <a:p>
            <a:r>
              <a:rPr lang="cs-CZ" sz="2900" dirty="0"/>
              <a:t>Dej ten telefon mně! </a:t>
            </a:r>
            <a:endParaRPr lang="en-US" sz="2900" dirty="0"/>
          </a:p>
          <a:p>
            <a:pPr marL="0" indent="0">
              <a:buNone/>
            </a:pPr>
            <a:r>
              <a:rPr lang="cs-CZ" sz="2900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cs-CZ" sz="2900" i="1" dirty="0" err="1" smtClean="0">
                <a:solidFill>
                  <a:srgbClr val="C00000"/>
                </a:solidFill>
              </a:rPr>
              <a:t>Geef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b="1" i="1" dirty="0">
                <a:solidFill>
                  <a:srgbClr val="C00000"/>
                </a:solidFill>
              </a:rPr>
              <a:t>de </a:t>
            </a:r>
            <a:r>
              <a:rPr lang="cs-CZ" sz="2900" b="1" i="1" dirty="0" err="1">
                <a:solidFill>
                  <a:srgbClr val="C00000"/>
                </a:solidFill>
              </a:rPr>
              <a:t>telefoon</a:t>
            </a:r>
            <a:r>
              <a:rPr lang="cs-CZ" sz="2900" b="1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aan</a:t>
            </a:r>
            <a:r>
              <a:rPr lang="cs-CZ" sz="2900" b="1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mij</a:t>
            </a:r>
            <a:r>
              <a:rPr lang="cs-CZ" sz="2900" i="1" dirty="0">
                <a:solidFill>
                  <a:srgbClr val="C00000"/>
                </a:solidFill>
              </a:rPr>
              <a:t>!</a:t>
            </a:r>
          </a:p>
          <a:p>
            <a:r>
              <a:rPr lang="cs-CZ" sz="2900" dirty="0"/>
              <a:t>Dej mu to raději hned. </a:t>
            </a:r>
            <a:endParaRPr lang="en-US" sz="2900" dirty="0"/>
          </a:p>
          <a:p>
            <a:r>
              <a:rPr lang="cs-CZ" sz="2900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9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sz="2900" i="1" dirty="0" err="1" smtClean="0">
                <a:solidFill>
                  <a:srgbClr val="C00000"/>
                </a:solidFill>
              </a:rPr>
              <a:t>Geef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het</a:t>
            </a:r>
            <a:r>
              <a:rPr lang="cs-CZ" sz="2900" b="1" i="1" dirty="0">
                <a:solidFill>
                  <a:srgbClr val="C00000"/>
                </a:solidFill>
              </a:rPr>
              <a:t> hem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liever</a:t>
            </a:r>
            <a:r>
              <a:rPr lang="cs-CZ" sz="2900" i="1" dirty="0">
                <a:solidFill>
                  <a:srgbClr val="C00000"/>
                </a:solidFill>
              </a:rPr>
              <a:t> nu </a:t>
            </a:r>
            <a:r>
              <a:rPr lang="cs-CZ" sz="2900" i="1" dirty="0" err="1">
                <a:solidFill>
                  <a:srgbClr val="C00000"/>
                </a:solidFill>
              </a:rPr>
              <a:t>meteen</a:t>
            </a:r>
            <a:r>
              <a:rPr lang="cs-CZ" sz="2900" i="1" dirty="0">
                <a:solidFill>
                  <a:srgbClr val="C00000"/>
                </a:solidFill>
              </a:rPr>
              <a:t>.</a:t>
            </a:r>
          </a:p>
          <a:p>
            <a:r>
              <a:rPr lang="cs-CZ" sz="2900" dirty="0"/>
              <a:t>Dal ti tu knihu k narozeninám? </a:t>
            </a:r>
            <a:endParaRPr lang="en-US" sz="2900" dirty="0"/>
          </a:p>
          <a:p>
            <a:r>
              <a:rPr lang="cs-CZ" sz="2900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cs-CZ" sz="2900" i="1" dirty="0" err="1" smtClean="0">
                <a:solidFill>
                  <a:srgbClr val="C00000"/>
                </a:solidFill>
              </a:rPr>
              <a:t>Heeft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hij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b="1" i="1" dirty="0">
                <a:solidFill>
                  <a:srgbClr val="C00000"/>
                </a:solidFill>
              </a:rPr>
              <a:t>je </a:t>
            </a:r>
            <a:r>
              <a:rPr lang="cs-CZ" sz="2900" b="1" i="1" dirty="0" err="1">
                <a:solidFill>
                  <a:srgbClr val="C00000"/>
                </a:solidFill>
              </a:rPr>
              <a:t>het</a:t>
            </a:r>
            <a:r>
              <a:rPr lang="cs-CZ" sz="2900" b="1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boek</a:t>
            </a:r>
            <a:r>
              <a:rPr lang="cs-CZ" sz="2900" i="1" dirty="0">
                <a:solidFill>
                  <a:srgbClr val="C00000"/>
                </a:solidFill>
              </a:rPr>
              <a:t> met je </a:t>
            </a:r>
            <a:r>
              <a:rPr lang="cs-CZ" sz="2900" i="1" dirty="0" err="1">
                <a:solidFill>
                  <a:srgbClr val="C00000"/>
                </a:solidFill>
              </a:rPr>
              <a:t>verjaardag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gegeven</a:t>
            </a:r>
            <a:r>
              <a:rPr lang="cs-CZ" sz="2900" i="1" dirty="0" smtClean="0">
                <a:solidFill>
                  <a:srgbClr val="C00000"/>
                </a:solidFill>
              </a:rPr>
              <a:t>?</a:t>
            </a:r>
            <a:endParaRPr lang="cs-CZ" sz="2900" i="1" dirty="0">
              <a:solidFill>
                <a:srgbClr val="C00000"/>
              </a:solidFill>
            </a:endParaRPr>
          </a:p>
          <a:p>
            <a:r>
              <a:rPr lang="cs-CZ" sz="2900" dirty="0"/>
              <a:t>Dal ti to k narozeninám? </a:t>
            </a:r>
            <a:endParaRPr lang="en-US" sz="2900" dirty="0"/>
          </a:p>
          <a:p>
            <a:pPr marL="0" indent="0">
              <a:buNone/>
            </a:pPr>
            <a:r>
              <a:rPr lang="cs-CZ" sz="2900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9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sz="2900" i="1" dirty="0" err="1" smtClean="0">
                <a:solidFill>
                  <a:srgbClr val="C00000"/>
                </a:solidFill>
              </a:rPr>
              <a:t>Heeft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hij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het</a:t>
            </a:r>
            <a:r>
              <a:rPr lang="cs-CZ" sz="2900" b="1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jou</a:t>
            </a:r>
            <a:r>
              <a:rPr lang="cs-CZ" sz="2900" i="1" dirty="0">
                <a:solidFill>
                  <a:srgbClr val="C00000"/>
                </a:solidFill>
              </a:rPr>
              <a:t> met je </a:t>
            </a:r>
            <a:r>
              <a:rPr lang="cs-CZ" sz="2900" i="1" dirty="0" err="1">
                <a:solidFill>
                  <a:srgbClr val="C00000"/>
                </a:solidFill>
              </a:rPr>
              <a:t>verjaardag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gegeven</a:t>
            </a:r>
            <a:r>
              <a:rPr lang="cs-CZ" sz="2900" i="1" dirty="0">
                <a:solidFill>
                  <a:srgbClr val="C00000"/>
                </a:solidFill>
              </a:rPr>
              <a:t>?</a:t>
            </a:r>
          </a:p>
          <a:p>
            <a:r>
              <a:rPr lang="cs-CZ" sz="2900" dirty="0"/>
              <a:t>On to dal tobě? </a:t>
            </a:r>
            <a:endParaRPr lang="en-US" sz="2900" dirty="0"/>
          </a:p>
          <a:p>
            <a:pPr marL="0" indent="0">
              <a:buNone/>
            </a:pPr>
            <a:r>
              <a:rPr lang="cs-CZ" sz="2900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cs-CZ" sz="2900" i="1" dirty="0" err="1" smtClean="0">
                <a:solidFill>
                  <a:srgbClr val="C00000"/>
                </a:solidFill>
              </a:rPr>
              <a:t>Hij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heeft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het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aan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jou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gegeven</a:t>
            </a:r>
            <a:r>
              <a:rPr lang="cs-CZ" sz="2900" i="1" dirty="0">
                <a:solidFill>
                  <a:srgbClr val="C00000"/>
                </a:solidFill>
              </a:rPr>
              <a:t>? </a:t>
            </a:r>
          </a:p>
          <a:p>
            <a:r>
              <a:rPr lang="cs-CZ" sz="2900" dirty="0"/>
              <a:t>Tohle musí rozhodnout rodiče. </a:t>
            </a:r>
            <a:endParaRPr lang="en-US" sz="2900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2900" i="1" dirty="0" smtClean="0">
                <a:solidFill>
                  <a:srgbClr val="C00000"/>
                </a:solidFill>
              </a:rPr>
              <a:t>Dit </a:t>
            </a:r>
            <a:r>
              <a:rPr lang="cs-CZ" sz="2900" i="1" dirty="0" err="1">
                <a:solidFill>
                  <a:srgbClr val="C00000"/>
                </a:solidFill>
              </a:rPr>
              <a:t>moet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worden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bepaald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b="1" i="1" dirty="0" err="1">
                <a:solidFill>
                  <a:srgbClr val="C00000"/>
                </a:solidFill>
              </a:rPr>
              <a:t>door</a:t>
            </a:r>
            <a:r>
              <a:rPr lang="cs-CZ" sz="2900" b="1" i="1" dirty="0">
                <a:solidFill>
                  <a:srgbClr val="C00000"/>
                </a:solidFill>
              </a:rPr>
              <a:t> de </a:t>
            </a:r>
            <a:r>
              <a:rPr lang="cs-CZ" sz="2900" b="1" i="1" dirty="0" err="1">
                <a:solidFill>
                  <a:srgbClr val="C00000"/>
                </a:solidFill>
              </a:rPr>
              <a:t>ouders</a:t>
            </a:r>
            <a:r>
              <a:rPr lang="cs-CZ" sz="2900" i="1" dirty="0">
                <a:solidFill>
                  <a:srgbClr val="C00000"/>
                </a:solidFill>
              </a:rPr>
              <a:t>. </a:t>
            </a:r>
            <a:endParaRPr lang="en-US" sz="2900" i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2900" i="1" dirty="0" err="1" smtClean="0">
                <a:solidFill>
                  <a:srgbClr val="C00000"/>
                </a:solidFill>
              </a:rPr>
              <a:t>Het</a:t>
            </a:r>
            <a:r>
              <a:rPr lang="cs-CZ" sz="2900" i="1" dirty="0" smtClean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zijn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b="1" i="1" dirty="0">
                <a:solidFill>
                  <a:srgbClr val="C00000"/>
                </a:solidFill>
              </a:rPr>
              <a:t>de </a:t>
            </a:r>
            <a:r>
              <a:rPr lang="cs-CZ" sz="2900" b="1" i="1" dirty="0" err="1">
                <a:solidFill>
                  <a:srgbClr val="C00000"/>
                </a:solidFill>
              </a:rPr>
              <a:t>ouders</a:t>
            </a:r>
            <a:r>
              <a:rPr lang="cs-CZ" sz="2900" b="1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die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het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moeten</a:t>
            </a:r>
            <a:r>
              <a:rPr lang="cs-CZ" sz="2900" i="1" dirty="0">
                <a:solidFill>
                  <a:srgbClr val="C00000"/>
                </a:solidFill>
              </a:rPr>
              <a:t> </a:t>
            </a:r>
            <a:r>
              <a:rPr lang="cs-CZ" sz="2900" i="1" dirty="0" err="1">
                <a:solidFill>
                  <a:srgbClr val="C00000"/>
                </a:solidFill>
              </a:rPr>
              <a:t>bepalden</a:t>
            </a:r>
            <a:r>
              <a:rPr lang="cs-CZ" sz="2900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20436" y="299545"/>
            <a:ext cx="6726622" cy="77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LINKS-RECHTS-</a:t>
            </a:r>
            <a:r>
              <a:rPr lang="cs-CZ" sz="4800" b="1" dirty="0" smtClean="0">
                <a:latin typeface="+mn-lt"/>
              </a:rPr>
              <a:t>PRINCIPE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 descr="&lt;strong&gt;Links&lt;/strong&gt; en &lt;strong&gt;rechts&lt;/strong&gt; (richting)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36" y="979432"/>
            <a:ext cx="3333750" cy="847725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20436" y="1844565"/>
            <a:ext cx="3804745" cy="77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rgbClr val="00B050"/>
                </a:solidFill>
                <a:latin typeface="+mn-lt"/>
              </a:rPr>
              <a:t>THEMA    -    RHEMA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Zástupný symbol pro obsah 7" descr="&lt;strong&gt;Links&lt;/strong&gt; en &lt;strong&gt;rechts&lt;/strong&gt; (richting) - Wikipedi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97" y="2193212"/>
            <a:ext cx="3333750" cy="84772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165727" y="3066337"/>
            <a:ext cx="11026273" cy="372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600" b="1" dirty="0" smtClean="0">
                <a:solidFill>
                  <a:srgbClr val="C00000"/>
                </a:solidFill>
                <a:latin typeface="+mn-lt"/>
              </a:rPr>
              <a:t>BEPAALDE ELEMENTEN   -  ONBEPAALDE ELEMENTEN</a:t>
            </a:r>
          </a:p>
          <a:p>
            <a:endParaRPr lang="cs-CZ" sz="8600" b="1" dirty="0">
              <a:solidFill>
                <a:srgbClr val="C00000"/>
              </a:solidFill>
              <a:latin typeface="+mn-lt"/>
            </a:endParaRPr>
          </a:p>
          <a:p>
            <a:r>
              <a:rPr lang="cs-CZ" sz="8600" i="1" dirty="0" err="1">
                <a:solidFill>
                  <a:srgbClr val="C00000"/>
                </a:solidFill>
              </a:rPr>
              <a:t>We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hebben</a:t>
            </a:r>
            <a:r>
              <a:rPr lang="cs-CZ" sz="8600" i="1" dirty="0">
                <a:solidFill>
                  <a:srgbClr val="C00000"/>
                </a:solidFill>
              </a:rPr>
              <a:t> de docente </a:t>
            </a:r>
            <a:r>
              <a:rPr lang="cs-CZ" sz="8600" b="1" i="1" dirty="0" err="1">
                <a:solidFill>
                  <a:srgbClr val="C00000"/>
                </a:solidFill>
              </a:rPr>
              <a:t>bloemen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gegeven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voor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haar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verjaardag</a:t>
            </a:r>
            <a:r>
              <a:rPr lang="cs-CZ" sz="8600" i="1" dirty="0">
                <a:solidFill>
                  <a:srgbClr val="C00000"/>
                </a:solidFill>
              </a:rPr>
              <a:t>.</a:t>
            </a:r>
          </a:p>
          <a:p>
            <a:endParaRPr lang="cs-CZ" sz="8600" i="1" dirty="0">
              <a:solidFill>
                <a:srgbClr val="C00000"/>
              </a:solidFill>
            </a:endParaRPr>
          </a:p>
          <a:p>
            <a:r>
              <a:rPr lang="cs-CZ" sz="8600" i="1" dirty="0" err="1">
                <a:solidFill>
                  <a:srgbClr val="C00000"/>
                </a:solidFill>
              </a:rPr>
              <a:t>We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hebben</a:t>
            </a:r>
            <a:r>
              <a:rPr lang="cs-CZ" sz="8600" i="1" dirty="0">
                <a:solidFill>
                  <a:srgbClr val="C00000"/>
                </a:solidFill>
              </a:rPr>
              <a:t> de </a:t>
            </a:r>
            <a:r>
              <a:rPr lang="cs-CZ" sz="8600" i="1" dirty="0" err="1">
                <a:solidFill>
                  <a:srgbClr val="C00000"/>
                </a:solidFill>
              </a:rPr>
              <a:t>bloemen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b="1" i="1" dirty="0" err="1">
                <a:solidFill>
                  <a:srgbClr val="C00000"/>
                </a:solidFill>
              </a:rPr>
              <a:t>aan</a:t>
            </a:r>
            <a:r>
              <a:rPr lang="cs-CZ" sz="8600" b="1" i="1" dirty="0">
                <a:solidFill>
                  <a:srgbClr val="C00000"/>
                </a:solidFill>
              </a:rPr>
              <a:t> </a:t>
            </a:r>
            <a:r>
              <a:rPr lang="cs-CZ" sz="8600" b="1" i="1" dirty="0" err="1">
                <a:solidFill>
                  <a:srgbClr val="C00000"/>
                </a:solidFill>
              </a:rPr>
              <a:t>onze</a:t>
            </a:r>
            <a:r>
              <a:rPr lang="cs-CZ" sz="8600" b="1" i="1" dirty="0">
                <a:solidFill>
                  <a:srgbClr val="C00000"/>
                </a:solidFill>
              </a:rPr>
              <a:t> docente </a:t>
            </a:r>
            <a:r>
              <a:rPr lang="cs-CZ" sz="8600" i="1" dirty="0" err="1">
                <a:solidFill>
                  <a:srgbClr val="C00000"/>
                </a:solidFill>
              </a:rPr>
              <a:t>gegeven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voor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haar</a:t>
            </a:r>
            <a:r>
              <a:rPr lang="cs-CZ" sz="8600" i="1" dirty="0">
                <a:solidFill>
                  <a:srgbClr val="C00000"/>
                </a:solidFill>
              </a:rPr>
              <a:t> </a:t>
            </a:r>
            <a:r>
              <a:rPr lang="cs-CZ" sz="8600" i="1" dirty="0" err="1">
                <a:solidFill>
                  <a:srgbClr val="C00000"/>
                </a:solidFill>
              </a:rPr>
              <a:t>verjaardag</a:t>
            </a:r>
            <a:r>
              <a:rPr lang="cs-CZ" sz="8600" i="1" dirty="0">
                <a:solidFill>
                  <a:srgbClr val="C00000"/>
                </a:solidFill>
              </a:rPr>
              <a:t>. </a:t>
            </a:r>
          </a:p>
          <a:p>
            <a:endParaRPr lang="cs-CZ" sz="86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8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cs-CZ" sz="86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De docent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moet</a:t>
            </a:r>
            <a:r>
              <a:rPr lang="cs-CZ" sz="86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vaak</a:t>
            </a:r>
            <a:r>
              <a:rPr lang="cs-CZ" sz="86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problemen</a:t>
            </a:r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met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administratie</a:t>
            </a:r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oplossen</a:t>
            </a:r>
            <a:r>
              <a:rPr lang="cs-CZ" sz="86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De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administratieve</a:t>
            </a:r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problemen</a:t>
            </a:r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moeten</a:t>
            </a:r>
            <a:r>
              <a:rPr lang="cs-CZ" sz="86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worden</a:t>
            </a:r>
            <a:r>
              <a:rPr lang="cs-CZ" sz="86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opgelost</a:t>
            </a:r>
            <a:r>
              <a:rPr lang="cs-CZ" sz="86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door</a:t>
            </a:r>
            <a:r>
              <a:rPr lang="cs-CZ" sz="86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jonge</a:t>
            </a:r>
            <a:r>
              <a:rPr lang="cs-CZ" sz="8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sz="8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docenten</a:t>
            </a:r>
            <a:r>
              <a:rPr lang="cs-CZ" sz="65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0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079" y="238125"/>
            <a:ext cx="11369842" cy="866775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ijwoordelijke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bepalingen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in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het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middenstuk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53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eerste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pool 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/>
              <a:t>→ </a:t>
            </a:r>
            <a:r>
              <a:rPr lang="cs-CZ" b="1" dirty="0"/>
              <a:t>TIJD </a:t>
            </a:r>
            <a:r>
              <a:rPr lang="cs-CZ" b="1" dirty="0" smtClean="0"/>
              <a:t>  → </a:t>
            </a:r>
            <a:r>
              <a:rPr lang="cs-CZ" b="1" dirty="0"/>
              <a:t>WIJZE </a:t>
            </a:r>
            <a:r>
              <a:rPr lang="cs-CZ" b="1" dirty="0" smtClean="0"/>
              <a:t>  → </a:t>
            </a:r>
            <a:r>
              <a:rPr lang="cs-CZ" b="1" dirty="0"/>
              <a:t>PLAATS → 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tweede pool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r>
              <a:rPr lang="nl-NL" sz="3200" i="1" dirty="0">
                <a:solidFill>
                  <a:srgbClr val="C00000"/>
                </a:solidFill>
              </a:rPr>
              <a:t>We zij gisteren met een</a:t>
            </a:r>
            <a:r>
              <a:rPr lang="cs-CZ" sz="3200" i="1" dirty="0">
                <a:solidFill>
                  <a:srgbClr val="C00000"/>
                </a:solidFill>
              </a:rPr>
              <a:t> </a:t>
            </a:r>
            <a:r>
              <a:rPr lang="nl-NL" sz="3200" i="1" dirty="0">
                <a:solidFill>
                  <a:srgbClr val="C00000"/>
                </a:solidFill>
              </a:rPr>
              <a:t>hele groep vrienden naar Gent gefietst.</a:t>
            </a:r>
            <a:endParaRPr lang="cs-CZ" sz="3200" i="1" dirty="0">
              <a:solidFill>
                <a:srgbClr val="C00000"/>
              </a:solidFill>
            </a:endParaRPr>
          </a:p>
          <a:p>
            <a:r>
              <a:rPr lang="nl-NL" sz="3200" i="1" dirty="0">
                <a:solidFill>
                  <a:srgbClr val="C00000"/>
                </a:solidFill>
              </a:rPr>
              <a:t>Heel de avond hebben we gezellig in de tuin gezeten.</a:t>
            </a: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12015" t="41936" r="39374" b="6722"/>
          <a:stretch/>
        </p:blipFill>
        <p:spPr bwMode="auto">
          <a:xfrm>
            <a:off x="437147" y="1663700"/>
            <a:ext cx="10642600" cy="382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91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90687"/>
            <a:ext cx="11734800" cy="424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		</a:t>
            </a:r>
            <a:r>
              <a:rPr lang="cs-CZ" b="1" dirty="0" smtClean="0">
                <a:solidFill>
                  <a:srgbClr val="0070C0"/>
                </a:solidFill>
              </a:rPr>
              <a:t>TIJD</a:t>
            </a:r>
            <a:r>
              <a:rPr lang="cs-CZ" b="1" dirty="0" smtClean="0"/>
              <a:t>   </a:t>
            </a:r>
            <a:r>
              <a:rPr lang="cs-CZ" b="1" dirty="0"/>
              <a:t>→ </a:t>
            </a:r>
            <a:r>
              <a:rPr lang="cs-CZ" b="1" dirty="0">
                <a:solidFill>
                  <a:srgbClr val="00B050"/>
                </a:solidFill>
              </a:rPr>
              <a:t>WIJZE</a:t>
            </a:r>
            <a:r>
              <a:rPr lang="cs-CZ" b="1" dirty="0"/>
              <a:t>   → </a:t>
            </a:r>
            <a:r>
              <a:rPr lang="cs-CZ" b="1" dirty="0">
                <a:solidFill>
                  <a:srgbClr val="FF0000"/>
                </a:solidFill>
              </a:rPr>
              <a:t>PLAATS</a:t>
            </a:r>
            <a:endParaRPr lang="cs-CZ" i="1" dirty="0">
              <a:solidFill>
                <a:srgbClr val="FF0000"/>
              </a:solidFill>
            </a:endParaRPr>
          </a:p>
          <a:p>
            <a:r>
              <a:rPr lang="cs-CZ" u="sng" dirty="0" err="1"/>
              <a:t>Voorbeelden</a:t>
            </a:r>
            <a:r>
              <a:rPr lang="cs-CZ" dirty="0"/>
              <a:t>:</a:t>
            </a:r>
            <a:br>
              <a:rPr lang="cs-CZ" dirty="0"/>
            </a:br>
            <a:r>
              <a:rPr lang="cs-CZ" i="1" dirty="0" err="1"/>
              <a:t>Ons</a:t>
            </a:r>
            <a:r>
              <a:rPr lang="cs-CZ" i="1" dirty="0"/>
              <a:t> </a:t>
            </a:r>
            <a:r>
              <a:rPr lang="cs-CZ" i="1" dirty="0" err="1"/>
              <a:t>konijn</a:t>
            </a:r>
            <a:r>
              <a:rPr lang="cs-CZ" i="1" dirty="0"/>
              <a:t> </a:t>
            </a:r>
            <a:r>
              <a:rPr lang="cs-CZ" i="1" dirty="0" err="1"/>
              <a:t>liep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0070C0"/>
                </a:solidFill>
              </a:rPr>
              <a:t>gisteren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00B050"/>
                </a:solidFill>
              </a:rPr>
              <a:t>springend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FF0000"/>
                </a:solidFill>
              </a:rPr>
              <a:t>door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onze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tuin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i="1" dirty="0"/>
              <a:t>.</a:t>
            </a:r>
            <a:br>
              <a:rPr lang="cs-CZ" i="1" dirty="0"/>
            </a:br>
            <a:r>
              <a:rPr lang="cs-CZ" i="1" dirty="0"/>
              <a:t>Ze </a:t>
            </a:r>
            <a:r>
              <a:rPr lang="cs-CZ" i="1" dirty="0" err="1"/>
              <a:t>ging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0070C0"/>
                </a:solidFill>
              </a:rPr>
              <a:t>twee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weken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geleden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i="1" dirty="0"/>
              <a:t> </a:t>
            </a:r>
            <a:r>
              <a:rPr lang="cs-CZ" b="1" dirty="0">
                <a:solidFill>
                  <a:srgbClr val="00B050"/>
                </a:solidFill>
              </a:rPr>
              <a:t>met </a:t>
            </a:r>
            <a:r>
              <a:rPr lang="cs-CZ" b="1" dirty="0" err="1">
                <a:solidFill>
                  <a:srgbClr val="00B050"/>
                </a:solidFill>
              </a:rPr>
              <a:t>tegenzin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i="1" dirty="0"/>
              <a:t> </a:t>
            </a:r>
            <a:r>
              <a:rPr lang="cs-CZ" b="1" dirty="0" err="1">
                <a:solidFill>
                  <a:srgbClr val="FF0000"/>
                </a:solidFill>
              </a:rPr>
              <a:t>naar</a:t>
            </a:r>
            <a:r>
              <a:rPr lang="cs-CZ" b="1" dirty="0">
                <a:solidFill>
                  <a:srgbClr val="FF0000"/>
                </a:solidFill>
              </a:rPr>
              <a:t> de </a:t>
            </a:r>
            <a:r>
              <a:rPr lang="cs-CZ" b="1" dirty="0" err="1">
                <a:solidFill>
                  <a:srgbClr val="FF0000"/>
                </a:solidFill>
              </a:rPr>
              <a:t>tandarts</a:t>
            </a:r>
            <a:r>
              <a:rPr lang="cs-CZ" b="1" dirty="0">
                <a:solidFill>
                  <a:srgbClr val="FF0000"/>
                </a:solidFill>
              </a:rPr>
              <a:t> .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 err="1"/>
              <a:t>Waarom</a:t>
            </a:r>
            <a:r>
              <a:rPr lang="cs-CZ" i="1" dirty="0"/>
              <a:t> </a:t>
            </a:r>
            <a:r>
              <a:rPr lang="cs-CZ" i="1" dirty="0" err="1"/>
              <a:t>gaat</a:t>
            </a:r>
            <a:r>
              <a:rPr lang="cs-CZ" i="1" dirty="0"/>
              <a:t> </a:t>
            </a:r>
            <a:r>
              <a:rPr lang="cs-CZ" i="1" dirty="0" err="1"/>
              <a:t>Hannah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0070C0"/>
                </a:solidFill>
              </a:rPr>
              <a:t>elke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keer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i="1" dirty="0"/>
              <a:t> </a:t>
            </a:r>
            <a:r>
              <a:rPr lang="cs-CZ" b="1" dirty="0" err="1">
                <a:solidFill>
                  <a:srgbClr val="00B050"/>
                </a:solidFill>
              </a:rPr>
              <a:t>zonder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geld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i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op </a:t>
            </a:r>
            <a:r>
              <a:rPr lang="cs-CZ" b="1" dirty="0" err="1">
                <a:solidFill>
                  <a:srgbClr val="FF0000"/>
                </a:solidFill>
              </a:rPr>
              <a:t>vakante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i="1" dirty="0"/>
              <a:t>?</a:t>
            </a:r>
            <a:br>
              <a:rPr lang="cs-CZ" i="1" dirty="0"/>
            </a:br>
            <a:r>
              <a:rPr lang="cs-CZ" i="1" dirty="0" err="1"/>
              <a:t>Ik</a:t>
            </a:r>
            <a:r>
              <a:rPr lang="cs-CZ" i="1" dirty="0"/>
              <a:t> </a:t>
            </a:r>
            <a:r>
              <a:rPr lang="cs-CZ" i="1" dirty="0" err="1"/>
              <a:t>wil</a:t>
            </a:r>
            <a:r>
              <a:rPr lang="cs-CZ" i="1" dirty="0"/>
              <a:t> dat je  </a:t>
            </a:r>
            <a:r>
              <a:rPr lang="cs-CZ" b="1" dirty="0">
                <a:solidFill>
                  <a:srgbClr val="0070C0"/>
                </a:solidFill>
              </a:rPr>
              <a:t>nu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00B050"/>
                </a:solidFill>
              </a:rPr>
              <a:t>snel</a:t>
            </a:r>
            <a:r>
              <a:rPr lang="cs-CZ" i="1" dirty="0"/>
              <a:t>  </a:t>
            </a:r>
            <a:r>
              <a:rPr lang="cs-CZ" b="1" dirty="0" err="1">
                <a:solidFill>
                  <a:srgbClr val="FF0000"/>
                </a:solidFill>
              </a:rPr>
              <a:t>naar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huis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i="1" dirty="0"/>
              <a:t> </a:t>
            </a:r>
            <a:r>
              <a:rPr lang="cs-CZ" i="1" dirty="0" err="1"/>
              <a:t>komt</a:t>
            </a:r>
            <a:r>
              <a:rPr lang="cs-CZ" i="1" dirty="0"/>
              <a:t>!</a:t>
            </a:r>
            <a:endParaRPr lang="cs-CZ" dirty="0"/>
          </a:p>
          <a:p>
            <a:endParaRPr lang="cs-CZ" b="1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let op: </a:t>
            </a:r>
            <a:r>
              <a:rPr lang="cs-CZ" dirty="0">
                <a:solidFill>
                  <a:srgbClr val="7030A0"/>
                </a:solidFill>
              </a:rPr>
              <a:t>in </a:t>
            </a:r>
            <a:r>
              <a:rPr lang="cs-CZ" dirty="0" err="1">
                <a:solidFill>
                  <a:srgbClr val="7030A0"/>
                </a:solidFill>
              </a:rPr>
              <a:t>het</a:t>
            </a:r>
            <a:r>
              <a:rPr lang="cs-CZ" dirty="0">
                <a:solidFill>
                  <a:srgbClr val="7030A0"/>
                </a:solidFill>
              </a:rPr>
              <a:t> Engels </a:t>
            </a:r>
            <a:r>
              <a:rPr lang="cs-CZ" dirty="0" err="1"/>
              <a:t>juist</a:t>
            </a:r>
            <a:r>
              <a:rPr lang="cs-CZ" dirty="0"/>
              <a:t> in de </a:t>
            </a:r>
            <a:r>
              <a:rPr lang="cs-CZ" dirty="0" err="1"/>
              <a:t>omgekeerde</a:t>
            </a:r>
            <a:r>
              <a:rPr lang="cs-CZ" dirty="0"/>
              <a:t> </a:t>
            </a:r>
            <a:r>
              <a:rPr lang="cs-CZ" dirty="0" err="1"/>
              <a:t>volgorde</a:t>
            </a:r>
            <a:r>
              <a:rPr lang="cs-CZ" dirty="0"/>
              <a:t>: </a:t>
            </a:r>
            <a:r>
              <a:rPr lang="cs-CZ" dirty="0" err="1">
                <a:solidFill>
                  <a:srgbClr val="7030A0"/>
                </a:solidFill>
              </a:rPr>
              <a:t>wijze</a:t>
            </a:r>
            <a:r>
              <a:rPr lang="cs-CZ" dirty="0">
                <a:solidFill>
                  <a:srgbClr val="7030A0"/>
                </a:solidFill>
              </a:rPr>
              <a:t> ← </a:t>
            </a:r>
            <a:r>
              <a:rPr lang="cs-CZ" dirty="0" err="1">
                <a:solidFill>
                  <a:srgbClr val="7030A0"/>
                </a:solidFill>
              </a:rPr>
              <a:t>plaats</a:t>
            </a:r>
            <a:r>
              <a:rPr lang="cs-CZ" dirty="0">
                <a:solidFill>
                  <a:srgbClr val="7030A0"/>
                </a:solidFill>
              </a:rPr>
              <a:t> ← </a:t>
            </a:r>
            <a:r>
              <a:rPr lang="cs-CZ" dirty="0" err="1">
                <a:solidFill>
                  <a:srgbClr val="7030A0"/>
                </a:solidFill>
              </a:rPr>
              <a:t>tijd</a:t>
            </a: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65200" y="365125"/>
            <a:ext cx="109220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ijwoordelijke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bepalingen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in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het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middenstuk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0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308100"/>
            <a:ext cx="11671300" cy="47371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twee</a:t>
            </a:r>
            <a:r>
              <a:rPr lang="cs-CZ" dirty="0"/>
              <a:t> </a:t>
            </a:r>
            <a:r>
              <a:rPr lang="cs-CZ" dirty="0" err="1"/>
              <a:t>tijdsbepalingen</a:t>
            </a:r>
            <a:r>
              <a:rPr lang="cs-CZ" dirty="0"/>
              <a:t>: </a:t>
            </a:r>
            <a:r>
              <a:rPr lang="cs-CZ" b="1" dirty="0"/>
              <a:t>1)</a:t>
            </a:r>
            <a:r>
              <a:rPr lang="cs-CZ" b="1" dirty="0" err="1"/>
              <a:t>algemeen</a:t>
            </a:r>
            <a:r>
              <a:rPr lang="cs-CZ" b="1" dirty="0"/>
              <a:t> – 2) </a:t>
            </a:r>
            <a:r>
              <a:rPr lang="cs-CZ" b="1" dirty="0" err="1"/>
              <a:t>concreter</a:t>
            </a:r>
            <a:endParaRPr lang="cs-CZ" b="1" dirty="0"/>
          </a:p>
          <a:p>
            <a:r>
              <a:rPr lang="cs-CZ" i="1" dirty="0" err="1">
                <a:solidFill>
                  <a:srgbClr val="C00000"/>
                </a:solidFill>
              </a:rPr>
              <a:t>Ik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ga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vrijdag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om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vier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uur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naar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supermarkt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i="1" dirty="0">
                <a:solidFill>
                  <a:srgbClr val="C00000"/>
                </a:solidFill>
              </a:rPr>
              <a:t>Ze </a:t>
            </a:r>
            <a:r>
              <a:rPr lang="cs-CZ" i="1" dirty="0" err="1">
                <a:solidFill>
                  <a:srgbClr val="C00000"/>
                </a:solidFill>
              </a:rPr>
              <a:t>komt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>
                <a:solidFill>
                  <a:srgbClr val="C00000"/>
                </a:solidFill>
              </a:rPr>
              <a:t>in de </a:t>
            </a:r>
            <a:r>
              <a:rPr lang="cs-CZ" b="1" i="1" dirty="0" err="1">
                <a:solidFill>
                  <a:srgbClr val="C00000"/>
                </a:solidFill>
              </a:rPr>
              <a:t>zomer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ergens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tussen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eind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juni</a:t>
            </a:r>
            <a:r>
              <a:rPr lang="cs-CZ" b="1" i="1" dirty="0">
                <a:solidFill>
                  <a:srgbClr val="C00000"/>
                </a:solidFill>
              </a:rPr>
              <a:t> en </a:t>
            </a:r>
            <a:r>
              <a:rPr lang="cs-CZ" b="1" i="1" dirty="0" err="1">
                <a:solidFill>
                  <a:srgbClr val="C00000"/>
                </a:solidFill>
              </a:rPr>
              <a:t>begin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juli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LET OP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b="1" i="1" dirty="0" err="1"/>
              <a:t>hier</a:t>
            </a:r>
            <a:r>
              <a:rPr lang="cs-CZ" dirty="0"/>
              <a:t> en </a:t>
            </a:r>
            <a:r>
              <a:rPr lang="cs-CZ" b="1" i="1" dirty="0" err="1"/>
              <a:t>daar</a:t>
            </a:r>
            <a:r>
              <a:rPr lang="cs-CZ" dirty="0"/>
              <a:t>  </a:t>
            </a:r>
            <a:r>
              <a:rPr lang="cs-CZ" dirty="0" err="1"/>
              <a:t>staan</a:t>
            </a:r>
            <a:r>
              <a:rPr lang="cs-CZ" dirty="0"/>
              <a:t> </a:t>
            </a:r>
            <a:r>
              <a:rPr lang="cs-CZ" dirty="0" err="1"/>
              <a:t>dichtbij</a:t>
            </a:r>
            <a:r>
              <a:rPr lang="cs-CZ" dirty="0"/>
              <a:t> de </a:t>
            </a:r>
            <a:r>
              <a:rPr lang="cs-CZ" dirty="0" err="1"/>
              <a:t>eerste</a:t>
            </a:r>
            <a:r>
              <a:rPr lang="cs-CZ" dirty="0"/>
              <a:t> pool – </a:t>
            </a:r>
            <a:r>
              <a:rPr lang="cs-CZ" dirty="0" err="1"/>
              <a:t>nog</a:t>
            </a:r>
            <a:r>
              <a:rPr lang="cs-CZ" dirty="0"/>
              <a:t> </a:t>
            </a:r>
            <a:r>
              <a:rPr lang="cs-CZ" dirty="0" err="1"/>
              <a:t>vóór</a:t>
            </a:r>
            <a:r>
              <a:rPr lang="cs-CZ" dirty="0"/>
              <a:t> </a:t>
            </a:r>
            <a:r>
              <a:rPr lang="cs-CZ" dirty="0" err="1"/>
              <a:t>tijd</a:t>
            </a:r>
            <a:r>
              <a:rPr lang="cs-CZ" dirty="0"/>
              <a:t> / </a:t>
            </a:r>
            <a:r>
              <a:rPr lang="cs-CZ" dirty="0" err="1"/>
              <a:t>manier</a:t>
            </a:r>
            <a:endParaRPr lang="cs-CZ" dirty="0"/>
          </a:p>
          <a:p>
            <a:r>
              <a:rPr lang="cs-CZ" i="1" dirty="0" err="1">
                <a:solidFill>
                  <a:srgbClr val="C00000"/>
                </a:solidFill>
              </a:rPr>
              <a:t>We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gaan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hier</a:t>
            </a:r>
            <a:r>
              <a:rPr lang="cs-CZ" i="1" dirty="0">
                <a:solidFill>
                  <a:srgbClr val="C00000"/>
                </a:solidFill>
              </a:rPr>
              <a:t>  </a:t>
            </a:r>
            <a:r>
              <a:rPr lang="cs-CZ" i="1" dirty="0" err="1">
                <a:solidFill>
                  <a:srgbClr val="C00000"/>
                </a:solidFill>
              </a:rPr>
              <a:t>elk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jaar</a:t>
            </a:r>
            <a:r>
              <a:rPr lang="cs-CZ" i="1" dirty="0">
                <a:solidFill>
                  <a:srgbClr val="C00000"/>
                </a:solidFill>
              </a:rPr>
              <a:t>  op </a:t>
            </a:r>
            <a:r>
              <a:rPr lang="cs-CZ" i="1" dirty="0" err="1">
                <a:solidFill>
                  <a:srgbClr val="C00000"/>
                </a:solidFill>
              </a:rPr>
              <a:t>vakantie</a:t>
            </a:r>
            <a:r>
              <a:rPr lang="cs-CZ" i="1" dirty="0">
                <a:solidFill>
                  <a:srgbClr val="C00000"/>
                </a:solidFill>
              </a:rPr>
              <a:t> .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i="1" dirty="0">
                <a:solidFill>
                  <a:srgbClr val="C00000"/>
                </a:solidFill>
              </a:rPr>
              <a:t>Je </a:t>
            </a:r>
            <a:r>
              <a:rPr lang="cs-CZ" i="1" dirty="0" err="1">
                <a:solidFill>
                  <a:srgbClr val="C00000"/>
                </a:solidFill>
              </a:rPr>
              <a:t>moet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daar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morgen</a:t>
            </a:r>
            <a:r>
              <a:rPr lang="cs-CZ" i="1" dirty="0">
                <a:solidFill>
                  <a:srgbClr val="C00000"/>
                </a:solidFill>
              </a:rPr>
              <a:t> op </a:t>
            </a:r>
            <a:r>
              <a:rPr lang="cs-CZ" i="1" dirty="0" err="1">
                <a:solidFill>
                  <a:srgbClr val="C00000"/>
                </a:solidFill>
              </a:rPr>
              <a:t>tijd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zijn</a:t>
            </a:r>
            <a:r>
              <a:rPr lang="cs-CZ" i="1" dirty="0">
                <a:solidFill>
                  <a:srgbClr val="C00000"/>
                </a:solidFill>
              </a:rPr>
              <a:t>. 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518900" cy="841375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ijwoordelijke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bepalingen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in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het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n-lt"/>
              </a:rPr>
              <a:t>middenstuk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3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9324" y="620110"/>
            <a:ext cx="5475890" cy="39414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COMPLEXITEITSPRINCIPE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186" y="1014251"/>
            <a:ext cx="12002814" cy="555471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b="1" dirty="0" smtClean="0"/>
              <a:t>in </a:t>
            </a:r>
            <a:r>
              <a:rPr lang="cs-CZ" b="1" dirty="0" err="1" smtClean="0"/>
              <a:t>het</a:t>
            </a:r>
            <a:r>
              <a:rPr lang="cs-CZ" b="1" dirty="0" smtClean="0"/>
              <a:t> </a:t>
            </a:r>
            <a:r>
              <a:rPr lang="cs-CZ" b="1" dirty="0" err="1" smtClean="0"/>
              <a:t>middenstuk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tussen</a:t>
            </a:r>
            <a:r>
              <a:rPr lang="cs-CZ" dirty="0" smtClean="0"/>
              <a:t> </a:t>
            </a:r>
            <a:r>
              <a:rPr lang="cs-CZ" dirty="0"/>
              <a:t>de </a:t>
            </a:r>
            <a:r>
              <a:rPr lang="cs-CZ" dirty="0" smtClean="0"/>
              <a:t>polen)</a:t>
            </a:r>
            <a:r>
              <a:rPr lang="cs-CZ" b="1" dirty="0" smtClean="0"/>
              <a:t> </a:t>
            </a:r>
            <a:r>
              <a:rPr lang="cs-CZ" b="1" dirty="0" err="1" smtClean="0"/>
              <a:t>veel</a:t>
            </a:r>
            <a:r>
              <a:rPr lang="cs-CZ" b="1" dirty="0" smtClean="0"/>
              <a:t> </a:t>
            </a:r>
            <a:r>
              <a:rPr lang="cs-CZ" b="1" dirty="0" err="1"/>
              <a:t>woorden</a:t>
            </a:r>
            <a:r>
              <a:rPr lang="cs-CZ" b="1" dirty="0"/>
              <a:t> </a:t>
            </a:r>
            <a:r>
              <a:rPr lang="cs-CZ" dirty="0" err="1" smtClean="0"/>
              <a:t>staan</a:t>
            </a:r>
            <a:r>
              <a:rPr lang="cs-CZ" dirty="0" smtClean="0"/>
              <a:t>                                                    </a:t>
            </a:r>
            <a:r>
              <a:rPr lang="cs-CZ" b="1" dirty="0" smtClean="0">
                <a:sym typeface="Wingdings" panose="05000000000000000000" pitchFamily="2" charset="2"/>
              </a:rPr>
              <a:t> </a:t>
            </a:r>
            <a:r>
              <a:rPr lang="cs-CZ" b="1" dirty="0" err="1" smtClean="0">
                <a:sym typeface="Wingdings" panose="05000000000000000000" pitchFamily="2" charset="2"/>
              </a:rPr>
              <a:t>onduidelijk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minder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verstaanbaar</a:t>
            </a:r>
            <a:endParaRPr lang="cs-CZ" b="1" dirty="0" smtClean="0">
              <a:sym typeface="Wingdings" panose="05000000000000000000" pitchFamily="2" charset="2"/>
            </a:endParaRPr>
          </a:p>
          <a:p>
            <a:endParaRPr lang="cs-CZ" b="1" dirty="0" smtClean="0">
              <a:sym typeface="Wingdings" panose="05000000000000000000" pitchFamily="2" charset="2"/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Tessa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heeft</a:t>
            </a:r>
            <a:r>
              <a:rPr lang="cs-CZ" i="1" dirty="0">
                <a:solidFill>
                  <a:srgbClr val="C00000"/>
                </a:solidFill>
              </a:rPr>
              <a:t> na </a:t>
            </a:r>
            <a:r>
              <a:rPr lang="cs-CZ" i="1" dirty="0" err="1">
                <a:solidFill>
                  <a:srgbClr val="C00000"/>
                </a:solidFill>
              </a:rPr>
              <a:t>een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halfjaar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werken</a:t>
            </a:r>
            <a:r>
              <a:rPr lang="cs-CZ" i="1" dirty="0">
                <a:solidFill>
                  <a:srgbClr val="C00000"/>
                </a:solidFill>
              </a:rPr>
              <a:t> en </a:t>
            </a:r>
            <a:r>
              <a:rPr lang="cs-CZ" i="1" dirty="0" err="1">
                <a:solidFill>
                  <a:srgbClr val="C00000"/>
                </a:solidFill>
              </a:rPr>
              <a:t>reizen</a:t>
            </a:r>
            <a:r>
              <a:rPr lang="cs-CZ" i="1" dirty="0">
                <a:solidFill>
                  <a:srgbClr val="C00000"/>
                </a:solidFill>
              </a:rPr>
              <a:t> in </a:t>
            </a:r>
            <a:r>
              <a:rPr lang="cs-CZ" i="1" dirty="0" err="1">
                <a:solidFill>
                  <a:srgbClr val="C00000"/>
                </a:solidFill>
              </a:rPr>
              <a:t>Australië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werkzaamheden</a:t>
            </a:r>
            <a:r>
              <a:rPr lang="cs-CZ" i="1" dirty="0">
                <a:solidFill>
                  <a:srgbClr val="C00000"/>
                </a:solidFill>
              </a:rPr>
              <a:t> op de </a:t>
            </a:r>
            <a:r>
              <a:rPr lang="cs-CZ" i="1" dirty="0" err="1">
                <a:solidFill>
                  <a:srgbClr val="C00000"/>
                </a:solidFill>
              </a:rPr>
              <a:t>marketingafdeling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hervat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Complexe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elementen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naar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laatste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zinsplaats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verschuiven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err="1">
                <a:solidFill>
                  <a:srgbClr val="C00000"/>
                </a:solidFill>
              </a:rPr>
              <a:t>Tessa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heeft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haar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werkzaamheden</a:t>
            </a:r>
            <a:r>
              <a:rPr lang="cs-CZ" i="1" dirty="0">
                <a:solidFill>
                  <a:srgbClr val="C00000"/>
                </a:solidFill>
              </a:rPr>
              <a:t> op de </a:t>
            </a:r>
            <a:r>
              <a:rPr lang="cs-CZ" i="1" dirty="0" err="1">
                <a:solidFill>
                  <a:srgbClr val="C00000"/>
                </a:solidFill>
              </a:rPr>
              <a:t>marketingafdeling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hervat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na </a:t>
            </a:r>
            <a:r>
              <a:rPr lang="cs-CZ" i="1" dirty="0" err="1">
                <a:solidFill>
                  <a:srgbClr val="C00000"/>
                </a:solidFill>
              </a:rPr>
              <a:t>een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halfjaar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werken</a:t>
            </a:r>
            <a:r>
              <a:rPr lang="cs-CZ" i="1" dirty="0">
                <a:solidFill>
                  <a:srgbClr val="C00000"/>
                </a:solidFill>
              </a:rPr>
              <a:t> en </a:t>
            </a:r>
            <a:r>
              <a:rPr lang="cs-CZ" i="1" dirty="0" err="1">
                <a:solidFill>
                  <a:srgbClr val="C00000"/>
                </a:solidFill>
              </a:rPr>
              <a:t>reizen</a:t>
            </a:r>
            <a:r>
              <a:rPr lang="cs-CZ" i="1" dirty="0">
                <a:solidFill>
                  <a:srgbClr val="C00000"/>
                </a:solidFill>
              </a:rPr>
              <a:t> in </a:t>
            </a:r>
            <a:r>
              <a:rPr lang="cs-CZ" i="1" dirty="0" err="1">
                <a:solidFill>
                  <a:srgbClr val="C00000"/>
                </a:solidFill>
              </a:rPr>
              <a:t>Australië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.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</a:t>
            </a:r>
            <a:r>
              <a:rPr lang="cs-CZ" sz="3600" dirty="0" smtClean="0">
                <a:solidFill>
                  <a:srgbClr val="7030A0"/>
                </a:solidFill>
              </a:rPr>
              <a:t>„</a:t>
            </a:r>
            <a:r>
              <a:rPr lang="cs-CZ" sz="3600" dirty="0" err="1" smtClean="0">
                <a:solidFill>
                  <a:srgbClr val="7030A0"/>
                </a:solidFill>
              </a:rPr>
              <a:t>waiting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for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the</a:t>
            </a:r>
            <a:r>
              <a:rPr lang="cs-CZ" sz="3600" dirty="0" smtClean="0">
                <a:solidFill>
                  <a:srgbClr val="7030A0"/>
                </a:solidFill>
              </a:rPr>
              <a:t> verb“ </a:t>
            </a:r>
            <a:r>
              <a:rPr lang="cs-CZ" sz="3600" dirty="0" err="1" smtClean="0">
                <a:solidFill>
                  <a:srgbClr val="7030A0"/>
                </a:solidFill>
              </a:rPr>
              <a:t>vermijden</a:t>
            </a:r>
            <a:r>
              <a:rPr lang="cs-CZ" sz="3600" dirty="0" smtClean="0">
                <a:solidFill>
                  <a:srgbClr val="7030A0"/>
                </a:solidFill>
              </a:rPr>
              <a:t>! 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358599" y="5613732"/>
            <a:ext cx="1219200" cy="85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ractical Advice on SaaS Marketing: Accelerating the Saa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50" y="5161546"/>
            <a:ext cx="1199572" cy="15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9324" y="620110"/>
            <a:ext cx="5475890" cy="55705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COMPLEXITEITSPRINCIPE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186" y="1177160"/>
            <a:ext cx="12002814" cy="5391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WAAROM?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>
                <a:solidFill>
                  <a:srgbClr val="7030A0"/>
                </a:solidFill>
                <a:sym typeface="Wingdings" panose="05000000000000000000" pitchFamily="2" charset="2"/>
              </a:rPr>
              <a:t>e</a:t>
            </a:r>
            <a:r>
              <a:rPr lang="cs-CZ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en</a:t>
            </a:r>
            <a:r>
              <a:rPr lang="cs-CZ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te-lang</a:t>
            </a:r>
            <a:r>
              <a:rPr lang="cs-CZ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middenstuk</a:t>
            </a:r>
            <a:r>
              <a:rPr lang="cs-CZ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vermijden</a:t>
            </a:r>
            <a:r>
              <a:rPr lang="cs-CZ" dirty="0" smtClean="0">
                <a:solidFill>
                  <a:srgbClr val="7030A0"/>
                </a:solidFill>
                <a:sym typeface="Wingdings" panose="05000000000000000000" pitchFamily="2" charset="2"/>
              </a:rPr>
              <a:t>…OVERZICHTELIJKER</a:t>
            </a:r>
          </a:p>
          <a:p>
            <a:r>
              <a:rPr lang="cs-CZ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LEESBAARDER</a:t>
            </a:r>
          </a:p>
          <a:p>
            <a:r>
              <a:rPr lang="cs-CZ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DUIDELIJKER</a:t>
            </a:r>
          </a:p>
          <a:p>
            <a:pPr marL="0" indent="0">
              <a:buNone/>
            </a:pPr>
            <a:endParaRPr lang="cs-CZ" b="1" dirty="0" smtClean="0">
              <a:sym typeface="Wingdings" panose="05000000000000000000" pitchFamily="2" charset="2"/>
            </a:endParaRPr>
          </a:p>
          <a:p>
            <a:r>
              <a:rPr lang="cs-CZ" i="1" dirty="0">
                <a:solidFill>
                  <a:srgbClr val="C00000"/>
                </a:solidFill>
              </a:rPr>
              <a:t>De </a:t>
            </a:r>
            <a:r>
              <a:rPr lang="cs-CZ" i="1" dirty="0" err="1">
                <a:solidFill>
                  <a:srgbClr val="C00000"/>
                </a:solidFill>
              </a:rPr>
              <a:t>directie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maakte</a:t>
            </a:r>
            <a:r>
              <a:rPr lang="cs-CZ" i="1" dirty="0">
                <a:solidFill>
                  <a:srgbClr val="C00000"/>
                </a:solidFill>
              </a:rPr>
              <a:t> na </a:t>
            </a:r>
            <a:r>
              <a:rPr lang="cs-CZ" i="1" dirty="0" err="1">
                <a:solidFill>
                  <a:srgbClr val="C00000"/>
                </a:solidFill>
              </a:rPr>
              <a:t>een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overleg</a:t>
            </a:r>
            <a:r>
              <a:rPr lang="cs-CZ" i="1" dirty="0">
                <a:solidFill>
                  <a:srgbClr val="C00000"/>
                </a:solidFill>
              </a:rPr>
              <a:t> met de </a:t>
            </a:r>
            <a:r>
              <a:rPr lang="cs-CZ" i="1" dirty="0" err="1">
                <a:solidFill>
                  <a:srgbClr val="C00000"/>
                </a:solidFill>
              </a:rPr>
              <a:t>ondernemingsraad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waarbij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gemoederen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hoog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opliepen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reorganisatie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bekend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complexe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elementen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naar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de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laatste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zinsplaats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verschuiven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i="1" dirty="0" smtClean="0">
                <a:solidFill>
                  <a:srgbClr val="C00000"/>
                </a:solidFill>
              </a:rPr>
              <a:t>De </a:t>
            </a:r>
            <a:r>
              <a:rPr lang="cs-CZ" i="1" dirty="0" err="1">
                <a:solidFill>
                  <a:srgbClr val="C00000"/>
                </a:solidFill>
              </a:rPr>
              <a:t>directie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maakte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reorganisatie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bekend</a:t>
            </a:r>
            <a:r>
              <a:rPr lang="cs-CZ" i="1" dirty="0">
                <a:solidFill>
                  <a:srgbClr val="C00000"/>
                </a:solidFill>
              </a:rPr>
              <a:t> (,) na </a:t>
            </a:r>
            <a:r>
              <a:rPr lang="cs-CZ" i="1" dirty="0" err="1">
                <a:solidFill>
                  <a:srgbClr val="C00000"/>
                </a:solidFill>
              </a:rPr>
              <a:t>een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overleg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waarbij</a:t>
            </a:r>
            <a:r>
              <a:rPr lang="cs-CZ" i="1" dirty="0">
                <a:solidFill>
                  <a:srgbClr val="C00000"/>
                </a:solidFill>
              </a:rPr>
              <a:t> de </a:t>
            </a:r>
            <a:r>
              <a:rPr lang="cs-CZ" i="1" dirty="0" err="1">
                <a:solidFill>
                  <a:srgbClr val="C00000"/>
                </a:solidFill>
              </a:rPr>
              <a:t>gemoederen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hoog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opliepen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ym typeface="Wingdings" panose="05000000000000000000" pitchFamily="2" charset="2"/>
            </a:endParaRPr>
          </a:p>
          <a:p>
            <a:endParaRPr lang="cs-CZ" b="1" dirty="0" smtClean="0">
              <a:sym typeface="Wingdings" panose="05000000000000000000" pitchFamily="2" charset="2"/>
            </a:endParaRPr>
          </a:p>
        </p:txBody>
      </p:sp>
      <p:pic>
        <p:nvPicPr>
          <p:cNvPr id="6" name="Obrázek 5" descr="Stock Pictures: Old men &lt;strong&gt;reading&lt;/strong&gt; &lt;strong&gt;newspapers&lt;/strong&gt; in In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04" y="262758"/>
            <a:ext cx="2172348" cy="31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442" y="1287378"/>
            <a:ext cx="11815011" cy="5414211"/>
          </a:xfrm>
        </p:spPr>
        <p:txBody>
          <a:bodyPr>
            <a:normAutofit/>
          </a:bodyPr>
          <a:lstStyle/>
          <a:p>
            <a:r>
              <a:rPr lang="nl-NL" dirty="0" smtClean="0"/>
              <a:t>zinsdelen </a:t>
            </a:r>
            <a:r>
              <a:rPr lang="cs-CZ" dirty="0" smtClean="0"/>
              <a:t>met</a:t>
            </a:r>
            <a:r>
              <a:rPr lang="nl-NL" dirty="0" smtClean="0"/>
              <a:t> </a:t>
            </a:r>
            <a:r>
              <a:rPr lang="nl-NL" dirty="0"/>
              <a:t>een </a:t>
            </a:r>
            <a:r>
              <a:rPr lang="cs-CZ" dirty="0" smtClean="0"/>
              <a:t>„</a:t>
            </a:r>
            <a:r>
              <a:rPr lang="nl-NL" dirty="0" smtClean="0"/>
              <a:t>nauwe </a:t>
            </a:r>
            <a:r>
              <a:rPr lang="nl-NL" dirty="0"/>
              <a:t>semantische </a:t>
            </a:r>
            <a:r>
              <a:rPr lang="nl-NL" dirty="0" smtClean="0"/>
              <a:t>band</a:t>
            </a:r>
            <a:r>
              <a:rPr lang="cs-CZ" dirty="0" smtClean="0"/>
              <a:t>“</a:t>
            </a:r>
            <a:r>
              <a:rPr lang="nl-NL" dirty="0" smtClean="0"/>
              <a:t> </a:t>
            </a:r>
            <a:r>
              <a:rPr lang="nl-NL" dirty="0"/>
              <a:t>met het </a:t>
            </a:r>
            <a:r>
              <a:rPr lang="nl-NL" dirty="0" smtClean="0"/>
              <a:t>hoofdwerkwoord</a:t>
            </a:r>
            <a:r>
              <a:rPr lang="cs-CZ" dirty="0" smtClean="0"/>
              <a:t> </a:t>
            </a:r>
            <a:r>
              <a:rPr lang="cs-CZ" b="1" dirty="0" smtClean="0"/>
              <a:t>= </a:t>
            </a:r>
            <a:r>
              <a:rPr lang="cs-CZ" b="1" dirty="0" smtClean="0">
                <a:solidFill>
                  <a:srgbClr val="7030A0"/>
                </a:solidFill>
              </a:rPr>
              <a:t>INHERENTE ZINSDELEN</a:t>
            </a:r>
          </a:p>
          <a:p>
            <a:endParaRPr lang="cs-CZ" b="1" dirty="0" smtClean="0">
              <a:solidFill>
                <a:srgbClr val="7030A0"/>
              </a:solidFill>
            </a:endParaRPr>
          </a:p>
          <a:p>
            <a:r>
              <a:rPr lang="cs-CZ" dirty="0" smtClean="0"/>
              <a:t>ze </a:t>
            </a:r>
            <a:r>
              <a:rPr lang="nl-NL" dirty="0" smtClean="0"/>
              <a:t>nemen </a:t>
            </a:r>
            <a:r>
              <a:rPr lang="cs-CZ" dirty="0" smtClean="0"/>
              <a:t>(</a:t>
            </a:r>
            <a:r>
              <a:rPr lang="cs-CZ" dirty="0" err="1" smtClean="0"/>
              <a:t>normaliter</a:t>
            </a:r>
            <a:r>
              <a:rPr lang="cs-CZ" dirty="0" smtClean="0"/>
              <a:t>) </a:t>
            </a:r>
            <a:r>
              <a:rPr lang="nl-NL" dirty="0" smtClean="0"/>
              <a:t>een </a:t>
            </a:r>
            <a:r>
              <a:rPr lang="nl-NL" dirty="0"/>
              <a:t>plaats </a:t>
            </a:r>
            <a:r>
              <a:rPr lang="nl-NL" b="1" dirty="0">
                <a:solidFill>
                  <a:srgbClr val="00B050"/>
                </a:solidFill>
              </a:rPr>
              <a:t>vlak vóór de tweede pool </a:t>
            </a:r>
            <a:r>
              <a:rPr lang="nl-NL" dirty="0" smtClean="0"/>
              <a:t>in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flauwe</a:t>
            </a:r>
            <a:r>
              <a:rPr lang="cs-CZ" dirty="0" smtClean="0"/>
              <a:t> </a:t>
            </a:r>
            <a:r>
              <a:rPr lang="cs-CZ" dirty="0" err="1" smtClean="0"/>
              <a:t>definitie</a:t>
            </a:r>
            <a:r>
              <a:rPr lang="cs-CZ" dirty="0" smtClean="0"/>
              <a:t> („</a:t>
            </a:r>
            <a:r>
              <a:rPr lang="cs-CZ" i="1" dirty="0" err="1" smtClean="0"/>
              <a:t>nauwe</a:t>
            </a:r>
            <a:r>
              <a:rPr lang="cs-CZ" i="1" dirty="0" smtClean="0"/>
              <a:t> band</a:t>
            </a:r>
            <a:r>
              <a:rPr lang="cs-CZ" dirty="0" smtClean="0"/>
              <a:t>…“ ???)</a:t>
            </a:r>
          </a:p>
          <a:p>
            <a:endParaRPr lang="cs-CZ" dirty="0"/>
          </a:p>
          <a:p>
            <a:r>
              <a:rPr lang="cs-CZ" dirty="0" err="1" smtClean="0"/>
              <a:t>het</a:t>
            </a:r>
            <a:r>
              <a:rPr lang="cs-CZ" dirty="0" smtClean="0"/>
              <a:t> principe kan </a:t>
            </a:r>
            <a:r>
              <a:rPr lang="cs-CZ" dirty="0" err="1" smtClean="0"/>
              <a:t>worden</a:t>
            </a:r>
            <a:r>
              <a:rPr lang="cs-CZ" dirty="0" smtClean="0"/>
              <a:t> </a:t>
            </a:r>
            <a:r>
              <a:rPr lang="cs-CZ" dirty="0" err="1" smtClean="0"/>
              <a:t>doorgebroken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645611" y="232109"/>
            <a:ext cx="6003090" cy="88616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latin typeface="+mn-lt"/>
                <a:hlinkClick r:id="rId2"/>
              </a:rPr>
              <a:t>INHERENTIE PRINCIPE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5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810" y="244809"/>
            <a:ext cx="10407315" cy="88616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INHERENTIE </a:t>
            </a:r>
            <a:r>
              <a:rPr lang="cs-CZ" b="1" dirty="0" smtClean="0">
                <a:latin typeface="+mn-lt"/>
              </a:rPr>
              <a:t>PRINCIPE – de </a:t>
            </a:r>
            <a:r>
              <a:rPr lang="cs-CZ" b="1" dirty="0" err="1" smtClean="0">
                <a:latin typeface="+mn-lt"/>
              </a:rPr>
              <a:t>inherente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elementen</a:t>
            </a:r>
            <a:r>
              <a:rPr lang="cs-CZ" b="1" dirty="0" smtClean="0">
                <a:latin typeface="+mn-lt"/>
              </a:rPr>
              <a:t>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442" y="1227222"/>
            <a:ext cx="11887199" cy="5474368"/>
          </a:xfrm>
        </p:spPr>
        <p:txBody>
          <a:bodyPr>
            <a:noAutofit/>
          </a:bodyPr>
          <a:lstStyle/>
          <a:p>
            <a:r>
              <a:rPr lang="cs-CZ" dirty="0"/>
              <a:t>de </a:t>
            </a:r>
            <a:r>
              <a:rPr lang="cs-CZ" dirty="0" err="1"/>
              <a:t>volgende</a:t>
            </a:r>
            <a:r>
              <a:rPr lang="cs-CZ" dirty="0"/>
              <a:t> </a:t>
            </a:r>
            <a:r>
              <a:rPr lang="cs-CZ" u="sng" dirty="0" err="1"/>
              <a:t>lijst</a:t>
            </a:r>
            <a:r>
              <a:rPr lang="cs-CZ" u="sng" dirty="0"/>
              <a:t> van „</a:t>
            </a:r>
            <a:r>
              <a:rPr lang="cs-CZ" u="sng" dirty="0" err="1">
                <a:hlinkClick r:id="rId2"/>
              </a:rPr>
              <a:t>inherente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elementen</a:t>
            </a:r>
            <a:r>
              <a:rPr lang="cs-CZ" u="sng" dirty="0">
                <a:hlinkClick r:id="rId2"/>
              </a:rPr>
              <a:t>“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compleet</a:t>
            </a:r>
            <a:r>
              <a:rPr lang="cs-CZ" dirty="0"/>
              <a:t>:</a:t>
            </a:r>
          </a:p>
          <a:p>
            <a:endParaRPr lang="cs-CZ" sz="6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sz="2000" b="1" dirty="0"/>
              <a:t> </a:t>
            </a:r>
            <a:r>
              <a:rPr lang="cs-CZ" sz="2000" b="1" dirty="0" err="1" smtClean="0"/>
              <a:t>het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naamwoordelijke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deel</a:t>
            </a:r>
            <a:r>
              <a:rPr lang="cs-CZ" sz="2000" b="1" dirty="0" smtClean="0"/>
              <a:t> van </a:t>
            </a:r>
            <a:r>
              <a:rPr lang="cs-CZ" sz="2000" b="1" dirty="0" err="1" smtClean="0"/>
              <a:t>het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gezegde</a:t>
            </a:r>
            <a:endParaRPr lang="cs-CZ" sz="2000" b="1" dirty="0"/>
          </a:p>
          <a:p>
            <a:r>
              <a:rPr lang="nl-NL" sz="2000" i="1" dirty="0">
                <a:solidFill>
                  <a:srgbClr val="FF0000"/>
                </a:solidFill>
              </a:rPr>
              <a:t>Ik denk dat hij daartoe niet </a:t>
            </a:r>
            <a:r>
              <a:rPr lang="nl-NL" sz="2000" b="1" i="1" dirty="0">
                <a:solidFill>
                  <a:srgbClr val="FF0000"/>
                </a:solidFill>
              </a:rPr>
              <a:t>in staat </a:t>
            </a:r>
            <a:r>
              <a:rPr lang="nl-NL" sz="2000" i="1" dirty="0" smtClean="0">
                <a:solidFill>
                  <a:srgbClr val="FF0000"/>
                </a:solidFill>
              </a:rPr>
              <a:t>is</a:t>
            </a:r>
            <a:r>
              <a:rPr lang="cs-CZ" sz="20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i="1" dirty="0" err="1" smtClean="0">
                <a:solidFill>
                  <a:srgbClr val="FF0000"/>
                </a:solidFill>
              </a:rPr>
              <a:t>Ik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 smtClean="0">
                <a:solidFill>
                  <a:srgbClr val="FF0000"/>
                </a:solidFill>
              </a:rPr>
              <a:t>ben </a:t>
            </a:r>
            <a:r>
              <a:rPr lang="nl-NL" sz="2000" i="1" dirty="0">
                <a:solidFill>
                  <a:srgbClr val="FF0000"/>
                </a:solidFill>
              </a:rPr>
              <a:t>met het resultaat </a:t>
            </a:r>
            <a:r>
              <a:rPr lang="nl-NL" sz="2000" b="1" i="1" dirty="0">
                <a:solidFill>
                  <a:srgbClr val="FF0000"/>
                </a:solidFill>
              </a:rPr>
              <a:t>heel tevreden </a:t>
            </a:r>
            <a:r>
              <a:rPr lang="nl-NL" sz="2000" i="1" dirty="0">
                <a:solidFill>
                  <a:srgbClr val="FF0000"/>
                </a:solidFill>
              </a:rPr>
              <a:t>geweest</a:t>
            </a:r>
            <a:r>
              <a:rPr lang="nl-NL" sz="2000" i="1" dirty="0" smtClean="0">
                <a:solidFill>
                  <a:srgbClr val="FF0000"/>
                </a:solidFill>
              </a:rPr>
              <a:t>.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sz="2000" b="1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2000" b="1" dirty="0" smtClean="0"/>
              <a:t> </a:t>
            </a:r>
            <a:r>
              <a:rPr lang="nl-NL" sz="2000" b="1" dirty="0" smtClean="0"/>
              <a:t>de </a:t>
            </a:r>
            <a:r>
              <a:rPr lang="nl-NL" sz="2000" b="1" dirty="0"/>
              <a:t>niet-werkwoordelijke aanvulling van een werkwoordelijk </a:t>
            </a:r>
            <a:r>
              <a:rPr lang="nl-NL" sz="2000" b="1" dirty="0" smtClean="0"/>
              <a:t>gezegde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uitdrukkingen</a:t>
            </a:r>
            <a:r>
              <a:rPr lang="cs-CZ" sz="2000" b="1" dirty="0" smtClean="0"/>
              <a:t>):</a:t>
            </a:r>
          </a:p>
          <a:p>
            <a:r>
              <a:rPr lang="nl-NL" sz="2000" i="1" dirty="0">
                <a:solidFill>
                  <a:srgbClr val="FF0000"/>
                </a:solidFill>
              </a:rPr>
              <a:t>Toch heeft hij met mijn opmerkingen </a:t>
            </a:r>
            <a:r>
              <a:rPr lang="nl-NL" sz="2000" b="1" i="1" dirty="0">
                <a:solidFill>
                  <a:srgbClr val="FF0000"/>
                </a:solidFill>
              </a:rPr>
              <a:t>rekening</a:t>
            </a:r>
            <a:r>
              <a:rPr lang="nl-NL" sz="2000" i="1" dirty="0">
                <a:solidFill>
                  <a:srgbClr val="FF0000"/>
                </a:solidFill>
              </a:rPr>
              <a:t> </a:t>
            </a:r>
            <a:r>
              <a:rPr lang="nl-NL" sz="2000" i="1" dirty="0" smtClean="0">
                <a:solidFill>
                  <a:srgbClr val="FF0000"/>
                </a:solidFill>
              </a:rPr>
              <a:t>gehouden</a:t>
            </a:r>
            <a:r>
              <a:rPr lang="cs-CZ" sz="20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i="1" dirty="0" smtClean="0">
                <a:solidFill>
                  <a:srgbClr val="FF0000"/>
                </a:solidFill>
              </a:rPr>
              <a:t>Ze </a:t>
            </a:r>
            <a:r>
              <a:rPr lang="cs-CZ" sz="2000" i="1" dirty="0" err="1" smtClean="0">
                <a:solidFill>
                  <a:srgbClr val="FF0000"/>
                </a:solidFill>
              </a:rPr>
              <a:t>zijn</a:t>
            </a:r>
            <a:r>
              <a:rPr lang="cs-CZ" sz="2000" i="1" dirty="0" smtClean="0">
                <a:solidFill>
                  <a:srgbClr val="FF0000"/>
                </a:solidFill>
              </a:rPr>
              <a:t> direct met </a:t>
            </a:r>
            <a:r>
              <a:rPr lang="cs-CZ" sz="2000" i="1" dirty="0" err="1" smtClean="0">
                <a:solidFill>
                  <a:srgbClr val="FF0000"/>
                </a:solidFill>
              </a:rPr>
              <a:t>het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project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aan</a:t>
            </a:r>
            <a:r>
              <a:rPr lang="cs-CZ" sz="2000" b="1" i="1" dirty="0" smtClean="0">
                <a:solidFill>
                  <a:srgbClr val="FF0000"/>
                </a:solidFill>
              </a:rPr>
              <a:t> de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slag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gegaan</a:t>
            </a:r>
            <a:r>
              <a:rPr lang="cs-CZ" sz="2000" i="1" dirty="0" smtClean="0">
                <a:solidFill>
                  <a:srgbClr val="FF0000"/>
                </a:solidFill>
              </a:rPr>
              <a:t>. 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sz="2000" i="1" dirty="0" smtClean="0">
              <a:solidFill>
                <a:srgbClr val="FF0000"/>
              </a:solidFill>
            </a:endParaRP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lang="cs-CZ" altLang="cs-CZ" sz="2000" b="1" dirty="0" err="1"/>
              <a:t>bepalingen</a:t>
            </a:r>
            <a:r>
              <a:rPr lang="cs-CZ" altLang="cs-CZ" sz="2000" b="1" dirty="0"/>
              <a:t> van </a:t>
            </a:r>
            <a:r>
              <a:rPr lang="cs-CZ" altLang="cs-CZ" sz="2000" b="1" dirty="0" err="1"/>
              <a:t>gesteldheid</a:t>
            </a:r>
            <a:endParaRPr lang="cs-CZ" altLang="cs-CZ" sz="2000" b="1" dirty="0"/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cs-CZ" altLang="cs-CZ" sz="2000" i="1" dirty="0">
                <a:solidFill>
                  <a:srgbClr val="FF0000"/>
                </a:solidFill>
              </a:rPr>
              <a:t>De </a:t>
            </a:r>
            <a:r>
              <a:rPr lang="cs-CZ" altLang="cs-CZ" sz="2000" i="1" dirty="0" err="1">
                <a:solidFill>
                  <a:srgbClr val="FF0000"/>
                </a:solidFill>
              </a:rPr>
              <a:t>buis</a:t>
            </a:r>
            <a:r>
              <a:rPr lang="cs-CZ" altLang="cs-CZ" sz="2000" i="1" dirty="0">
                <a:solidFill>
                  <a:srgbClr val="FF0000"/>
                </a:solidFill>
              </a:rPr>
              <a:t> |</a:t>
            </a:r>
            <a:r>
              <a:rPr lang="cs-CZ" altLang="cs-CZ" sz="2000" i="1" dirty="0" err="1">
                <a:solidFill>
                  <a:srgbClr val="FF0000"/>
                </a:solidFill>
              </a:rPr>
              <a:t>is</a:t>
            </a:r>
            <a:r>
              <a:rPr lang="cs-CZ" altLang="cs-CZ" sz="2000" i="1" dirty="0">
                <a:solidFill>
                  <a:srgbClr val="FF0000"/>
                </a:solidFill>
              </a:rPr>
              <a:t>| </a:t>
            </a:r>
            <a:r>
              <a:rPr lang="cs-CZ" altLang="cs-CZ" sz="2000" i="1" dirty="0" err="1">
                <a:solidFill>
                  <a:srgbClr val="FF0000"/>
                </a:solidFill>
              </a:rPr>
              <a:t>door</a:t>
            </a:r>
            <a:r>
              <a:rPr lang="cs-CZ" altLang="cs-CZ" sz="2000" i="1" dirty="0">
                <a:solidFill>
                  <a:srgbClr val="FF0000"/>
                </a:solidFill>
              </a:rPr>
              <a:t> de </a:t>
            </a:r>
            <a:r>
              <a:rPr lang="cs-CZ" altLang="cs-CZ" sz="2000" i="1" dirty="0" err="1">
                <a:solidFill>
                  <a:srgbClr val="FF0000"/>
                </a:solidFill>
              </a:rPr>
              <a:t>vorst</a:t>
            </a:r>
            <a:r>
              <a:rPr lang="cs-CZ" altLang="cs-CZ" sz="2000" i="1" dirty="0">
                <a:solidFill>
                  <a:srgbClr val="FF0000"/>
                </a:solidFill>
              </a:rPr>
              <a:t> kapot |</a:t>
            </a:r>
            <a:r>
              <a:rPr lang="cs-CZ" altLang="cs-CZ" sz="2000" i="1" dirty="0" err="1">
                <a:solidFill>
                  <a:srgbClr val="FF0000"/>
                </a:solidFill>
              </a:rPr>
              <a:t>gevroren</a:t>
            </a:r>
            <a:r>
              <a:rPr lang="cs-CZ" altLang="cs-CZ" sz="2000" i="1" dirty="0">
                <a:solidFill>
                  <a:srgbClr val="FF0000"/>
                </a:solidFill>
              </a:rPr>
              <a:t>. | 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cs-CZ" altLang="cs-CZ" sz="2000" i="1" dirty="0">
                <a:solidFill>
                  <a:srgbClr val="FF0000"/>
                </a:solidFill>
              </a:rPr>
              <a:t>In 800 |</a:t>
            </a:r>
            <a:r>
              <a:rPr lang="cs-CZ" altLang="cs-CZ" sz="2000" i="1" dirty="0" err="1">
                <a:solidFill>
                  <a:srgbClr val="FF0000"/>
                </a:solidFill>
              </a:rPr>
              <a:t>werd</a:t>
            </a:r>
            <a:r>
              <a:rPr lang="cs-CZ" altLang="cs-CZ" sz="2000" i="1" dirty="0">
                <a:solidFill>
                  <a:srgbClr val="FF0000"/>
                </a:solidFill>
              </a:rPr>
              <a:t>| Karel de </a:t>
            </a:r>
            <a:r>
              <a:rPr lang="cs-CZ" altLang="cs-CZ" sz="2000" i="1" dirty="0" err="1">
                <a:solidFill>
                  <a:srgbClr val="FF0000"/>
                </a:solidFill>
              </a:rPr>
              <a:t>Grote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tot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keizer</a:t>
            </a:r>
            <a:r>
              <a:rPr lang="cs-CZ" altLang="cs-CZ" sz="2000" i="1" dirty="0">
                <a:solidFill>
                  <a:srgbClr val="FF0000"/>
                </a:solidFill>
              </a:rPr>
              <a:t> |</a:t>
            </a:r>
            <a:r>
              <a:rPr lang="cs-CZ" altLang="cs-CZ" sz="2000" i="1" dirty="0" err="1">
                <a:solidFill>
                  <a:srgbClr val="FF0000"/>
                </a:solidFill>
              </a:rPr>
              <a:t>gekroond</a:t>
            </a:r>
            <a:r>
              <a:rPr lang="cs-CZ" altLang="cs-CZ" sz="2000" i="1" dirty="0">
                <a:solidFill>
                  <a:srgbClr val="FF0000"/>
                </a:solidFill>
              </a:rPr>
              <a:t>.| 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cs-CZ" altLang="cs-CZ" sz="2000" i="1" dirty="0" err="1">
                <a:solidFill>
                  <a:srgbClr val="FF0000"/>
                </a:solidFill>
              </a:rPr>
              <a:t>Waarom</a:t>
            </a:r>
            <a:r>
              <a:rPr lang="cs-CZ" altLang="cs-CZ" sz="2000" i="1" dirty="0">
                <a:solidFill>
                  <a:srgbClr val="FF0000"/>
                </a:solidFill>
              </a:rPr>
              <a:t> |</a:t>
            </a:r>
            <a:r>
              <a:rPr lang="cs-CZ" altLang="cs-CZ" sz="2000" i="1" dirty="0" err="1">
                <a:solidFill>
                  <a:srgbClr val="FF0000"/>
                </a:solidFill>
              </a:rPr>
              <a:t>moeten</a:t>
            </a:r>
            <a:r>
              <a:rPr lang="cs-CZ" altLang="cs-CZ" sz="2000" i="1" dirty="0">
                <a:solidFill>
                  <a:srgbClr val="FF0000"/>
                </a:solidFill>
              </a:rPr>
              <a:t>| ze </a:t>
            </a:r>
            <a:r>
              <a:rPr lang="cs-CZ" altLang="cs-CZ" sz="2000" i="1" dirty="0" err="1">
                <a:solidFill>
                  <a:srgbClr val="FF0000"/>
                </a:solidFill>
              </a:rPr>
              <a:t>zo'n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hekje</a:t>
            </a:r>
            <a:r>
              <a:rPr lang="cs-CZ" altLang="cs-CZ" sz="2000" i="1" dirty="0">
                <a:solidFill>
                  <a:srgbClr val="FF0000"/>
                </a:solidFill>
              </a:rPr>
              <a:t> nu </a:t>
            </a:r>
            <a:r>
              <a:rPr lang="cs-CZ" altLang="cs-CZ" sz="2000" i="1" dirty="0" err="1">
                <a:solidFill>
                  <a:srgbClr val="FF0000"/>
                </a:solidFill>
              </a:rPr>
              <a:t>altijd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groen</a:t>
            </a:r>
            <a:r>
              <a:rPr lang="cs-CZ" altLang="cs-CZ" sz="2000" i="1" dirty="0">
                <a:solidFill>
                  <a:srgbClr val="FF0000"/>
                </a:solidFill>
              </a:rPr>
              <a:t> |</a:t>
            </a:r>
            <a:r>
              <a:rPr lang="cs-CZ" altLang="cs-CZ" sz="2000" i="1" dirty="0" err="1">
                <a:solidFill>
                  <a:srgbClr val="FF0000"/>
                </a:solidFill>
              </a:rPr>
              <a:t>verven</a:t>
            </a:r>
            <a:r>
              <a:rPr lang="cs-CZ" altLang="cs-CZ" sz="2000" i="1" dirty="0">
                <a:solidFill>
                  <a:srgbClr val="FF0000"/>
                </a:solidFill>
              </a:rPr>
              <a:t>?| </a:t>
            </a:r>
          </a:p>
          <a:p>
            <a:pPr marL="0" indent="0">
              <a:buNone/>
            </a:pPr>
            <a:endParaRPr lang="cs-CZ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1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40936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810" y="244809"/>
            <a:ext cx="10407315" cy="88616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INHERENTIE </a:t>
            </a:r>
            <a:r>
              <a:rPr lang="cs-CZ" b="1" dirty="0" smtClean="0">
                <a:latin typeface="+mn-lt"/>
              </a:rPr>
              <a:t>PRINCIPE – de </a:t>
            </a:r>
            <a:r>
              <a:rPr lang="cs-CZ" b="1" dirty="0" err="1" smtClean="0">
                <a:latin typeface="+mn-lt"/>
              </a:rPr>
              <a:t>inherente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elementen</a:t>
            </a:r>
            <a:r>
              <a:rPr lang="cs-CZ" b="1" dirty="0" smtClean="0">
                <a:latin typeface="+mn-lt"/>
              </a:rPr>
              <a:t>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442" y="1227222"/>
            <a:ext cx="11935325" cy="5474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2400" b="1" dirty="0"/>
              <a:t> </a:t>
            </a:r>
            <a:r>
              <a:rPr lang="nl-NL" sz="2400" b="1" dirty="0"/>
              <a:t>de </a:t>
            </a:r>
            <a:r>
              <a:rPr lang="cs-CZ" sz="2400" b="1" dirty="0" err="1" smtClean="0"/>
              <a:t>gescheden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delen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partikels</a:t>
            </a:r>
            <a:r>
              <a:rPr lang="cs-CZ" sz="2400" dirty="0"/>
              <a:t> </a:t>
            </a:r>
            <a:r>
              <a:rPr lang="cs-CZ" sz="2400" dirty="0" smtClean="0"/>
              <a:t>/ </a:t>
            </a:r>
            <a:r>
              <a:rPr lang="cs-CZ" sz="2400" dirty="0" err="1" smtClean="0"/>
              <a:t>naamwoorden</a:t>
            </a:r>
            <a:r>
              <a:rPr lang="cs-CZ" sz="2400" dirty="0" smtClean="0"/>
              <a:t>) </a:t>
            </a:r>
            <a:r>
              <a:rPr lang="cs-CZ" sz="2400" b="1" dirty="0" smtClean="0"/>
              <a:t>van </a:t>
            </a:r>
            <a:r>
              <a:rPr lang="cs-CZ" sz="2400" b="1" dirty="0" err="1" smtClean="0"/>
              <a:t>scheidbare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werkwoorden</a:t>
            </a:r>
            <a:r>
              <a:rPr lang="cs-CZ" sz="2400" b="1" dirty="0" smtClean="0"/>
              <a:t>: </a:t>
            </a:r>
          </a:p>
          <a:p>
            <a:pPr marL="0" indent="0">
              <a:buNone/>
            </a:pPr>
            <a:r>
              <a:rPr lang="cs-CZ" sz="2400" b="1" i="1" dirty="0" err="1">
                <a:solidFill>
                  <a:srgbClr val="7030A0"/>
                </a:solidFill>
              </a:rPr>
              <a:t>k</a:t>
            </a:r>
            <a:r>
              <a:rPr lang="cs-CZ" sz="2400" b="1" i="1" dirty="0" err="1" smtClean="0">
                <a:solidFill>
                  <a:srgbClr val="7030A0"/>
                </a:solidFill>
              </a:rPr>
              <a:t>apotgaan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lesgeven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ademhalen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opengaan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dichtdoen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klaarmaken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cs-CZ" sz="2400" b="1" i="1" dirty="0" err="1">
                <a:solidFill>
                  <a:srgbClr val="7030A0"/>
                </a:solidFill>
              </a:rPr>
              <a:t>a</a:t>
            </a:r>
            <a:r>
              <a:rPr lang="cs-CZ" sz="2400" b="1" i="1" dirty="0" err="1" smtClean="0">
                <a:solidFill>
                  <a:srgbClr val="7030A0"/>
                </a:solidFill>
              </a:rPr>
              <a:t>fronden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opeten</a:t>
            </a:r>
            <a:r>
              <a:rPr lang="cs-CZ" sz="2400" b="1" i="1" dirty="0" smtClean="0">
                <a:solidFill>
                  <a:srgbClr val="7030A0"/>
                </a:solidFill>
              </a:rPr>
              <a:t>, </a:t>
            </a:r>
            <a:r>
              <a:rPr lang="cs-CZ" sz="2400" b="1" i="1" dirty="0" err="1" smtClean="0">
                <a:solidFill>
                  <a:srgbClr val="7030A0"/>
                </a:solidFill>
              </a:rPr>
              <a:t>aantrekken</a:t>
            </a:r>
            <a:r>
              <a:rPr lang="cs-CZ" sz="2400" b="1" i="1" dirty="0" smtClean="0">
                <a:solidFill>
                  <a:srgbClr val="7030A0"/>
                </a:solidFill>
              </a:rPr>
              <a:t>…</a:t>
            </a:r>
          </a:p>
          <a:p>
            <a:pPr marL="0" indent="0">
              <a:buNone/>
            </a:pPr>
            <a:endParaRPr lang="cs-CZ" sz="2400" b="1" i="1" dirty="0" smtClean="0">
              <a:solidFill>
                <a:srgbClr val="7030A0"/>
              </a:solidFill>
            </a:endParaRPr>
          </a:p>
          <a:p>
            <a:r>
              <a:rPr lang="cs-CZ" sz="2400" i="1" dirty="0">
                <a:solidFill>
                  <a:srgbClr val="FF0000"/>
                </a:solidFill>
              </a:rPr>
              <a:t>Ze 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cs-CZ" sz="2400" i="1" dirty="0" err="1">
                <a:solidFill>
                  <a:srgbClr val="FF0000"/>
                </a:solidFill>
              </a:rPr>
              <a:t>is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 err="1">
                <a:solidFill>
                  <a:srgbClr val="FF0000"/>
                </a:solidFill>
              </a:rPr>
              <a:t>om</a:t>
            </a:r>
            <a:r>
              <a:rPr lang="cs-CZ" sz="2400" i="1" dirty="0">
                <a:solidFill>
                  <a:srgbClr val="FF0000"/>
                </a:solidFill>
              </a:rPr>
              <a:t> 9 </a:t>
            </a:r>
            <a:r>
              <a:rPr lang="cs-CZ" sz="2400" i="1" dirty="0" err="1">
                <a:solidFill>
                  <a:srgbClr val="FF0000"/>
                </a:solidFill>
              </a:rPr>
              <a:t>uur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b="1" i="1" u="sng" dirty="0">
                <a:solidFill>
                  <a:srgbClr val="FF0000"/>
                </a:solidFill>
              </a:rPr>
              <a:t>op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en-US" sz="2400" i="1" dirty="0" err="1">
                <a:solidFill>
                  <a:srgbClr val="FF0000"/>
                </a:solidFill>
              </a:rPr>
              <a:t>gestaan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| </a:t>
            </a:r>
            <a:r>
              <a:rPr lang="cs-CZ" sz="2400" i="1" dirty="0" err="1" smtClean="0">
                <a:solidFill>
                  <a:srgbClr val="FF0000"/>
                </a:solidFill>
              </a:rPr>
              <a:t>Zouden</a:t>
            </a:r>
            <a:r>
              <a:rPr lang="en-US" sz="2400" i="1" dirty="0" smtClean="0">
                <a:solidFill>
                  <a:srgbClr val="FF0000"/>
                </a:solidFill>
              </a:rPr>
              <a:t>|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jullie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morgen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uit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| </a:t>
            </a:r>
            <a:r>
              <a:rPr lang="cs-CZ" sz="2400" i="1" dirty="0" err="1" smtClean="0">
                <a:solidFill>
                  <a:srgbClr val="FF0000"/>
                </a:solidFill>
              </a:rPr>
              <a:t>willen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gaan</a:t>
            </a:r>
            <a:r>
              <a:rPr lang="en-US" sz="2400" i="1" dirty="0" smtClean="0">
                <a:solidFill>
                  <a:srgbClr val="FF0000"/>
                </a:solidFill>
              </a:rPr>
              <a:t>|</a:t>
            </a:r>
            <a:r>
              <a:rPr lang="cs-CZ" sz="2400" i="1" dirty="0" smtClean="0">
                <a:solidFill>
                  <a:srgbClr val="FF0000"/>
                </a:solidFill>
              </a:rPr>
              <a:t>? </a:t>
            </a:r>
          </a:p>
          <a:p>
            <a:endParaRPr lang="cs-CZ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b="1" dirty="0" err="1"/>
              <a:t>tweede</a:t>
            </a:r>
            <a:r>
              <a:rPr lang="en-US" sz="2400" b="1" dirty="0"/>
              <a:t> </a:t>
            </a:r>
            <a:r>
              <a:rPr lang="en-US" sz="2400" b="1" dirty="0" err="1"/>
              <a:t>deel</a:t>
            </a:r>
            <a:r>
              <a:rPr lang="en-US" sz="2400" b="1" dirty="0"/>
              <a:t> van </a:t>
            </a:r>
            <a:r>
              <a:rPr lang="en-US" sz="2400" b="1" dirty="0" err="1"/>
              <a:t>vnw</a:t>
            </a:r>
            <a:r>
              <a:rPr lang="en-US" sz="2400" b="1" dirty="0"/>
              <a:t>.</a:t>
            </a:r>
            <a:r>
              <a:rPr lang="cs-CZ" sz="2400" b="1" dirty="0"/>
              <a:t> </a:t>
            </a:r>
            <a:r>
              <a:rPr lang="en-US" sz="2400" b="1" dirty="0" err="1"/>
              <a:t>bijwoorden</a:t>
            </a:r>
            <a:r>
              <a:rPr lang="en-US" sz="2400" b="1" dirty="0"/>
              <a:t> </a:t>
            </a:r>
            <a:r>
              <a:rPr lang="cs-CZ" sz="2400" b="1" i="1" dirty="0">
                <a:solidFill>
                  <a:srgbClr val="7030A0"/>
                </a:solidFill>
              </a:rPr>
              <a:t>(</a:t>
            </a:r>
            <a:r>
              <a:rPr lang="cs-CZ" sz="2400" b="1" i="1" dirty="0" err="1">
                <a:solidFill>
                  <a:srgbClr val="7030A0"/>
                </a:solidFill>
              </a:rPr>
              <a:t>ermee</a:t>
            </a:r>
            <a:r>
              <a:rPr lang="cs-CZ" sz="2400" b="1" i="1" dirty="0">
                <a:solidFill>
                  <a:srgbClr val="7030A0"/>
                </a:solidFill>
              </a:rPr>
              <a:t>, </a:t>
            </a:r>
            <a:r>
              <a:rPr lang="cs-CZ" sz="2400" b="1" i="1" dirty="0" err="1">
                <a:solidFill>
                  <a:srgbClr val="7030A0"/>
                </a:solidFill>
              </a:rPr>
              <a:t>daarover</a:t>
            </a:r>
            <a:r>
              <a:rPr lang="cs-CZ" sz="2400" b="1" i="1" dirty="0">
                <a:solidFill>
                  <a:srgbClr val="7030A0"/>
                </a:solidFill>
              </a:rPr>
              <a:t>, </a:t>
            </a:r>
            <a:r>
              <a:rPr lang="cs-CZ" sz="2400" b="1" i="1" dirty="0" err="1">
                <a:solidFill>
                  <a:srgbClr val="7030A0"/>
                </a:solidFill>
              </a:rPr>
              <a:t>eraan</a:t>
            </a:r>
            <a:r>
              <a:rPr lang="cs-CZ" sz="2400" b="1" i="1" dirty="0">
                <a:solidFill>
                  <a:srgbClr val="7030A0"/>
                </a:solidFill>
              </a:rPr>
              <a:t>…)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i="1" dirty="0" err="1" smtClean="0">
                <a:solidFill>
                  <a:srgbClr val="FF0000"/>
                </a:solidFill>
              </a:rPr>
              <a:t>Hij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en-US" sz="2400" i="1" dirty="0" err="1">
                <a:solidFill>
                  <a:srgbClr val="FF0000"/>
                </a:solidFill>
              </a:rPr>
              <a:t>heeft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veel</a:t>
            </a:r>
            <a:r>
              <a:rPr lang="en-US" sz="2400" i="1" dirty="0">
                <a:solidFill>
                  <a:srgbClr val="FF0000"/>
                </a:solidFill>
              </a:rPr>
              <a:t> geld </a:t>
            </a:r>
            <a:r>
              <a:rPr lang="en-US" sz="2400" b="1" i="1" u="sng" dirty="0" err="1">
                <a:solidFill>
                  <a:srgbClr val="FF0000"/>
                </a:solidFill>
              </a:rPr>
              <a:t>voor</a:t>
            </a:r>
            <a:r>
              <a:rPr lang="en-US" sz="2400" i="1" dirty="0">
                <a:solidFill>
                  <a:srgbClr val="FF0000"/>
                </a:solidFill>
              </a:rPr>
              <a:t> |</a:t>
            </a:r>
            <a:r>
              <a:rPr lang="en-US" sz="2400" i="1" dirty="0" err="1">
                <a:solidFill>
                  <a:srgbClr val="FF0000"/>
                </a:solidFill>
              </a:rPr>
              <a:t>betaald</a:t>
            </a:r>
            <a:r>
              <a:rPr lang="en-US" sz="2400" i="1" dirty="0" smtClean="0">
                <a:solidFill>
                  <a:srgbClr val="FF0000"/>
                </a:solidFill>
              </a:rPr>
              <a:t>|.</a:t>
            </a:r>
            <a:endParaRPr lang="cs-CZ" sz="2400" i="1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|</a:t>
            </a:r>
            <a:r>
              <a:rPr lang="cs-CZ" sz="2400" i="1" dirty="0" err="1" smtClean="0">
                <a:solidFill>
                  <a:srgbClr val="FF0000"/>
                </a:solidFill>
              </a:rPr>
              <a:t>Wil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cs-CZ" sz="2400" i="1" dirty="0" smtClean="0">
                <a:solidFill>
                  <a:srgbClr val="FF0000"/>
                </a:solidFill>
              </a:rPr>
              <a:t> je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er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nog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een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paar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dagen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u="sng" dirty="0" err="1" smtClean="0">
                <a:solidFill>
                  <a:srgbClr val="FF0000"/>
                </a:solidFill>
              </a:rPr>
              <a:t>over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|</a:t>
            </a:r>
            <a:r>
              <a:rPr lang="cs-CZ" sz="2400" i="1" dirty="0" err="1" smtClean="0">
                <a:solidFill>
                  <a:srgbClr val="FF0000"/>
                </a:solidFill>
              </a:rPr>
              <a:t>willen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nadenken</a:t>
            </a:r>
            <a:r>
              <a:rPr lang="en-US" sz="2400" i="1" dirty="0" smtClean="0">
                <a:solidFill>
                  <a:srgbClr val="FF0000"/>
                </a:solidFill>
              </a:rPr>
              <a:t>|</a:t>
            </a:r>
            <a:r>
              <a:rPr lang="cs-CZ" sz="2400" i="1" dirty="0" smtClean="0">
                <a:solidFill>
                  <a:srgbClr val="FF0000"/>
                </a:solidFill>
              </a:rPr>
              <a:t>? </a:t>
            </a:r>
            <a:endParaRPr 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47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474" y="184652"/>
            <a:ext cx="11766884" cy="132556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VOLGORDEPRINCIPES EN VOLGORDETENDENSEN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474" y="1407695"/>
            <a:ext cx="11766884" cy="5065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OEFENING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</a:rPr>
              <a:t> EERSTE </a:t>
            </a:r>
            <a:r>
              <a:rPr lang="en-US" b="1" dirty="0" smtClean="0">
                <a:solidFill>
                  <a:srgbClr val="0070C0"/>
                </a:solidFill>
              </a:rPr>
              <a:t>ZINSPLAATS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WAT KAN WEL, WAT KAN NIET ?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Je </a:t>
            </a:r>
            <a:r>
              <a:rPr lang="cs-CZ" i="1" dirty="0" err="1">
                <a:solidFill>
                  <a:srgbClr val="FF0000"/>
                </a:solidFill>
                <a:sym typeface="Wingdings" panose="05000000000000000000" pitchFamily="2" charset="2"/>
              </a:rPr>
              <a:t>zal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FF0000"/>
                </a:solidFill>
                <a:sym typeface="Wingdings" panose="05000000000000000000" pitchFamily="2" charset="2"/>
              </a:rPr>
              <a:t>ik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FF0000"/>
                </a:solidFill>
                <a:sym typeface="Wingdings" panose="05000000000000000000" pitchFamily="2" charset="2"/>
              </a:rPr>
              <a:t>morgen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FF0000"/>
                </a:solidFill>
                <a:sym typeface="Wingdings" panose="05000000000000000000" pitchFamily="2" charset="2"/>
              </a:rPr>
              <a:t>bellen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cs-CZ" i="1" dirty="0" err="1">
                <a:solidFill>
                  <a:srgbClr val="FF0000"/>
                </a:solidFill>
                <a:sym typeface="Wingdings" panose="05000000000000000000" pitchFamily="2" charset="2"/>
              </a:rPr>
              <a:t>beloofd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Jou heb </a:t>
            </a:r>
            <a:r>
              <a:rPr lang="nl-NL" i="1" dirty="0">
                <a:solidFill>
                  <a:srgbClr val="FF0000"/>
                </a:solidFill>
              </a:rPr>
              <a:t>ik nog niet eerder ontmoet, dacht ik. 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Van ze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heeft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 Jan dat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zeker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niet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gekregen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Met 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hen kan je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altijd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7030A0"/>
                </a:solidFill>
                <a:sym typeface="Wingdings" panose="05000000000000000000" pitchFamily="2" charset="2"/>
              </a:rPr>
              <a:t>rekenen</a:t>
            </a:r>
            <a:r>
              <a:rPr lang="cs-CZ" i="1" dirty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Het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vinden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we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zeker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niet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ideaal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Dat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moet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je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wel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eens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horen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596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611" y="274638"/>
            <a:ext cx="9597189" cy="922114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herhaling</a:t>
            </a:r>
            <a:r>
              <a:rPr lang="cs-CZ" b="1" dirty="0" smtClean="0">
                <a:solidFill>
                  <a:srgbClr val="0070C0"/>
                </a:solidFill>
              </a:rPr>
              <a:t>: </a:t>
            </a:r>
            <a:r>
              <a:rPr lang="cs-CZ" b="1" dirty="0" err="1">
                <a:solidFill>
                  <a:srgbClr val="0070C0"/>
                </a:solidFill>
              </a:rPr>
              <a:t>m</a:t>
            </a:r>
            <a:r>
              <a:rPr lang="cs-CZ" dirty="0" err="1" smtClean="0">
                <a:solidFill>
                  <a:srgbClr val="0070C0"/>
                </a:solidFill>
              </a:rPr>
              <a:t>oet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je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kan je </a:t>
            </a:r>
            <a:r>
              <a:rPr lang="cs-CZ" b="1" i="1" dirty="0" err="1">
                <a:solidFill>
                  <a:srgbClr val="0070C0"/>
                </a:solidFill>
              </a:rPr>
              <a:t>aan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toevoegen</a:t>
            </a:r>
            <a:r>
              <a:rPr lang="cs-CZ" dirty="0">
                <a:solidFill>
                  <a:srgbClr val="0070C0"/>
                </a:solidFill>
              </a:rPr>
              <a:t>?</a:t>
            </a:r>
            <a:br>
              <a:rPr lang="cs-CZ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3611" y="1022684"/>
            <a:ext cx="11285621" cy="5654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100" dirty="0"/>
          </a:p>
          <a:p>
            <a:pPr marL="514350" indent="-514350">
              <a:buAutoNum type="arabicPeriod"/>
            </a:pPr>
            <a:r>
              <a:rPr lang="nl-NL" sz="3200" i="1" dirty="0" smtClean="0">
                <a:solidFill>
                  <a:srgbClr val="FF0000"/>
                </a:solidFill>
              </a:rPr>
              <a:t>De secretaris reikte de prijs Frederik.</a:t>
            </a:r>
            <a:endParaRPr lang="cs-CZ" sz="3200" i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3200" i="1" dirty="0" err="1" smtClean="0">
                <a:solidFill>
                  <a:srgbClr val="FF0000"/>
                </a:solidFill>
              </a:rPr>
              <a:t>Hij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geeft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mij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altijd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bloemen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als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ik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jarig</a:t>
            </a:r>
            <a:r>
              <a:rPr lang="cs-CZ" sz="3200" i="1" dirty="0" smtClean="0">
                <a:solidFill>
                  <a:srgbClr val="FF0000"/>
                </a:solidFill>
              </a:rPr>
              <a:t> ben.</a:t>
            </a:r>
          </a:p>
          <a:p>
            <a:pPr marL="514350" indent="-514350">
              <a:buAutoNum type="arabicPeriod"/>
            </a:pPr>
            <a:r>
              <a:rPr lang="cs-CZ" sz="3200" i="1" dirty="0" err="1" smtClean="0">
                <a:solidFill>
                  <a:srgbClr val="FF0000"/>
                </a:solidFill>
              </a:rPr>
              <a:t>Ik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vergeef</a:t>
            </a:r>
            <a:r>
              <a:rPr lang="cs-CZ" sz="3200" i="1" dirty="0" smtClean="0">
                <a:solidFill>
                  <a:srgbClr val="FF0000"/>
                </a:solidFill>
              </a:rPr>
              <a:t> je </a:t>
            </a:r>
            <a:r>
              <a:rPr lang="cs-CZ" sz="3200" i="1" dirty="0" err="1" smtClean="0">
                <a:solidFill>
                  <a:srgbClr val="FF0000"/>
                </a:solidFill>
              </a:rPr>
              <a:t>alles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3200" i="1" dirty="0" smtClean="0">
                <a:solidFill>
                  <a:srgbClr val="FF0000"/>
                </a:solidFill>
              </a:rPr>
              <a:t>De docente </a:t>
            </a:r>
            <a:r>
              <a:rPr lang="cs-CZ" sz="3200" i="1" dirty="0" err="1" smtClean="0">
                <a:solidFill>
                  <a:srgbClr val="FF0000"/>
                </a:solidFill>
              </a:rPr>
              <a:t>gaf</a:t>
            </a:r>
            <a:r>
              <a:rPr lang="cs-CZ" sz="3200" i="1" dirty="0" smtClean="0">
                <a:solidFill>
                  <a:srgbClr val="FF0000"/>
                </a:solidFill>
              </a:rPr>
              <a:t> de studente </a:t>
            </a:r>
            <a:r>
              <a:rPr lang="cs-CZ" sz="3200" i="1" dirty="0" err="1" smtClean="0">
                <a:solidFill>
                  <a:srgbClr val="FF0000"/>
                </a:solidFill>
              </a:rPr>
              <a:t>een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straf</a:t>
            </a:r>
            <a:r>
              <a:rPr lang="cs-CZ" sz="3200" i="1" dirty="0" smtClean="0">
                <a:solidFill>
                  <a:srgbClr val="FF0000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cs-CZ" sz="3200" i="1" dirty="0" err="1" smtClean="0">
                <a:solidFill>
                  <a:srgbClr val="FF0000"/>
                </a:solidFill>
              </a:rPr>
              <a:t>Hoe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moet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ik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mijn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ouders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zeggen</a:t>
            </a:r>
            <a:r>
              <a:rPr lang="cs-CZ" sz="3200" i="1" dirty="0" smtClean="0">
                <a:solidFill>
                  <a:srgbClr val="FF0000"/>
                </a:solidFill>
              </a:rPr>
              <a:t> dat </a:t>
            </a:r>
            <a:r>
              <a:rPr lang="cs-CZ" sz="3200" i="1" dirty="0" err="1" smtClean="0">
                <a:solidFill>
                  <a:srgbClr val="FF0000"/>
                </a:solidFill>
              </a:rPr>
              <a:t>ik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een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vriend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heb</a:t>
            </a:r>
            <a:r>
              <a:rPr lang="cs-CZ" sz="3200" i="1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cs-CZ" sz="3200" i="1" dirty="0" smtClean="0">
                <a:solidFill>
                  <a:srgbClr val="FF0000"/>
                </a:solidFill>
              </a:rPr>
              <a:t>Je </a:t>
            </a:r>
            <a:r>
              <a:rPr lang="cs-CZ" sz="3200" i="1" dirty="0" err="1" smtClean="0">
                <a:solidFill>
                  <a:srgbClr val="FF0000"/>
                </a:solidFill>
              </a:rPr>
              <a:t>moet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jouw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vader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vragen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3200" i="1" dirty="0" err="1" smtClean="0">
                <a:solidFill>
                  <a:srgbClr val="FF0000"/>
                </a:solidFill>
              </a:rPr>
              <a:t>Elsje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gaf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haar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buurman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een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knipoog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3200" i="1" dirty="0" err="1" smtClean="0">
                <a:solidFill>
                  <a:srgbClr val="FF0000"/>
                </a:solidFill>
              </a:rPr>
              <a:t>Ik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geef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morgen</a:t>
            </a:r>
            <a:r>
              <a:rPr lang="cs-CZ" sz="3200" i="1" dirty="0" smtClean="0">
                <a:solidFill>
                  <a:srgbClr val="FF0000"/>
                </a:solidFill>
              </a:rPr>
              <a:t> de </a:t>
            </a:r>
            <a:r>
              <a:rPr lang="cs-CZ" sz="3200" i="1" dirty="0" err="1" smtClean="0">
                <a:solidFill>
                  <a:srgbClr val="FF0000"/>
                </a:solidFill>
              </a:rPr>
              <a:t>voorkeur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over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overmorgen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714" y="365126"/>
            <a:ext cx="10628086" cy="82504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OEFENING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 EERSTE ZINSPLAATS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0172"/>
            <a:ext cx="11569700" cy="56678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cs-CZ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WAT KAN WEL, WAT KAN NIET ?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FF0000"/>
                </a:solidFill>
              </a:rPr>
              <a:t>Een </a:t>
            </a:r>
            <a:r>
              <a:rPr lang="cs-CZ" i="1" dirty="0" err="1" smtClean="0">
                <a:solidFill>
                  <a:srgbClr val="FF0000"/>
                </a:solidFill>
              </a:rPr>
              <a:t>boek</a:t>
            </a:r>
            <a:r>
              <a:rPr lang="nl-NL" dirty="0" smtClean="0">
                <a:solidFill>
                  <a:srgbClr val="FF0000"/>
                </a:solidFill>
              </a:rPr>
              <a:t> |was| hij aan het </a:t>
            </a:r>
            <a:r>
              <a:rPr lang="cs-CZ" dirty="0" smtClean="0">
                <a:solidFill>
                  <a:srgbClr val="FF0000"/>
                </a:solidFill>
              </a:rPr>
              <a:t>lezen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Een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boek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|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nl-NL" dirty="0" smtClean="0">
                <a:solidFill>
                  <a:srgbClr val="FF0000"/>
                </a:solidFill>
              </a:rPr>
              <a:t>| 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 </a:t>
            </a:r>
            <a:r>
              <a:rPr lang="cs-CZ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beste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vriend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Melk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nl-NL" i="1" dirty="0" smtClean="0">
                <a:solidFill>
                  <a:srgbClr val="7030A0"/>
                </a:solidFill>
              </a:rPr>
              <a:t>|</a:t>
            </a:r>
            <a:r>
              <a:rPr lang="cs-CZ" i="1" dirty="0" err="1" smtClean="0">
                <a:solidFill>
                  <a:srgbClr val="7030A0"/>
                </a:solidFill>
              </a:rPr>
              <a:t>zit</a:t>
            </a:r>
            <a:r>
              <a:rPr lang="nl-NL" i="1" dirty="0" smtClean="0">
                <a:solidFill>
                  <a:srgbClr val="7030A0"/>
                </a:solidFill>
              </a:rPr>
              <a:t>|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in de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koelkast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Melk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nl-NL" i="1" dirty="0" smtClean="0">
                <a:solidFill>
                  <a:srgbClr val="7030A0"/>
                </a:solidFill>
              </a:rPr>
              <a:t>|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is</a:t>
            </a:r>
            <a:r>
              <a:rPr lang="nl-NL" i="1" dirty="0" smtClean="0">
                <a:solidFill>
                  <a:srgbClr val="7030A0"/>
                </a:solidFill>
              </a:rPr>
              <a:t> |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niet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de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beste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bron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van </a:t>
            </a:r>
            <a:r>
              <a:rPr lang="cs-CZ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calcium</a:t>
            </a:r>
            <a:r>
              <a:rPr lang="cs-CZ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Iemand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is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aan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telefoon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voor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je.</a:t>
            </a:r>
          </a:p>
          <a:p>
            <a:pPr marL="0" indent="0">
              <a:buNone/>
            </a:pPr>
            <a:r>
              <a:rPr lang="cs-CZ" i="1" dirty="0" err="1">
                <a:solidFill>
                  <a:srgbClr val="00B050"/>
                </a:solidFill>
                <a:sym typeface="Wingdings" panose="05000000000000000000" pitchFamily="2" charset="2"/>
              </a:rPr>
              <a:t>Iemand</a:t>
            </a:r>
            <a:r>
              <a:rPr lang="cs-CZ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i="1" dirty="0" smtClean="0">
                <a:solidFill>
                  <a:srgbClr val="00B050"/>
                </a:solidFill>
              </a:rPr>
              <a:t>|</a:t>
            </a:r>
            <a:r>
              <a:rPr lang="cs-CZ" i="1" dirty="0" err="1" smtClean="0">
                <a:solidFill>
                  <a:srgbClr val="00B050"/>
                </a:solidFill>
              </a:rPr>
              <a:t>heeft</a:t>
            </a:r>
            <a:r>
              <a:rPr lang="nl-NL" i="1" dirty="0" smtClean="0">
                <a:solidFill>
                  <a:srgbClr val="00B050"/>
                </a:solidFill>
              </a:rPr>
              <a:t>|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verteld</a:t>
            </a:r>
            <a:r>
              <a:rPr lang="cs-CZ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dat…</a:t>
            </a:r>
          </a:p>
          <a:p>
            <a:pPr marL="0" indent="0">
              <a:buNone/>
            </a:pPr>
            <a:endParaRPr lang="cs-CZ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</a:rPr>
              <a:t>Een soldaat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|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staat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voor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deur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van de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kapitein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</a:rPr>
              <a:t>Een Brits soldaat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|werd| zondag bij een explosi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in Ulster gedood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3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38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sym typeface="Wingdings" panose="05000000000000000000" pitchFamily="2" charset="2"/>
              </a:rPr>
              <a:t>OEFENING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EERSTE ZINSPLAATS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11700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800" i="1" dirty="0" err="1">
                <a:solidFill>
                  <a:srgbClr val="FF0000"/>
                </a:solidFill>
              </a:rPr>
              <a:t>Het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hee</a:t>
            </a:r>
            <a:r>
              <a:rPr lang="en-US" sz="2800" i="1" dirty="0">
                <a:solidFill>
                  <a:srgbClr val="FF0000"/>
                </a:solidFill>
              </a:rPr>
              <a:t>f</a:t>
            </a:r>
            <a:r>
              <a:rPr lang="cs-CZ" sz="2800" i="1" dirty="0">
                <a:solidFill>
                  <a:srgbClr val="FF0000"/>
                </a:solidFill>
              </a:rPr>
              <a:t>t </a:t>
            </a:r>
            <a:r>
              <a:rPr lang="cs-CZ" sz="2800" i="1" dirty="0" err="1" smtClean="0">
                <a:solidFill>
                  <a:srgbClr val="FF0000"/>
                </a:solidFill>
              </a:rPr>
              <a:t>hij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wel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gezegd</a:t>
            </a:r>
            <a:r>
              <a:rPr lang="cs-CZ" sz="2800" i="1" dirty="0">
                <a:solidFill>
                  <a:srgbClr val="FF0000"/>
                </a:solidFill>
              </a:rPr>
              <a:t>.    </a:t>
            </a:r>
            <a:endParaRPr lang="cs-CZ" sz="28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800" b="1" i="1" dirty="0" err="1" smtClean="0">
                <a:solidFill>
                  <a:srgbClr val="00B050"/>
                </a:solidFill>
              </a:rPr>
              <a:t>Dat</a:t>
            </a:r>
            <a:r>
              <a:rPr lang="en-US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hee</a:t>
            </a:r>
            <a:r>
              <a:rPr lang="en-US" sz="2800" i="1" dirty="0">
                <a:solidFill>
                  <a:srgbClr val="00B050"/>
                </a:solidFill>
              </a:rPr>
              <a:t>f</a:t>
            </a:r>
            <a:r>
              <a:rPr lang="cs-CZ" sz="2800" i="1" dirty="0">
                <a:solidFill>
                  <a:srgbClr val="00B050"/>
                </a:solidFill>
              </a:rPr>
              <a:t>t </a:t>
            </a:r>
            <a:r>
              <a:rPr lang="cs-CZ" sz="2800" i="1" dirty="0" err="1">
                <a:solidFill>
                  <a:srgbClr val="00B050"/>
                </a:solidFill>
              </a:rPr>
              <a:t>hij</a:t>
            </a:r>
            <a:r>
              <a:rPr lang="cs-CZ" sz="2800" i="1" dirty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wel</a:t>
            </a:r>
            <a:r>
              <a:rPr lang="cs-CZ" sz="2800" i="1" dirty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gezegd</a:t>
            </a:r>
            <a:r>
              <a:rPr lang="cs-CZ" sz="2800" i="1" dirty="0">
                <a:solidFill>
                  <a:srgbClr val="00B050"/>
                </a:solidFill>
              </a:rPr>
              <a:t>. </a:t>
            </a:r>
            <a:endParaRPr lang="cs-CZ" sz="2800" i="1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cs-CZ" sz="2800" i="1" dirty="0">
              <a:solidFill>
                <a:srgbClr val="00B050"/>
              </a:solidFill>
            </a:endParaRPr>
          </a:p>
          <a:p>
            <a:pPr lvl="1"/>
            <a:r>
              <a:rPr lang="cs-CZ" sz="2800" i="1" dirty="0" smtClean="0">
                <a:solidFill>
                  <a:srgbClr val="FF0000"/>
                </a:solidFill>
              </a:rPr>
              <a:t>Er </a:t>
            </a:r>
            <a:r>
              <a:rPr lang="en-US" sz="2800" i="1" dirty="0">
                <a:solidFill>
                  <a:srgbClr val="FF0000"/>
                </a:solidFill>
              </a:rPr>
              <a:t>zag </a:t>
            </a:r>
            <a:r>
              <a:rPr lang="en-US" sz="2800" i="1" dirty="0" err="1">
                <a:solidFill>
                  <a:srgbClr val="FF0000"/>
                </a:solidFill>
              </a:rPr>
              <a:t>ze</a:t>
            </a:r>
            <a:r>
              <a:rPr lang="en-US" sz="2800" i="1" dirty="0">
                <a:solidFill>
                  <a:srgbClr val="FF0000"/>
                </a:solidFill>
              </a:rPr>
              <a:t> hem </a:t>
            </a:r>
            <a:r>
              <a:rPr lang="en-US" sz="2800" i="1" dirty="0" err="1">
                <a:solidFill>
                  <a:srgbClr val="FF0000"/>
                </a:solidFill>
              </a:rPr>
              <a:t>staan</a:t>
            </a:r>
            <a:r>
              <a:rPr lang="cs-CZ" sz="2800" i="1" dirty="0">
                <a:solidFill>
                  <a:srgbClr val="FF0000"/>
                </a:solidFill>
              </a:rPr>
              <a:t>.</a:t>
            </a:r>
            <a:r>
              <a:rPr lang="en-US" sz="2800" i="1" dirty="0">
                <a:solidFill>
                  <a:srgbClr val="FF0000"/>
                </a:solidFill>
              </a:rPr>
              <a:t> 	</a:t>
            </a:r>
            <a:endParaRPr lang="cs-CZ" sz="28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800" b="1" i="1" dirty="0" err="1" smtClean="0">
                <a:solidFill>
                  <a:srgbClr val="00B050"/>
                </a:solidFill>
              </a:rPr>
              <a:t>Daar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i="1" dirty="0">
                <a:solidFill>
                  <a:srgbClr val="00B050"/>
                </a:solidFill>
              </a:rPr>
              <a:t>zag </a:t>
            </a:r>
            <a:r>
              <a:rPr lang="en-US" sz="2800" i="1" dirty="0" err="1">
                <a:solidFill>
                  <a:srgbClr val="00B050"/>
                </a:solidFill>
              </a:rPr>
              <a:t>ze</a:t>
            </a:r>
            <a:r>
              <a:rPr lang="en-US" sz="2800" i="1" dirty="0">
                <a:solidFill>
                  <a:srgbClr val="00B050"/>
                </a:solidFill>
              </a:rPr>
              <a:t> hem </a:t>
            </a:r>
            <a:r>
              <a:rPr lang="en-US" sz="2800" i="1" dirty="0" err="1">
                <a:solidFill>
                  <a:srgbClr val="00B050"/>
                </a:solidFill>
              </a:rPr>
              <a:t>staan</a:t>
            </a:r>
            <a:r>
              <a:rPr lang="en-US" sz="2800" i="1" dirty="0" smtClean="0">
                <a:solidFill>
                  <a:srgbClr val="00B050"/>
                </a:solidFill>
              </a:rPr>
              <a:t>.</a:t>
            </a:r>
            <a:endParaRPr lang="cs-CZ" sz="2800" i="1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cs-CZ" sz="2800" i="1" dirty="0">
              <a:solidFill>
                <a:srgbClr val="00B050"/>
              </a:solidFill>
            </a:endParaRPr>
          </a:p>
          <a:p>
            <a:pPr lvl="1"/>
            <a:r>
              <a:rPr lang="cs-CZ" sz="2800" i="1" dirty="0" err="1" smtClean="0">
                <a:solidFill>
                  <a:srgbClr val="FF0000"/>
                </a:solidFill>
              </a:rPr>
              <a:t>Ie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zei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toen</a:t>
            </a:r>
            <a:r>
              <a:rPr lang="cs-CZ" sz="2800" i="1" dirty="0">
                <a:solidFill>
                  <a:srgbClr val="FF0000"/>
                </a:solidFill>
              </a:rPr>
              <a:t> dat </a:t>
            </a:r>
            <a:r>
              <a:rPr lang="cs-CZ" sz="2800" i="1" dirty="0" err="1">
                <a:solidFill>
                  <a:srgbClr val="FF0000"/>
                </a:solidFill>
              </a:rPr>
              <a:t>het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goed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is</a:t>
            </a:r>
            <a:r>
              <a:rPr lang="cs-CZ" sz="2800" i="1" dirty="0">
                <a:solidFill>
                  <a:srgbClr val="FF0000"/>
                </a:solidFill>
              </a:rPr>
              <a:t>. </a:t>
            </a:r>
            <a:r>
              <a:rPr lang="cs-CZ" sz="2800" i="1" dirty="0">
                <a:solidFill>
                  <a:srgbClr val="00B050"/>
                </a:solidFill>
              </a:rPr>
              <a:t>	</a:t>
            </a:r>
            <a:endParaRPr lang="cs-CZ" sz="2800" i="1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2800" i="1" dirty="0" err="1" smtClean="0">
                <a:solidFill>
                  <a:srgbClr val="00B050"/>
                </a:solidFill>
              </a:rPr>
              <a:t>Toen</a:t>
            </a:r>
            <a:r>
              <a:rPr lang="cs-CZ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zei</a:t>
            </a:r>
            <a:r>
              <a:rPr lang="cs-CZ" sz="2800" i="1" dirty="0">
                <a:solidFill>
                  <a:srgbClr val="00B050"/>
                </a:solidFill>
              </a:rPr>
              <a:t> </a:t>
            </a:r>
            <a:r>
              <a:rPr lang="cs-CZ" sz="2800" b="1" i="1" dirty="0" err="1">
                <a:solidFill>
                  <a:srgbClr val="00B050"/>
                </a:solidFill>
              </a:rPr>
              <a:t>ie</a:t>
            </a:r>
            <a:r>
              <a:rPr lang="cs-CZ" sz="2800" i="1" dirty="0">
                <a:solidFill>
                  <a:srgbClr val="00B050"/>
                </a:solidFill>
              </a:rPr>
              <a:t> dat </a:t>
            </a:r>
            <a:r>
              <a:rPr lang="cs-CZ" sz="2800" i="1" dirty="0" err="1">
                <a:solidFill>
                  <a:srgbClr val="00B050"/>
                </a:solidFill>
              </a:rPr>
              <a:t>het</a:t>
            </a:r>
            <a:r>
              <a:rPr lang="cs-CZ" sz="2800" i="1" dirty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goed</a:t>
            </a:r>
            <a:r>
              <a:rPr lang="cs-CZ" sz="2800" i="1" dirty="0">
                <a:solidFill>
                  <a:srgbClr val="00B050"/>
                </a:solidFill>
              </a:rPr>
              <a:t> </a:t>
            </a:r>
            <a:r>
              <a:rPr lang="cs-CZ" sz="2800" i="1" dirty="0" err="1">
                <a:solidFill>
                  <a:srgbClr val="00B050"/>
                </a:solidFill>
              </a:rPr>
              <a:t>was</a:t>
            </a:r>
            <a:r>
              <a:rPr lang="cs-CZ" sz="2800" i="1" dirty="0">
                <a:solidFill>
                  <a:srgbClr val="00B050"/>
                </a:solidFill>
              </a:rPr>
              <a:t>. </a:t>
            </a:r>
            <a:endParaRPr lang="cs-CZ" sz="2800" i="1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cs-CZ" sz="2800" i="1" dirty="0">
              <a:solidFill>
                <a:srgbClr val="00B050"/>
              </a:solidFill>
            </a:endParaRPr>
          </a:p>
          <a:p>
            <a:pPr lvl="1"/>
            <a:r>
              <a:rPr lang="cs-CZ" sz="2800" i="1" dirty="0" smtClean="0">
                <a:solidFill>
                  <a:srgbClr val="FF0000"/>
                </a:solidFill>
              </a:rPr>
              <a:t>Ze kan </a:t>
            </a:r>
            <a:r>
              <a:rPr lang="cs-CZ" sz="2800" i="1" dirty="0" err="1" smtClean="0">
                <a:solidFill>
                  <a:srgbClr val="FF0000"/>
                </a:solidFill>
              </a:rPr>
              <a:t>men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er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niet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zien</a:t>
            </a:r>
            <a:r>
              <a:rPr lang="cs-CZ" sz="2800" i="1" dirty="0" smtClean="0">
                <a:solidFill>
                  <a:srgbClr val="FF0000"/>
                </a:solidFill>
              </a:rPr>
              <a:t>. </a:t>
            </a:r>
            <a:r>
              <a:rPr lang="cs-CZ" sz="2800" i="1" dirty="0">
                <a:solidFill>
                  <a:srgbClr val="00B050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2800" i="1" dirty="0" smtClean="0">
                <a:solidFill>
                  <a:srgbClr val="00B050"/>
                </a:solidFill>
              </a:rPr>
              <a:t>Hen kan je </a:t>
            </a:r>
            <a:r>
              <a:rPr lang="cs-CZ" sz="2800" i="1" dirty="0" err="1" smtClean="0">
                <a:solidFill>
                  <a:srgbClr val="00B050"/>
                </a:solidFill>
              </a:rPr>
              <a:t>er</a:t>
            </a:r>
            <a:r>
              <a:rPr lang="cs-CZ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 smtClean="0">
                <a:solidFill>
                  <a:srgbClr val="00B050"/>
                </a:solidFill>
              </a:rPr>
              <a:t>niet</a:t>
            </a:r>
            <a:r>
              <a:rPr lang="cs-CZ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 smtClean="0">
                <a:solidFill>
                  <a:srgbClr val="00B050"/>
                </a:solidFill>
              </a:rPr>
              <a:t>zien</a:t>
            </a:r>
            <a:r>
              <a:rPr lang="cs-CZ" sz="2800" i="1" dirty="0" smtClean="0">
                <a:solidFill>
                  <a:srgbClr val="00B050"/>
                </a:solidFill>
              </a:rPr>
              <a:t>, maar …. </a:t>
            </a:r>
            <a:endParaRPr lang="cs-CZ" sz="2800" i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888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4800" b="1" dirty="0"/>
              <a:t>BEDANKT VOOR UW AANDACHT!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96752"/>
            <a:ext cx="7560840" cy="5400600"/>
          </a:xfrm>
        </p:spPr>
      </p:pic>
    </p:spTree>
    <p:extLst>
      <p:ext uri="{BB962C8B-B14F-4D97-AF65-F5344CB8AC3E}">
        <p14:creationId xmlns:p14="http://schemas.microsoft.com/office/powerpoint/2010/main" val="41677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663" y="365125"/>
            <a:ext cx="11634537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DE </a:t>
            </a:r>
            <a:r>
              <a:rPr lang="cs-CZ" sz="4000" dirty="0">
                <a:solidFill>
                  <a:srgbClr val="C00000"/>
                </a:solidFill>
                <a:latin typeface="+mn-lt"/>
              </a:rPr>
              <a:t>HOOFDPRINCIPES VAN 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NEDERLANDSE </a:t>
            </a:r>
            <a:r>
              <a:rPr lang="cs-CZ" sz="4000" dirty="0">
                <a:solidFill>
                  <a:srgbClr val="C00000"/>
                </a:solidFill>
                <a:latin typeface="+mn-lt"/>
              </a:rPr>
              <a:t>VOLGORDE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271" y="1504335"/>
            <a:ext cx="10783529" cy="504394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sz="3200" b="1" dirty="0" smtClean="0"/>
              <a:t>POLENPRINCIPE</a:t>
            </a:r>
          </a:p>
          <a:p>
            <a:pPr marL="514350" indent="-514350">
              <a:buAutoNum type="arabicPeriod"/>
            </a:pPr>
            <a:endParaRPr lang="cs-CZ" sz="3200" b="1" dirty="0" smtClean="0"/>
          </a:p>
          <a:p>
            <a:pPr marL="514350" indent="-514350">
              <a:buAutoNum type="arabicPeriod"/>
            </a:pPr>
            <a:r>
              <a:rPr lang="cs-CZ" sz="3200" b="1" dirty="0" smtClean="0"/>
              <a:t>LINKS-RECHTS-PRINCIPE </a:t>
            </a:r>
          </a:p>
          <a:p>
            <a:pPr marL="514350" indent="-514350">
              <a:buAutoNum type="arabicPeriod"/>
            </a:pPr>
            <a:endParaRPr lang="cs-CZ" sz="3200" b="1" dirty="0" smtClean="0"/>
          </a:p>
          <a:p>
            <a:pPr marL="514350" indent="-514350">
              <a:buAutoNum type="arabicPeriod"/>
            </a:pPr>
            <a:r>
              <a:rPr lang="cs-CZ" sz="3200" b="1" dirty="0" smtClean="0"/>
              <a:t>COMPLEXITEITSPRINCIPE</a:t>
            </a:r>
          </a:p>
          <a:p>
            <a:pPr marL="514350" indent="-514350">
              <a:buAutoNum type="arabicPeriod"/>
            </a:pPr>
            <a:endParaRPr lang="cs-CZ" sz="3200" b="1" dirty="0" smtClean="0"/>
          </a:p>
          <a:p>
            <a:pPr marL="514350" indent="-514350">
              <a:buAutoNum type="arabicPeriod"/>
            </a:pPr>
            <a:r>
              <a:rPr lang="cs-CZ" sz="3200" b="1" dirty="0" smtClean="0"/>
              <a:t>INHERENTIEPRINCIPE</a:t>
            </a:r>
          </a:p>
        </p:txBody>
      </p:sp>
    </p:spTree>
    <p:extLst>
      <p:ext uri="{BB962C8B-B14F-4D97-AF65-F5344CB8AC3E}">
        <p14:creationId xmlns:p14="http://schemas.microsoft.com/office/powerpoint/2010/main" val="3885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cs-CZ" b="1" dirty="0" smtClean="0"/>
              <a:t>		NEDERLANDSE VOLGORDE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09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WELKE TYPE TAAL IS HET NEDERLANDS m.b.t. VOLGORDE?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HOE KAN JE HET NEDERLANDS BESCHRIJVEN QUA VOLGORDE? 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V-2</a:t>
            </a:r>
          </a:p>
          <a:p>
            <a:endParaRPr lang="cs-CZ" b="1" dirty="0" smtClean="0"/>
          </a:p>
          <a:p>
            <a:r>
              <a:rPr lang="cs-CZ" b="1" dirty="0" smtClean="0"/>
              <a:t>V-FINAL</a:t>
            </a:r>
          </a:p>
          <a:p>
            <a:endParaRPr lang="cs-CZ" b="1" dirty="0" smtClean="0"/>
          </a:p>
          <a:p>
            <a:r>
              <a:rPr lang="cs-CZ" b="1" dirty="0" smtClean="0"/>
              <a:t>SVO</a:t>
            </a:r>
          </a:p>
          <a:p>
            <a:endParaRPr lang="cs-CZ" b="1" dirty="0" smtClean="0"/>
          </a:p>
          <a:p>
            <a:r>
              <a:rPr lang="cs-CZ" b="1" dirty="0" smtClean="0"/>
              <a:t>SOV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47758"/>
              </p:ext>
            </p:extLst>
          </p:nvPr>
        </p:nvGraphicFramePr>
        <p:xfrm>
          <a:off x="220024" y="119413"/>
          <a:ext cx="6882905" cy="657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26">
                  <a:extLst>
                    <a:ext uri="{9D8B030D-6E8A-4147-A177-3AD203B41FA5}">
                      <a16:colId xmlns:a16="http://schemas.microsoft.com/office/drawing/2014/main" val="2852103891"/>
                    </a:ext>
                  </a:extLst>
                </a:gridCol>
                <a:gridCol w="1209964">
                  <a:extLst>
                    <a:ext uri="{9D8B030D-6E8A-4147-A177-3AD203B41FA5}">
                      <a16:colId xmlns:a16="http://schemas.microsoft.com/office/drawing/2014/main" val="4214014391"/>
                    </a:ext>
                  </a:extLst>
                </a:gridCol>
                <a:gridCol w="1689255">
                  <a:extLst>
                    <a:ext uri="{9D8B030D-6E8A-4147-A177-3AD203B41FA5}">
                      <a16:colId xmlns:a16="http://schemas.microsoft.com/office/drawing/2014/main" val="3383489631"/>
                    </a:ext>
                  </a:extLst>
                </a:gridCol>
                <a:gridCol w="1543802">
                  <a:extLst>
                    <a:ext uri="{9D8B030D-6E8A-4147-A177-3AD203B41FA5}">
                      <a16:colId xmlns:a16="http://schemas.microsoft.com/office/drawing/2014/main" val="3682389217"/>
                    </a:ext>
                  </a:extLst>
                </a:gridCol>
                <a:gridCol w="1975758">
                  <a:extLst>
                    <a:ext uri="{9D8B030D-6E8A-4147-A177-3AD203B41FA5}">
                      <a16:colId xmlns:a16="http://schemas.microsoft.com/office/drawing/2014/main" val="686652006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1.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2.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3.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15874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Ik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weet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nog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niet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646594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Hij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moet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alles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uitleggen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70015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Ik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kom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zometeen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36855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Zometeen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kom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ik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29014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Morgen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doe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ik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het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wel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39424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Dat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wil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ik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ook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47425"/>
                  </a:ext>
                </a:extLst>
              </a:tr>
              <a:tr h="65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7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Dit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moet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horen</a:t>
                      </a:r>
                      <a:r>
                        <a:rPr lang="cs-CZ" sz="1800" dirty="0" smtClean="0"/>
                        <a:t>!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1282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Wanneer</a:t>
                      </a:r>
                      <a:r>
                        <a:rPr lang="cs-CZ" sz="1800" baseline="0" dirty="0" smtClean="0"/>
                        <a:t>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help</a:t>
                      </a:r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hem?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766645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Geloof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ze?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767714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Moet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het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huiswerk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maken</a:t>
                      </a:r>
                      <a:r>
                        <a:rPr lang="cs-CZ" sz="1800" dirty="0" smtClean="0"/>
                        <a:t>?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46719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… dat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afmaakt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993458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…</a:t>
                      </a:r>
                      <a:r>
                        <a:rPr lang="cs-CZ" sz="1800" dirty="0" err="1" smtClean="0"/>
                        <a:t>omdat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hij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ons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heeft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uitgenodigd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7803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249886" y="628471"/>
            <a:ext cx="494211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In </a:t>
            </a:r>
            <a:r>
              <a:rPr lang="cs-CZ" sz="2400" dirty="0" err="1" smtClean="0">
                <a:solidFill>
                  <a:srgbClr val="0070C0"/>
                </a:solidFill>
              </a:rPr>
              <a:t>welke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gevallen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klopt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b="1" u="sng" dirty="0" smtClean="0">
                <a:solidFill>
                  <a:srgbClr val="0070C0"/>
                </a:solidFill>
              </a:rPr>
              <a:t>V-2 </a:t>
            </a:r>
            <a:r>
              <a:rPr lang="cs-CZ" sz="2400" b="1" u="sng" dirty="0" err="1" smtClean="0">
                <a:solidFill>
                  <a:srgbClr val="0070C0"/>
                </a:solidFill>
              </a:rPr>
              <a:t>taal</a:t>
            </a:r>
            <a:r>
              <a:rPr lang="cs-CZ" sz="2400" b="1" u="sng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niet</a:t>
            </a:r>
            <a:r>
              <a:rPr lang="cs-CZ" sz="2400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cs-CZ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 smtClean="0">
                <a:solidFill>
                  <a:srgbClr val="FF0000"/>
                </a:solidFill>
              </a:rPr>
              <a:t>ja</a:t>
            </a:r>
            <a:r>
              <a:rPr lang="cs-CZ" sz="2400" dirty="0" smtClean="0">
                <a:solidFill>
                  <a:srgbClr val="FF0000"/>
                </a:solidFill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</a:rPr>
              <a:t>nee-vragen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(9, 10) 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 smtClean="0">
                <a:solidFill>
                  <a:srgbClr val="FF0000"/>
                </a:solidFill>
              </a:rPr>
              <a:t>bijzinnen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(11, 12)</a:t>
            </a:r>
          </a:p>
          <a:p>
            <a:pPr marL="285750" indent="-285750">
              <a:buFontTx/>
              <a:buChar char="-"/>
            </a:pP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In </a:t>
            </a:r>
            <a:r>
              <a:rPr lang="cs-CZ" sz="2400" dirty="0" err="1" smtClean="0">
                <a:solidFill>
                  <a:srgbClr val="0070C0"/>
                </a:solidFill>
              </a:rPr>
              <a:t>welke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gevallen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klopt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b="1" u="sng" dirty="0" smtClean="0">
                <a:solidFill>
                  <a:srgbClr val="0070C0"/>
                </a:solidFill>
              </a:rPr>
              <a:t>SVO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niet</a:t>
            </a:r>
            <a:r>
              <a:rPr lang="cs-CZ" sz="2400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cs-CZ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 smtClean="0">
                <a:solidFill>
                  <a:srgbClr val="FF0000"/>
                </a:solidFill>
              </a:rPr>
              <a:t>bijzinnen</a:t>
            </a:r>
            <a:r>
              <a:rPr lang="cs-CZ" sz="2400" dirty="0" smtClean="0">
                <a:solidFill>
                  <a:srgbClr val="FF0000"/>
                </a:solidFill>
              </a:rPr>
              <a:t>  </a:t>
            </a:r>
            <a:r>
              <a:rPr lang="cs-CZ" sz="2400" dirty="0">
                <a:solidFill>
                  <a:srgbClr val="FF0000"/>
                </a:solidFill>
              </a:rPr>
              <a:t>(11, 12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>
                <a:solidFill>
                  <a:srgbClr val="FF0000"/>
                </a:solidFill>
              </a:rPr>
              <a:t>gemarkeerde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zinnen</a:t>
            </a:r>
            <a:r>
              <a:rPr lang="cs-CZ" sz="2400" dirty="0">
                <a:solidFill>
                  <a:srgbClr val="FF0000"/>
                </a:solidFill>
              </a:rPr>
              <a:t> (6,7)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 smtClean="0">
                <a:solidFill>
                  <a:srgbClr val="FF0000"/>
                </a:solidFill>
              </a:rPr>
              <a:t>subject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na de PV (4,5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In </a:t>
            </a:r>
            <a:r>
              <a:rPr lang="cs-CZ" sz="2400" dirty="0" err="1" smtClean="0">
                <a:solidFill>
                  <a:srgbClr val="0070C0"/>
                </a:solidFill>
              </a:rPr>
              <a:t>welke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gevallen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klopt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S-O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niet</a:t>
            </a:r>
            <a:r>
              <a:rPr lang="cs-CZ" sz="2400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cs-CZ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400" dirty="0" err="1" smtClean="0">
                <a:solidFill>
                  <a:srgbClr val="FF0000"/>
                </a:solidFill>
              </a:rPr>
              <a:t>gemarkeerde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zinnen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400" dirty="0" smtClean="0">
                <a:solidFill>
                  <a:srgbClr val="FF0000"/>
                </a:solidFill>
              </a:rPr>
              <a:t>6,7)</a:t>
            </a:r>
          </a:p>
          <a:p>
            <a:endParaRPr lang="cs-CZ" sz="20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8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cs-CZ" b="1" dirty="0" smtClean="0"/>
              <a:t>		NEDERLANDSE VOLGORDE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74618"/>
            <a:ext cx="10910455" cy="5098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rgbClr val="7030A0"/>
                </a:solidFill>
              </a:rPr>
              <a:t>V-2 TAAL  / 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SOV-TAAL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b="1" dirty="0" smtClean="0"/>
          </a:p>
          <a:p>
            <a:pPr marL="0" indent="0">
              <a:buNone/>
            </a:pPr>
            <a:r>
              <a:rPr lang="cs-CZ" sz="3200" dirty="0" smtClean="0"/>
              <a:t>LET OP:   </a:t>
            </a:r>
            <a:r>
              <a:rPr lang="cs-CZ" sz="3200" b="1" dirty="0" smtClean="0">
                <a:solidFill>
                  <a:srgbClr val="FF0000"/>
                </a:solidFill>
              </a:rPr>
              <a:t>S-O   </a:t>
            </a:r>
            <a:r>
              <a:rPr lang="cs-CZ" sz="3200" b="1" dirty="0" smtClean="0">
                <a:sym typeface="Wingdings" panose="05000000000000000000" pitchFamily="2" charset="2"/>
              </a:rPr>
              <a:t>  </a:t>
            </a:r>
            <a:r>
              <a:rPr lang="cs-CZ" sz="3200" dirty="0" err="1" smtClean="0"/>
              <a:t>volgorde</a:t>
            </a:r>
            <a:r>
              <a:rPr lang="cs-CZ" sz="3200" dirty="0" smtClean="0"/>
              <a:t> </a:t>
            </a:r>
            <a:r>
              <a:rPr lang="cs-CZ" sz="3200" dirty="0" err="1" smtClean="0"/>
              <a:t>zowel</a:t>
            </a:r>
            <a:r>
              <a:rPr lang="cs-CZ" sz="3200" dirty="0" smtClean="0"/>
              <a:t> in </a:t>
            </a:r>
            <a:r>
              <a:rPr lang="cs-CZ" sz="3200" dirty="0" err="1" smtClean="0"/>
              <a:t>hoofdzinnen</a:t>
            </a:r>
            <a:r>
              <a:rPr lang="cs-CZ" sz="3200" dirty="0" smtClean="0"/>
              <a:t> </a:t>
            </a:r>
            <a:r>
              <a:rPr lang="cs-CZ" sz="3200" dirty="0" err="1" smtClean="0"/>
              <a:t>als</a:t>
            </a:r>
            <a:r>
              <a:rPr lang="cs-CZ" sz="3200" dirty="0" smtClean="0"/>
              <a:t> in </a:t>
            </a:r>
            <a:r>
              <a:rPr lang="cs-CZ" sz="3200" dirty="0" err="1" smtClean="0"/>
              <a:t>bijzinnen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dirty="0" smtClean="0"/>
              <a:t>	</a:t>
            </a:r>
            <a:r>
              <a:rPr lang="cs-CZ" sz="3200" b="1" dirty="0" smtClean="0">
                <a:sym typeface="Wingdings" panose="05000000000000000000" pitchFamily="2" charset="2"/>
              </a:rPr>
              <a:t>       </a:t>
            </a:r>
            <a:r>
              <a:rPr lang="cs-CZ" sz="3200" dirty="0" err="1" smtClean="0"/>
              <a:t>ongemarkeerde</a:t>
            </a:r>
            <a:r>
              <a:rPr lang="cs-CZ" sz="3200" dirty="0" smtClean="0"/>
              <a:t> </a:t>
            </a:r>
            <a:r>
              <a:rPr lang="cs-CZ" sz="3200" dirty="0" err="1" smtClean="0"/>
              <a:t>zinnen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683826" y="1785610"/>
            <a:ext cx="1219200" cy="85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38980" y="1953491"/>
            <a:ext cx="445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HOOFDZIN    x    BIJZIN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205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599" y="1215188"/>
            <a:ext cx="11963401" cy="5255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>
                <a:solidFill>
                  <a:srgbClr val="00B050"/>
                </a:solidFill>
              </a:rPr>
              <a:t>Een</a:t>
            </a:r>
            <a:r>
              <a:rPr lang="cs-CZ" sz="3600" dirty="0">
                <a:solidFill>
                  <a:srgbClr val="00B050"/>
                </a:solidFill>
              </a:rPr>
              <a:t> van de </a:t>
            </a:r>
            <a:r>
              <a:rPr lang="cs-CZ" sz="3600" dirty="0" err="1">
                <a:solidFill>
                  <a:srgbClr val="00B050"/>
                </a:solidFill>
              </a:rPr>
              <a:t>moeilijkste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onderdelen</a:t>
            </a:r>
            <a:r>
              <a:rPr lang="cs-CZ" sz="3600" dirty="0">
                <a:solidFill>
                  <a:srgbClr val="00B050"/>
                </a:solidFill>
              </a:rPr>
              <a:t> van de </a:t>
            </a:r>
            <a:r>
              <a:rPr lang="cs-CZ" sz="3600" dirty="0" err="1">
                <a:solidFill>
                  <a:srgbClr val="00B050"/>
                </a:solidFill>
              </a:rPr>
              <a:t>Nederlandse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grammatica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voor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een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moedertaalspreker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>
                <a:solidFill>
                  <a:srgbClr val="00B050"/>
                </a:solidFill>
              </a:rPr>
              <a:t>van </a:t>
            </a:r>
            <a:r>
              <a:rPr lang="cs-CZ" sz="3600" dirty="0" smtClean="0">
                <a:solidFill>
                  <a:srgbClr val="00B050"/>
                </a:solidFill>
              </a:rPr>
              <a:t>„</a:t>
            </a:r>
            <a:r>
              <a:rPr lang="cs-CZ" sz="3600" dirty="0" err="1" smtClean="0">
                <a:solidFill>
                  <a:srgbClr val="00B050"/>
                </a:solidFill>
              </a:rPr>
              <a:t>flektieve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talen</a:t>
            </a:r>
            <a:r>
              <a:rPr lang="cs-CZ" sz="3600" dirty="0" smtClean="0">
                <a:solidFill>
                  <a:srgbClr val="00B050"/>
                </a:solidFill>
              </a:rPr>
              <a:t>“, </a:t>
            </a:r>
            <a:r>
              <a:rPr lang="cs-CZ" sz="3600" dirty="0" err="1">
                <a:solidFill>
                  <a:srgbClr val="00B050"/>
                </a:solidFill>
              </a:rPr>
              <a:t>zoals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het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Tsjechisch</a:t>
            </a:r>
            <a:r>
              <a:rPr lang="cs-CZ" sz="3600" dirty="0">
                <a:solidFill>
                  <a:srgbClr val="00B050"/>
                </a:solidFill>
              </a:rPr>
              <a:t>, </a:t>
            </a:r>
            <a:r>
              <a:rPr lang="cs-CZ" sz="3600" dirty="0" err="1">
                <a:solidFill>
                  <a:srgbClr val="00B050"/>
                </a:solidFill>
              </a:rPr>
              <a:t>zijn</a:t>
            </a:r>
            <a:r>
              <a:rPr lang="cs-CZ" sz="3600" dirty="0">
                <a:solidFill>
                  <a:srgbClr val="00B050"/>
                </a:solidFill>
              </a:rPr>
              <a:t> de </a:t>
            </a:r>
            <a:r>
              <a:rPr lang="cs-CZ" sz="3600" dirty="0" err="1">
                <a:solidFill>
                  <a:srgbClr val="00B050"/>
                </a:solidFill>
              </a:rPr>
              <a:t>plaatsingsmogelijkheden</a:t>
            </a:r>
            <a:r>
              <a:rPr lang="cs-CZ" sz="3600" dirty="0">
                <a:solidFill>
                  <a:srgbClr val="00B050"/>
                </a:solidFill>
              </a:rPr>
              <a:t> en de </a:t>
            </a:r>
            <a:r>
              <a:rPr lang="cs-CZ" sz="3600" dirty="0" err="1">
                <a:solidFill>
                  <a:srgbClr val="00B050"/>
                </a:solidFill>
              </a:rPr>
              <a:t>volgorde</a:t>
            </a:r>
            <a:r>
              <a:rPr lang="cs-CZ" sz="3600" dirty="0">
                <a:solidFill>
                  <a:srgbClr val="00B050"/>
                </a:solidFill>
              </a:rPr>
              <a:t> van </a:t>
            </a:r>
            <a:r>
              <a:rPr lang="cs-CZ" sz="3600" dirty="0" err="1">
                <a:solidFill>
                  <a:srgbClr val="00B050"/>
                </a:solidFill>
              </a:rPr>
              <a:t>zinsdelen</a:t>
            </a:r>
            <a:r>
              <a:rPr lang="cs-CZ" sz="3600" dirty="0">
                <a:solidFill>
                  <a:srgbClr val="00B050"/>
                </a:solidFill>
              </a:rPr>
              <a:t> in de </a:t>
            </a:r>
            <a:r>
              <a:rPr lang="cs-CZ" sz="3600" dirty="0" err="1">
                <a:solidFill>
                  <a:srgbClr val="00B050"/>
                </a:solidFill>
              </a:rPr>
              <a:t>Nederlandse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zin</a:t>
            </a:r>
            <a:r>
              <a:rPr lang="cs-CZ" sz="36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3600" b="1" dirty="0">
                <a:sym typeface="Wingdings" panose="05000000000000000000" pitchFamily="2" charset="2"/>
              </a:rPr>
              <a:t> </a:t>
            </a:r>
            <a:r>
              <a:rPr lang="cs-CZ" sz="3600" b="1" dirty="0" smtClean="0">
                <a:sym typeface="Wingdings" panose="05000000000000000000" pitchFamily="2" charset="2"/>
              </a:rPr>
              <a:t> 	NEDERLANDSE VOLGORDE </a:t>
            </a:r>
            <a:r>
              <a:rPr lang="cs-CZ" sz="3600" dirty="0" smtClean="0">
                <a:sym typeface="Wingdings" panose="05000000000000000000" pitchFamily="2" charset="2"/>
              </a:rPr>
              <a:t>e</a:t>
            </a:r>
            <a:r>
              <a:rPr lang="nl-NL" sz="3600" dirty="0" smtClean="0"/>
              <a:t>ist </a:t>
            </a:r>
            <a:r>
              <a:rPr lang="nl-NL" sz="3600" dirty="0"/>
              <a:t>veel </a:t>
            </a:r>
            <a:r>
              <a:rPr lang="nl-NL" sz="3600" b="1" dirty="0"/>
              <a:t>taalgevoel</a:t>
            </a:r>
            <a:r>
              <a:rPr lang="nl-NL" sz="3600" dirty="0"/>
              <a:t> </a:t>
            </a:r>
            <a:r>
              <a:rPr lang="cs-CZ" sz="3600" dirty="0" smtClean="0"/>
              <a:t>			</a:t>
            </a:r>
            <a:r>
              <a:rPr lang="nl-NL" sz="3600" dirty="0" smtClean="0"/>
              <a:t>én </a:t>
            </a:r>
            <a:r>
              <a:rPr lang="nl-NL" sz="3600" b="1" dirty="0"/>
              <a:t>taalintuïtie</a:t>
            </a:r>
            <a:endParaRPr lang="cs-CZ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62759"/>
            <a:ext cx="10515600" cy="861847"/>
          </a:xfrm>
        </p:spPr>
        <p:txBody>
          <a:bodyPr>
            <a:normAutofit/>
          </a:bodyPr>
          <a:lstStyle/>
          <a:p>
            <a:r>
              <a:rPr lang="cs-CZ" b="1" dirty="0" smtClean="0"/>
              <a:t>		</a:t>
            </a:r>
            <a:r>
              <a:rPr lang="cs-CZ" sz="4800" b="1" dirty="0" smtClean="0"/>
              <a:t>NEDERLANDSE VOLGORDE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85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			</a:t>
            </a:r>
            <a:r>
              <a:rPr lang="cs-CZ" b="1" dirty="0" err="1" smtClean="0"/>
              <a:t>volgorde</a:t>
            </a:r>
            <a:r>
              <a:rPr lang="cs-CZ" b="1" dirty="0" smtClean="0"/>
              <a:t> CZ  </a:t>
            </a:r>
            <a:r>
              <a:rPr lang="cs-CZ" b="1" dirty="0"/>
              <a:t>x </a:t>
            </a:r>
            <a:r>
              <a:rPr lang="cs-CZ" b="1" dirty="0" smtClean="0"/>
              <a:t>NL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8621"/>
            <a:ext cx="11353800" cy="57510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b="1" dirty="0" smtClean="0">
              <a:sym typeface="Wingdings" panose="05000000000000000000" pitchFamily="2" charset="2"/>
            </a:endParaRPr>
          </a:p>
          <a:p>
            <a:r>
              <a:rPr lang="cs-CZ" sz="4500" i="1" dirty="0" smtClean="0">
                <a:solidFill>
                  <a:srgbClr val="7030A0"/>
                </a:solidFill>
              </a:rPr>
              <a:t>Jan </a:t>
            </a:r>
            <a:r>
              <a:rPr lang="cs-CZ" sz="4500" i="1" dirty="0">
                <a:solidFill>
                  <a:srgbClr val="7030A0"/>
                </a:solidFill>
              </a:rPr>
              <a:t>kopl Pavla. </a:t>
            </a:r>
            <a:r>
              <a:rPr lang="cs-CZ" sz="4500" dirty="0"/>
              <a:t>	</a:t>
            </a:r>
            <a:r>
              <a:rPr lang="cs-CZ" sz="4500" b="1" dirty="0">
                <a:sym typeface="Wingdings" panose="05000000000000000000" pitchFamily="2" charset="2"/>
              </a:rPr>
              <a:t> 	 </a:t>
            </a:r>
            <a:r>
              <a:rPr lang="cs-CZ" sz="4500" dirty="0"/>
              <a:t>	</a:t>
            </a:r>
            <a:r>
              <a:rPr lang="cs-CZ" sz="4500" i="1" dirty="0">
                <a:solidFill>
                  <a:srgbClr val="00B050"/>
                </a:solidFill>
              </a:rPr>
              <a:t>Jan </a:t>
            </a:r>
            <a:r>
              <a:rPr lang="cs-CZ" sz="4500" i="1" dirty="0" err="1">
                <a:solidFill>
                  <a:srgbClr val="00B050"/>
                </a:solidFill>
              </a:rPr>
              <a:t>heeft</a:t>
            </a:r>
            <a:r>
              <a:rPr lang="cs-CZ" sz="4500" i="1" dirty="0">
                <a:solidFill>
                  <a:srgbClr val="00B050"/>
                </a:solidFill>
              </a:rPr>
              <a:t> Paul </a:t>
            </a:r>
            <a:r>
              <a:rPr lang="cs-CZ" sz="4500" i="1" dirty="0" err="1">
                <a:solidFill>
                  <a:srgbClr val="00B050"/>
                </a:solidFill>
              </a:rPr>
              <a:t>geschopt</a:t>
            </a:r>
            <a:r>
              <a:rPr lang="cs-CZ" sz="4500" i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cs-CZ" sz="4500" dirty="0">
              <a:solidFill>
                <a:srgbClr val="00B050"/>
              </a:solidFill>
            </a:endParaRPr>
          </a:p>
          <a:p>
            <a:r>
              <a:rPr lang="cs-CZ" sz="4500" i="1" dirty="0">
                <a:solidFill>
                  <a:srgbClr val="7030A0"/>
                </a:solidFill>
              </a:rPr>
              <a:t>Pavla kopl </a:t>
            </a:r>
            <a:r>
              <a:rPr lang="cs-CZ" sz="4500" i="1" u="sng" dirty="0">
                <a:solidFill>
                  <a:srgbClr val="7030A0"/>
                </a:solidFill>
              </a:rPr>
              <a:t>Jan</a:t>
            </a:r>
            <a:r>
              <a:rPr lang="cs-CZ" sz="4500" i="1" dirty="0">
                <a:solidFill>
                  <a:srgbClr val="7030A0"/>
                </a:solidFill>
              </a:rPr>
              <a:t>.</a:t>
            </a:r>
            <a:r>
              <a:rPr lang="cs-CZ" sz="4500" dirty="0"/>
              <a:t>		</a:t>
            </a:r>
            <a:r>
              <a:rPr lang="cs-CZ" sz="4500" b="1" dirty="0" smtClean="0">
                <a:sym typeface="Wingdings" panose="05000000000000000000" pitchFamily="2" charset="2"/>
              </a:rPr>
              <a:t> </a:t>
            </a:r>
            <a:r>
              <a:rPr lang="cs-CZ" sz="4500" dirty="0"/>
              <a:t>	</a:t>
            </a:r>
            <a:r>
              <a:rPr lang="cs-CZ" sz="4500" b="1" dirty="0">
                <a:solidFill>
                  <a:srgbClr val="FF0000"/>
                </a:solidFill>
              </a:rPr>
              <a:t>* </a:t>
            </a:r>
            <a:r>
              <a:rPr lang="cs-CZ" sz="4500" i="1" dirty="0">
                <a:solidFill>
                  <a:srgbClr val="FF0000"/>
                </a:solidFill>
              </a:rPr>
              <a:t>Paul </a:t>
            </a:r>
            <a:r>
              <a:rPr lang="cs-CZ" sz="4500" i="1" dirty="0" err="1">
                <a:solidFill>
                  <a:srgbClr val="FF0000"/>
                </a:solidFill>
              </a:rPr>
              <a:t>heeft</a:t>
            </a:r>
            <a:r>
              <a:rPr lang="cs-CZ" sz="4500" i="1" dirty="0">
                <a:solidFill>
                  <a:srgbClr val="FF0000"/>
                </a:solidFill>
              </a:rPr>
              <a:t> Jan </a:t>
            </a:r>
            <a:r>
              <a:rPr lang="cs-CZ" sz="4500" dirty="0"/>
              <a:t>(agens) </a:t>
            </a:r>
            <a:r>
              <a:rPr lang="cs-CZ" sz="4500" i="1" dirty="0" err="1">
                <a:solidFill>
                  <a:srgbClr val="FF0000"/>
                </a:solidFill>
              </a:rPr>
              <a:t>geschopt</a:t>
            </a:r>
            <a:r>
              <a:rPr lang="cs-CZ" sz="4500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4500" i="1" dirty="0">
                <a:solidFill>
                  <a:srgbClr val="FF0000"/>
                </a:solidFill>
              </a:rPr>
              <a:t>	</a:t>
            </a:r>
            <a:r>
              <a:rPr lang="cs-CZ" sz="4500" i="1" dirty="0" smtClean="0">
                <a:solidFill>
                  <a:srgbClr val="FF0000"/>
                </a:solidFill>
              </a:rPr>
              <a:t>			</a:t>
            </a:r>
            <a:r>
              <a:rPr lang="cs-CZ" sz="4500" b="1" dirty="0" smtClean="0">
                <a:sym typeface="Wingdings" panose="05000000000000000000" pitchFamily="2" charset="2"/>
              </a:rPr>
              <a:t> </a:t>
            </a:r>
            <a:r>
              <a:rPr lang="cs-CZ" sz="4500" dirty="0"/>
              <a:t>	</a:t>
            </a:r>
            <a:r>
              <a:rPr lang="cs-CZ" sz="4500" i="1" dirty="0" err="1" smtClean="0">
                <a:solidFill>
                  <a:srgbClr val="00B050"/>
                </a:solidFill>
              </a:rPr>
              <a:t>Het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i="1" dirty="0" err="1" smtClean="0">
                <a:solidFill>
                  <a:srgbClr val="00B050"/>
                </a:solidFill>
              </a:rPr>
              <a:t>was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b="1" i="1" dirty="0" smtClean="0">
                <a:solidFill>
                  <a:srgbClr val="00B050"/>
                </a:solidFill>
              </a:rPr>
              <a:t>Jan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i="1" dirty="0" err="1" smtClean="0">
                <a:solidFill>
                  <a:srgbClr val="00B050"/>
                </a:solidFill>
              </a:rPr>
              <a:t>die</a:t>
            </a:r>
            <a:r>
              <a:rPr lang="cs-CZ" sz="4500" i="1" dirty="0" smtClean="0">
                <a:solidFill>
                  <a:srgbClr val="00B050"/>
                </a:solidFill>
              </a:rPr>
              <a:t> Paul </a:t>
            </a:r>
            <a:r>
              <a:rPr lang="cs-CZ" sz="4500" i="1" dirty="0" err="1" smtClean="0">
                <a:solidFill>
                  <a:srgbClr val="00B050"/>
                </a:solidFill>
              </a:rPr>
              <a:t>heeft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i="1" dirty="0" err="1" smtClean="0">
                <a:solidFill>
                  <a:srgbClr val="00B050"/>
                </a:solidFill>
              </a:rPr>
              <a:t>geschopt</a:t>
            </a:r>
            <a:r>
              <a:rPr lang="cs-CZ" sz="4500" i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4500" b="1" i="1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cs-CZ" sz="45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</a:t>
            </a:r>
            <a:r>
              <a:rPr lang="cs-CZ" sz="4500" b="1" dirty="0" smtClean="0">
                <a:sym typeface="Wingdings" panose="05000000000000000000" pitchFamily="2" charset="2"/>
              </a:rPr>
              <a:t> </a:t>
            </a:r>
            <a:r>
              <a:rPr lang="cs-CZ" sz="4500" dirty="0"/>
              <a:t>	</a:t>
            </a:r>
            <a:r>
              <a:rPr lang="cs-CZ" sz="4500" i="1" dirty="0" smtClean="0">
                <a:solidFill>
                  <a:srgbClr val="00B050"/>
                </a:solidFill>
              </a:rPr>
              <a:t>Paul </a:t>
            </a:r>
            <a:r>
              <a:rPr lang="cs-CZ" sz="4500" i="1" dirty="0" err="1" smtClean="0">
                <a:solidFill>
                  <a:srgbClr val="00B050"/>
                </a:solidFill>
              </a:rPr>
              <a:t>was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i="1" dirty="0" err="1" smtClean="0">
                <a:solidFill>
                  <a:srgbClr val="00B050"/>
                </a:solidFill>
              </a:rPr>
              <a:t>geschopt</a:t>
            </a:r>
            <a:r>
              <a:rPr lang="cs-CZ" sz="4500" i="1" dirty="0" smtClean="0">
                <a:solidFill>
                  <a:srgbClr val="00B050"/>
                </a:solidFill>
              </a:rPr>
              <a:t> </a:t>
            </a:r>
            <a:r>
              <a:rPr lang="cs-CZ" sz="4500" b="1" i="1" dirty="0" err="1" smtClean="0">
                <a:solidFill>
                  <a:srgbClr val="00B050"/>
                </a:solidFill>
              </a:rPr>
              <a:t>door</a:t>
            </a:r>
            <a:r>
              <a:rPr lang="cs-CZ" sz="4500" b="1" i="1" dirty="0" smtClean="0">
                <a:solidFill>
                  <a:srgbClr val="00B050"/>
                </a:solidFill>
              </a:rPr>
              <a:t> Jan</a:t>
            </a:r>
            <a:r>
              <a:rPr lang="cs-CZ" sz="4500" i="1" dirty="0" smtClean="0">
                <a:solidFill>
                  <a:srgbClr val="00B050"/>
                </a:solidFill>
              </a:rPr>
              <a:t>.  </a:t>
            </a:r>
            <a:endParaRPr lang="cs-CZ" sz="45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45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500" dirty="0">
              <a:solidFill>
                <a:srgbClr val="FF0000"/>
              </a:solidFill>
            </a:endParaRPr>
          </a:p>
          <a:p>
            <a:r>
              <a:rPr lang="cs-CZ" sz="4500" i="1" dirty="0">
                <a:solidFill>
                  <a:srgbClr val="7030A0"/>
                </a:solidFill>
              </a:rPr>
              <a:t>Jan Pavla </a:t>
            </a:r>
            <a:r>
              <a:rPr lang="cs-CZ" sz="4500" i="1" u="sng" dirty="0">
                <a:solidFill>
                  <a:srgbClr val="7030A0"/>
                </a:solidFill>
              </a:rPr>
              <a:t>kopl</a:t>
            </a:r>
            <a:r>
              <a:rPr lang="cs-CZ" sz="4500" i="1" dirty="0">
                <a:solidFill>
                  <a:srgbClr val="7030A0"/>
                </a:solidFill>
              </a:rPr>
              <a:t>.</a:t>
            </a:r>
            <a:r>
              <a:rPr lang="cs-CZ" sz="4500" dirty="0"/>
              <a:t>		</a:t>
            </a:r>
            <a:r>
              <a:rPr lang="cs-CZ" sz="4500" b="1" dirty="0">
                <a:sym typeface="Wingdings" panose="05000000000000000000" pitchFamily="2" charset="2"/>
              </a:rPr>
              <a:t>  </a:t>
            </a:r>
            <a:r>
              <a:rPr lang="cs-CZ" sz="4500" dirty="0"/>
              <a:t>	</a:t>
            </a:r>
            <a:r>
              <a:rPr lang="cs-CZ" sz="4500" b="1" dirty="0">
                <a:solidFill>
                  <a:srgbClr val="FF0000"/>
                </a:solidFill>
              </a:rPr>
              <a:t>*</a:t>
            </a:r>
            <a:r>
              <a:rPr lang="cs-CZ" sz="4500" dirty="0">
                <a:solidFill>
                  <a:srgbClr val="FF0000"/>
                </a:solidFill>
              </a:rPr>
              <a:t> </a:t>
            </a:r>
            <a:r>
              <a:rPr lang="cs-CZ" sz="4500" i="1" dirty="0">
                <a:solidFill>
                  <a:srgbClr val="FF0000"/>
                </a:solidFill>
              </a:rPr>
              <a:t>Jan Paul </a:t>
            </a:r>
            <a:r>
              <a:rPr lang="cs-CZ" sz="4500" i="1" dirty="0" err="1">
                <a:solidFill>
                  <a:srgbClr val="FF0000"/>
                </a:solidFill>
              </a:rPr>
              <a:t>heeft</a:t>
            </a:r>
            <a:r>
              <a:rPr lang="cs-CZ" sz="4500" i="1" dirty="0">
                <a:solidFill>
                  <a:srgbClr val="FF0000"/>
                </a:solidFill>
              </a:rPr>
              <a:t> </a:t>
            </a:r>
            <a:r>
              <a:rPr lang="cs-CZ" sz="4500" i="1" dirty="0" err="1">
                <a:solidFill>
                  <a:srgbClr val="FF0000"/>
                </a:solidFill>
              </a:rPr>
              <a:t>geschopt</a:t>
            </a:r>
            <a:r>
              <a:rPr lang="cs-CZ" sz="4500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4500" i="1" dirty="0">
                <a:solidFill>
                  <a:srgbClr val="FF0000"/>
                </a:solidFill>
              </a:rPr>
              <a:t>	</a:t>
            </a:r>
            <a:r>
              <a:rPr lang="cs-CZ" sz="4500" i="1" dirty="0" smtClean="0">
                <a:solidFill>
                  <a:srgbClr val="FF0000"/>
                </a:solidFill>
              </a:rPr>
              <a:t>			</a:t>
            </a:r>
            <a:r>
              <a:rPr lang="cs-CZ" sz="4500" b="1" dirty="0" smtClean="0">
                <a:sym typeface="Wingdings" panose="05000000000000000000" pitchFamily="2" charset="2"/>
              </a:rPr>
              <a:t> </a:t>
            </a:r>
            <a:r>
              <a:rPr lang="cs-CZ" sz="4500" b="1" dirty="0">
                <a:sym typeface="Wingdings" panose="05000000000000000000" pitchFamily="2" charset="2"/>
              </a:rPr>
              <a:t> </a:t>
            </a:r>
            <a:r>
              <a:rPr lang="cs-CZ" sz="4500" dirty="0"/>
              <a:t>	</a:t>
            </a:r>
            <a:r>
              <a:rPr lang="cs-CZ" sz="4500" b="1" i="1" dirty="0" err="1">
                <a:solidFill>
                  <a:srgbClr val="00B050"/>
                </a:solidFill>
              </a:rPr>
              <a:t>Geschópt</a:t>
            </a:r>
            <a:r>
              <a:rPr lang="cs-CZ" sz="4500" i="1" dirty="0">
                <a:solidFill>
                  <a:srgbClr val="00B050"/>
                </a:solidFill>
              </a:rPr>
              <a:t> </a:t>
            </a:r>
            <a:r>
              <a:rPr lang="cs-CZ" sz="4500" i="1" dirty="0" err="1">
                <a:solidFill>
                  <a:srgbClr val="00B050"/>
                </a:solidFill>
              </a:rPr>
              <a:t>heeft</a:t>
            </a:r>
            <a:r>
              <a:rPr lang="cs-CZ" sz="4500" i="1" dirty="0">
                <a:solidFill>
                  <a:srgbClr val="00B050"/>
                </a:solidFill>
              </a:rPr>
              <a:t> Jan Paul, … </a:t>
            </a: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3800" dirty="0" smtClean="0"/>
              <a:t> de </a:t>
            </a:r>
            <a:r>
              <a:rPr lang="cs-CZ" sz="3800" b="1" dirty="0" err="1"/>
              <a:t>functie</a:t>
            </a:r>
            <a:r>
              <a:rPr lang="cs-CZ" sz="3800" dirty="0"/>
              <a:t> van </a:t>
            </a:r>
            <a:r>
              <a:rPr lang="cs-CZ" sz="3800" dirty="0" err="1"/>
              <a:t>zinsdelen</a:t>
            </a:r>
            <a:r>
              <a:rPr lang="cs-CZ" sz="3800" b="1" dirty="0"/>
              <a:t> van </a:t>
            </a:r>
            <a:r>
              <a:rPr lang="cs-CZ" sz="3800" b="1" dirty="0" err="1"/>
              <a:t>belang</a:t>
            </a:r>
            <a:r>
              <a:rPr lang="cs-CZ" sz="3800" b="1" dirty="0"/>
              <a:t> </a:t>
            </a:r>
            <a:r>
              <a:rPr lang="cs-CZ" sz="3800" b="1" dirty="0" err="1"/>
              <a:t>voor</a:t>
            </a:r>
            <a:r>
              <a:rPr lang="cs-CZ" sz="3800" b="1" dirty="0"/>
              <a:t> de </a:t>
            </a:r>
            <a:r>
              <a:rPr lang="cs-CZ" sz="3800" b="1" dirty="0" err="1" smtClean="0"/>
              <a:t>volgorde</a:t>
            </a:r>
            <a:endParaRPr lang="cs-CZ" sz="3800" b="1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sz="3800" b="1" dirty="0"/>
              <a:t> </a:t>
            </a:r>
            <a:r>
              <a:rPr lang="cs-CZ" sz="3800" b="1" dirty="0" smtClean="0"/>
              <a:t>de </a:t>
            </a:r>
            <a:r>
              <a:rPr lang="cs-CZ" sz="3800" b="1" dirty="0" err="1" smtClean="0"/>
              <a:t>positie</a:t>
            </a:r>
            <a:r>
              <a:rPr lang="cs-CZ" sz="3800" b="1" dirty="0" smtClean="0"/>
              <a:t> van </a:t>
            </a:r>
            <a:r>
              <a:rPr lang="cs-CZ" sz="3800" b="1" dirty="0" err="1" smtClean="0"/>
              <a:t>werkwoorden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is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vast</a:t>
            </a:r>
            <a:endParaRPr lang="cs-CZ" sz="3800" b="1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3800" b="1" dirty="0" smtClean="0"/>
              <a:t> S-O </a:t>
            </a:r>
            <a:r>
              <a:rPr lang="cs-CZ" sz="3800" b="1" dirty="0" err="1"/>
              <a:t>volgorde</a:t>
            </a:r>
            <a:r>
              <a:rPr lang="cs-CZ" sz="3800" b="1" dirty="0"/>
              <a:t> van </a:t>
            </a:r>
            <a:r>
              <a:rPr lang="cs-CZ" sz="3800" b="1" dirty="0" err="1"/>
              <a:t>belang</a:t>
            </a:r>
            <a:r>
              <a:rPr lang="cs-CZ" sz="3800" dirty="0"/>
              <a:t> (</a:t>
            </a:r>
            <a:r>
              <a:rPr lang="cs-CZ" sz="3800" dirty="0" err="1"/>
              <a:t>afwijking</a:t>
            </a:r>
            <a:r>
              <a:rPr lang="cs-CZ" sz="3800" dirty="0"/>
              <a:t> </a:t>
            </a:r>
            <a:r>
              <a:rPr lang="cs-CZ" sz="3800" dirty="0" err="1"/>
              <a:t>mogelijk</a:t>
            </a:r>
            <a:r>
              <a:rPr lang="cs-CZ" sz="3800" dirty="0"/>
              <a:t>, maar </a:t>
            </a:r>
            <a:r>
              <a:rPr lang="cs-CZ" sz="3800" dirty="0" err="1"/>
              <a:t>sterk</a:t>
            </a:r>
            <a:r>
              <a:rPr lang="cs-CZ" sz="3800" dirty="0"/>
              <a:t> </a:t>
            </a:r>
            <a:r>
              <a:rPr lang="cs-CZ" sz="3800" dirty="0" err="1"/>
              <a:t>gemarkeerd</a:t>
            </a:r>
            <a:r>
              <a:rPr lang="cs-CZ" sz="3800" dirty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4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2829</Words>
  <Application>Microsoft Office PowerPoint</Application>
  <PresentationFormat>Širokoúhlá obrazovka</PresentationFormat>
  <Paragraphs>525</Paragraphs>
  <Slides>32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Motiv Office</vt:lpstr>
      <vt:lpstr>SYNTAXIS II - VOLGORDE </vt:lpstr>
      <vt:lpstr> HERHALING – VOLGORDE VOORWERPEN</vt:lpstr>
      <vt:lpstr>herhaling: moet je of kan je aan toevoegen? </vt:lpstr>
      <vt:lpstr>DE HOOFDPRINCIPES VAN NEDERLANDSE VOLGORDE</vt:lpstr>
      <vt:lpstr>  NEDERLANDSE VOLGORDE</vt:lpstr>
      <vt:lpstr>Prezentace aplikace PowerPoint</vt:lpstr>
      <vt:lpstr>  NEDERLANDSE VOLGORDE</vt:lpstr>
      <vt:lpstr>  NEDERLANDSE VOLGORDE</vt:lpstr>
      <vt:lpstr>   volgorde CZ  x NL </vt:lpstr>
      <vt:lpstr>Prezentace aplikace PowerPoint</vt:lpstr>
      <vt:lpstr>Prezentace aplikace PowerPoint</vt:lpstr>
      <vt:lpstr>POLENPRINCIPE = TANGCONSTRUCTIE</vt:lpstr>
      <vt:lpstr>POLENPRINCIPE = TANGCONSTRUCTIE</vt:lpstr>
      <vt:lpstr>POLENPRINCIPE = TANGCONSTRUCTIE</vt:lpstr>
      <vt:lpstr>POLENPRINCIPE </vt:lpstr>
      <vt:lpstr>DE POLEN </vt:lpstr>
      <vt:lpstr>Prezentace aplikace PowerPoint</vt:lpstr>
      <vt:lpstr>Prezentace aplikace PowerPoint</vt:lpstr>
      <vt:lpstr>LINKS-RECHTS-PRINCIPE </vt:lpstr>
      <vt:lpstr>Prezentace aplikace PowerPoint</vt:lpstr>
      <vt:lpstr>bijwoordelijke bepalingen in het middenstuk</vt:lpstr>
      <vt:lpstr>bijwoordelijke bepalingen in het middenstuk</vt:lpstr>
      <vt:lpstr>bijwoordelijke bepalingen in het middenstuk</vt:lpstr>
      <vt:lpstr>COMPLEXITEITSPRINCIPE </vt:lpstr>
      <vt:lpstr>COMPLEXITEITSPRINCIPE </vt:lpstr>
      <vt:lpstr>Prezentace aplikace PowerPoint</vt:lpstr>
      <vt:lpstr>INHERENTIE PRINCIPE – de inherente elementen </vt:lpstr>
      <vt:lpstr>INHERENTIE PRINCIPE – de inherente elementen </vt:lpstr>
      <vt:lpstr>VOLGORDEPRINCIPES EN VOLGORDETENDENSEN</vt:lpstr>
      <vt:lpstr>OEFENING   EERSTE ZINSPLAATS</vt:lpstr>
      <vt:lpstr>OEFENING   EERSTE ZINSPLAATS</vt:lpstr>
      <vt:lpstr>BEDANKT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SYNTAXIS II INLEIDING</dc:title>
  <dc:creator>FFUK</dc:creator>
  <cp:lastModifiedBy>Rezková, Iva</cp:lastModifiedBy>
  <cp:revision>102</cp:revision>
  <dcterms:created xsi:type="dcterms:W3CDTF">2021-09-30T11:15:12Z</dcterms:created>
  <dcterms:modified xsi:type="dcterms:W3CDTF">2022-12-07T11:01:24Z</dcterms:modified>
</cp:coreProperties>
</file>