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60" r:id="rId6"/>
    <p:sldId id="259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34CB2D-D453-3E93-A44A-90EE2EA032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D874D5A-E732-D957-857C-77D085BCE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8116A9-1AD4-2E21-F487-A35999932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8E773-373D-4BF5-98DB-90CA98DFDEEA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DC857E-331F-F179-EC2E-75C6A3C70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EB2088-55CB-3639-C51A-597A34D67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0E7D-63B2-4FF7-B117-E6E9F034C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6721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51C0AB-D30A-DEE7-EEF0-C2E7B3F0C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19D79CC-ADF2-17E3-17CA-55BFF61A9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B2DC07-F9EC-0CE6-B8F7-82E49A6CB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8E773-373D-4BF5-98DB-90CA98DFDEEA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F8957A-23D7-5049-0117-11336B024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2D0D26-2BEE-AB5F-A8F4-AC34CDB01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0E7D-63B2-4FF7-B117-E6E9F034C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3917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80ECCF0-FF66-3CAD-FD21-6A8283E6A5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E7D617F-5693-B893-5BEA-95BD787980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78844D-244A-75F6-5A1F-979287AE5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8E773-373D-4BF5-98DB-90CA98DFDEEA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FA5D950-9FE0-98FB-06FD-782B976BF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78F411-4348-C5EF-3CAF-7E0576301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0E7D-63B2-4FF7-B117-E6E9F034C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1148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01095D-F7D5-9E9D-09DC-80B514D1C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CAF383-AC25-189C-02E6-3BB6B915E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54FEB88-DC06-08AD-585D-90C6BFF5B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8E773-373D-4BF5-98DB-90CA98DFDEEA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B65FC32-B80A-2F12-1B2A-83BAC7C39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CDCB34-00CD-135B-F561-18BF19EC6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0E7D-63B2-4FF7-B117-E6E9F034C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3786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554DFC-DB62-2D68-127B-C6BB1A422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D59A236-F1C7-08F1-E62C-62F193619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6B6E68-4B7B-6FA2-EA17-06DCD08A9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8E773-373D-4BF5-98DB-90CA98DFDEEA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73C1B0-ABC0-C9F3-1D93-CECEF23CC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CE64F5-3F45-5029-6A51-06DAE7AA2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0E7D-63B2-4FF7-B117-E6E9F034C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0522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A5A4D2-8BE1-7648-74CF-84447E78D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3975A4-8482-137A-F4E1-F5D8EA9935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5AEE3F3-A935-A069-B759-46D40324B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3C72AD-B068-03C1-0454-64ED84FB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8E773-373D-4BF5-98DB-90CA98DFDEEA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44F356A-D36D-EC1D-E74C-BC4D73634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18B8F19-EC88-AFFC-59A6-2617B140B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0E7D-63B2-4FF7-B117-E6E9F034C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8443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6BCB99-1706-661A-C1B1-6A256526C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EB03A31-8949-7BC4-EA85-2826B09C7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1CC229E-A253-ED02-D316-AD0DB577B3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530C57E-71E6-A092-B4FB-978DEE96FF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9943540-2C3F-FD49-8990-B4D2150A0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53D9470-0308-275E-5949-156EACA9C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8E773-373D-4BF5-98DB-90CA98DFDEEA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35FBFA5-8294-1CD4-2FF4-F7877F25C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611586F-4251-C698-BA38-9815D877C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0E7D-63B2-4FF7-B117-E6E9F034C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6848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0EDD48-683C-F64F-0CEC-598ACB052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7F16517-8052-511F-5FFD-028B861FF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8E773-373D-4BF5-98DB-90CA98DFDEEA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56FA181-60CD-9E68-42E4-73D32E5D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1368B00-1A3C-9C16-DB29-050409879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0E7D-63B2-4FF7-B117-E6E9F034C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990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87D30E5-1205-EBD3-2334-A91D923DB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8E773-373D-4BF5-98DB-90CA98DFDEEA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549D459-6015-1DD4-DE52-7BB574198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1A3550-9F37-B756-07B7-C3C18280B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0E7D-63B2-4FF7-B117-E6E9F034C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206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8CDAB7-8AE3-04EF-54B3-2A4284F58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E15105-8322-3C72-0CBB-1857EE413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C01861F-F8F8-07FA-B6E1-B529F5DC11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49B3273-7228-FD63-AC26-F06D1710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8E773-373D-4BF5-98DB-90CA98DFDEEA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21E89E-BB75-993D-C4EB-FA549C0E3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20AA671-35BF-6590-39A6-29AF0666B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0E7D-63B2-4FF7-B117-E6E9F034C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5238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50B751-7562-A1A1-061D-5CF9CB985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C4D51F3-FE8C-C79A-EDF3-C475270715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EAC71AA-DCD1-81D6-EF90-39EA466C0C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1CBEE15-792E-4686-EC36-0DFDC3386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8E773-373D-4BF5-98DB-90CA98DFDEEA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7E170F7-9602-2150-0E2C-97853928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50281A7-EEF0-CE74-6399-E84C6B9F8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0E7D-63B2-4FF7-B117-E6E9F034C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8074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D1B33C-CBE8-FA10-EF9B-0590B7514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D9086CE-39C0-7F20-1712-7CE745AD6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F021D40-CE0F-7F14-C900-4A8D334264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8E773-373D-4BF5-98DB-90CA98DFDEEA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C4C875-64B6-4DFB-4C83-437ED5E6BF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7F9C71-6D5F-9A15-6CB7-C92607A064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E0E7D-63B2-4FF7-B117-E6E9F034C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44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AtEkiLPXt4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53B46BC-8B3F-5AA2-C72B-BDEDDFAF68A0}"/>
              </a:ext>
            </a:extLst>
          </p:cNvPr>
          <p:cNvSpPr txBox="1"/>
          <p:nvPr/>
        </p:nvSpPr>
        <p:spPr>
          <a:xfrm>
            <a:off x="1512916" y="1234637"/>
            <a:ext cx="985889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bg-BG" sz="2100" b="1" dirty="0"/>
              <a:t>Попробуйте по-русски объяснить значение следующих слов из текста.</a:t>
            </a:r>
          </a:p>
          <a:p>
            <a:pPr marL="457200" indent="-457200">
              <a:buFont typeface="+mj-lt"/>
              <a:buAutoNum type="arabicPeriod"/>
            </a:pPr>
            <a:r>
              <a:rPr lang="bg-BG" sz="2100" b="1" dirty="0"/>
              <a:t>Попробуйте спрогнозировать тему и содержание текста.</a:t>
            </a:r>
            <a:endParaRPr lang="cs-CZ" sz="2100" b="1" dirty="0"/>
          </a:p>
          <a:p>
            <a:pPr marL="342900" indent="-342900">
              <a:buAutoNum type="arabicPeriod" startAt="2"/>
            </a:pPr>
            <a:endParaRPr lang="bg-BG" sz="2100" dirty="0"/>
          </a:p>
          <a:p>
            <a:r>
              <a:rPr lang="bg-BG" sz="2100" dirty="0"/>
              <a:t>•	потребление - </a:t>
            </a:r>
            <a:r>
              <a:rPr lang="cs-CZ" sz="2100" dirty="0"/>
              <a:t>spotřeba, užívání, konzum</a:t>
            </a:r>
          </a:p>
          <a:p>
            <a:r>
              <a:rPr lang="cs-CZ" sz="2100" dirty="0"/>
              <a:t>•	</a:t>
            </a:r>
            <a:r>
              <a:rPr lang="bg-BG" sz="2100" dirty="0"/>
              <a:t>ресурсы - </a:t>
            </a:r>
            <a:r>
              <a:rPr lang="cs-CZ" sz="2100" dirty="0"/>
              <a:t>zásoby, zdroje</a:t>
            </a:r>
          </a:p>
          <a:p>
            <a:r>
              <a:rPr lang="cs-CZ" sz="2100" dirty="0"/>
              <a:t>•	</a:t>
            </a:r>
            <a:r>
              <a:rPr lang="bg-BG" sz="2100" dirty="0"/>
              <a:t>излишество – </a:t>
            </a:r>
            <a:r>
              <a:rPr lang="cs-CZ" sz="2100" dirty="0"/>
              <a:t>nadbytek, přebytek</a:t>
            </a:r>
          </a:p>
          <a:p>
            <a:r>
              <a:rPr lang="cs-CZ" sz="2100" dirty="0"/>
              <a:t>•	</a:t>
            </a:r>
            <a:r>
              <a:rPr lang="bg-BG" sz="2100" dirty="0"/>
              <a:t>изобилие – </a:t>
            </a:r>
            <a:r>
              <a:rPr lang="cs-CZ" sz="2100" dirty="0"/>
              <a:t>hojnost, bohatství</a:t>
            </a:r>
          </a:p>
          <a:p>
            <a:r>
              <a:rPr lang="cs-CZ" sz="2100" dirty="0"/>
              <a:t>•	</a:t>
            </a:r>
            <a:r>
              <a:rPr lang="bg-BG" sz="2100" dirty="0"/>
              <a:t>бездумно – </a:t>
            </a:r>
            <a:r>
              <a:rPr lang="cs-CZ" sz="2100" dirty="0"/>
              <a:t>bezmyšlenkovitě, bezhlavě, neuváženě </a:t>
            </a:r>
          </a:p>
          <a:p>
            <a:r>
              <a:rPr lang="cs-CZ" sz="2100" dirty="0"/>
              <a:t>•	</a:t>
            </a:r>
            <a:r>
              <a:rPr lang="bg-BG" sz="2100" dirty="0"/>
              <a:t>истощение - </a:t>
            </a:r>
            <a:r>
              <a:rPr lang="cs-CZ" sz="2100" dirty="0"/>
              <a:t>vyčerpání, spotřebování</a:t>
            </a:r>
          </a:p>
          <a:p>
            <a:r>
              <a:rPr lang="cs-CZ" sz="2100" dirty="0"/>
              <a:t>•	</a:t>
            </a:r>
            <a:r>
              <a:rPr lang="bg-BG" sz="2100" dirty="0"/>
              <a:t>сосредоточиться на (чём-то) - </a:t>
            </a:r>
            <a:r>
              <a:rPr lang="cs-CZ" sz="2100" dirty="0"/>
              <a:t>soustředit se, koncentrovat se</a:t>
            </a:r>
          </a:p>
          <a:p>
            <a:r>
              <a:rPr lang="cs-CZ" sz="2100" dirty="0"/>
              <a:t>•	</a:t>
            </a:r>
            <a:r>
              <a:rPr lang="bg-BG" sz="2100" dirty="0"/>
              <a:t>навязывать (что-то) - </a:t>
            </a:r>
            <a:r>
              <a:rPr lang="cs-CZ" sz="2100" dirty="0"/>
              <a:t>vnucovat</a:t>
            </a:r>
          </a:p>
          <a:p>
            <a:r>
              <a:rPr lang="cs-CZ" sz="2100" dirty="0"/>
              <a:t>•	</a:t>
            </a:r>
            <a:r>
              <a:rPr lang="bg-BG" sz="2100" dirty="0"/>
              <a:t>противоречие - </a:t>
            </a:r>
            <a:r>
              <a:rPr lang="cs-CZ" sz="2100" dirty="0"/>
              <a:t>rozpor, protiklad</a:t>
            </a:r>
          </a:p>
        </p:txBody>
      </p:sp>
    </p:spTree>
    <p:extLst>
      <p:ext uri="{BB962C8B-B14F-4D97-AF65-F5344CB8AC3E}">
        <p14:creationId xmlns:p14="http://schemas.microsoft.com/office/powerpoint/2010/main" val="3411945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C36335-B6B5-7585-7B0D-44E5C9AD9E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9171" y="176521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Этика потребления: нужен ли сознательный отказ от излишеств?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9539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EB8A69DD-BF07-3542-2D5D-D3F8F4C1C6BA}"/>
              </a:ext>
            </a:extLst>
          </p:cNvPr>
          <p:cNvSpPr txBox="1"/>
          <p:nvPr/>
        </p:nvSpPr>
        <p:spPr>
          <a:xfrm>
            <a:off x="85898" y="71731"/>
            <a:ext cx="12020203" cy="6878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cs-CZ" sz="2100" dirty="0"/>
              <a:t>	</a:t>
            </a:r>
            <a:r>
              <a:rPr lang="ru-RU" sz="2100" dirty="0"/>
              <a:t>Сегодня всё чаще звучат дискуссии о так называемой этике потребления. Современный человек окружён изобилием товаров, рекламой и возможностями выбора. Но стоит ли бездумно следовать логике потребительской культуры или необходимо сознательно отказываться от излишеств?</a:t>
            </a:r>
          </a:p>
          <a:p>
            <a:pPr algn="just">
              <a:buNone/>
            </a:pPr>
            <a:r>
              <a:rPr lang="cs-CZ" sz="2100" dirty="0"/>
              <a:t>	</a:t>
            </a:r>
            <a:r>
              <a:rPr lang="ru-RU" sz="2100" dirty="0"/>
              <a:t>Аргументы сторонников осознанного потребления очевидны. Чрезмерное производство и избыточное потребление увеличивают экологический след человечества: горы пластиковых отходов, вырубка лесов, истощение почв. В этой перспективе добровольный минимализм выглядит не капризом, а формой социальной ответственности и вкладом в устойчивое развитие. Отказ от лишнего позволяет сосредоточиться на рациональном использовании ресурсов, а также поддерживать производителей, которые работают честно и экологично.</a:t>
            </a:r>
          </a:p>
          <a:p>
            <a:pPr algn="just">
              <a:buNone/>
            </a:pPr>
            <a:r>
              <a:rPr lang="cs-CZ" sz="2100" dirty="0"/>
              <a:t>	</a:t>
            </a:r>
            <a:r>
              <a:rPr lang="ru-RU" sz="2100" dirty="0"/>
              <a:t>Однако скептики утверждают, что сама идея «отказа от излишеств» во многом утопична. Экономика держится на спросе, и если люди резко сократят покупки, пострадают рабочие места и социальные программы. Кроме того, нередко за модой на минимализм скрывается очередной коммерческий проект: потребителю навязывают новые «экологичные» товары, часто гораздо дороже обычных. Получается парадокс — стремление к простоте превращается в ещё один способ стимулировать рынок.</a:t>
            </a:r>
          </a:p>
          <a:p>
            <a:pPr algn="just">
              <a:buNone/>
            </a:pPr>
            <a:r>
              <a:rPr lang="cs-CZ" sz="2100" dirty="0"/>
              <a:t>	</a:t>
            </a:r>
            <a:r>
              <a:rPr lang="ru-RU" sz="2100" dirty="0"/>
              <a:t>Наконец, встает вопрос личной свободы. Должно ли общество диктовать человеку, сколько вещей ему нужно и какой образ жизни вести? Или же каждый вправе сам решать, где проходит граница между необходимым и излишеством?</a:t>
            </a:r>
          </a:p>
          <a:p>
            <a:pPr algn="just">
              <a:buNone/>
            </a:pPr>
            <a:r>
              <a:rPr lang="cs-CZ" sz="2100" dirty="0"/>
              <a:t>	</a:t>
            </a:r>
            <a:r>
              <a:rPr lang="ru-RU" sz="2100" dirty="0"/>
              <a:t>Таким образом, этика потребления — это не только забота об экологии, но и поле противоречий между индивидуальными привычками, интересами бизнеса и глобальными задачами человечества.</a:t>
            </a:r>
          </a:p>
        </p:txBody>
      </p:sp>
    </p:spTree>
    <p:extLst>
      <p:ext uri="{BB962C8B-B14F-4D97-AF65-F5344CB8AC3E}">
        <p14:creationId xmlns:p14="http://schemas.microsoft.com/office/powerpoint/2010/main" val="70026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3F55AED9-AF7D-4F1C-B3F7-B3408C6F3B76}"/>
              </a:ext>
            </a:extLst>
          </p:cNvPr>
          <p:cNvSpPr txBox="1"/>
          <p:nvPr/>
        </p:nvSpPr>
        <p:spPr>
          <a:xfrm>
            <a:off x="193963" y="0"/>
            <a:ext cx="9376757" cy="67074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Вопросы для дискуссии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Отказ от излишеств — это проявление свободы или наоборот, навязанная обществом мода? Может ли минимализм быть таким же видом потребительской гонки, как и стремление к роскоши?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Если бы у вас появились большие деньги, изменилось бы ваше отношение к потреблению?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Справедливо ли перекладывать ответственность за экологические проблемы на обычных людей, а не на корпорации и государства? Можно ли считать «осознанное потребление» новой формой социального давления: покупай «правильные» товары — иначе ты виноват?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Если человек зарабатывает честно, имеет ли общество право осуждать его за роскошный образ жизни?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Был ли у вас опыт избавления от ненужных вещей (например, </a:t>
            </a:r>
            <a:r>
              <a:rPr lang="ru-RU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расхламление</a:t>
            </a: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гардероба, генеральная уборка в гараже)? Что вы чувствовали?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 чем, по Вашему мнению, заключается разница между минимализмом, аскетизмом и </a:t>
            </a:r>
            <a:r>
              <a:rPr lang="ru-RU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интенционализмом</a:t>
            </a: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56132BA-9383-FDCC-EC70-19470847E571}"/>
              </a:ext>
            </a:extLst>
          </p:cNvPr>
          <p:cNvSpPr txBox="1"/>
          <p:nvPr/>
        </p:nvSpPr>
        <p:spPr>
          <a:xfrm>
            <a:off x="9903230" y="465512"/>
            <a:ext cx="22167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Я не / отдаю предпочтение кому / чему?</a:t>
            </a:r>
            <a:endParaRPr lang="bg-BG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bg-BG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000" b="1" dirty="0"/>
              <a:t>Этого нельзя отрицать.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778880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12B330B-825A-04CE-4AE1-30B1324160B3}"/>
              </a:ext>
            </a:extLst>
          </p:cNvPr>
          <p:cNvSpPr txBox="1"/>
          <p:nvPr/>
        </p:nvSpPr>
        <p:spPr>
          <a:xfrm>
            <a:off x="3048000" y="3107220"/>
            <a:ext cx="78749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2"/>
              </a:rPr>
              <a:t>10 ПРАВИЛ МИНИМАЛИЗМА | Минимализм и </a:t>
            </a:r>
            <a:r>
              <a:rPr lang="ru-RU" dirty="0" err="1">
                <a:hlinkClick r:id="rId2"/>
              </a:rPr>
              <a:t>расхламление</a:t>
            </a:r>
            <a:endParaRPr lang="ru-RU" dirty="0"/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27A77BD-E348-E499-B765-8178E0B8E77C}"/>
              </a:ext>
            </a:extLst>
          </p:cNvPr>
          <p:cNvSpPr txBox="1"/>
          <p:nvPr/>
        </p:nvSpPr>
        <p:spPr>
          <a:xfrm>
            <a:off x="1302327" y="1557250"/>
            <a:ext cx="9587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Какие правила представил автор?  Каких областей жизни касаются данные советы?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613333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898E922-1EE2-C4B8-5015-38441E7AE3E2}"/>
              </a:ext>
            </a:extLst>
          </p:cNvPr>
          <p:cNvSpPr txBox="1"/>
          <p:nvPr/>
        </p:nvSpPr>
        <p:spPr>
          <a:xfrm>
            <a:off x="421177" y="1190763"/>
            <a:ext cx="1108917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/>
              <a:t>Сложные слова и выражения</a:t>
            </a:r>
          </a:p>
          <a:p>
            <a:endParaRPr lang="ru-RU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излишество</a:t>
            </a:r>
            <a:r>
              <a:rPr lang="ru-RU" sz="2000" dirty="0"/>
              <a:t> – то, что выходит за пределы необходимого, лишнее, чрезмерное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изобилие </a:t>
            </a:r>
            <a:r>
              <a:rPr lang="ru-RU" sz="2000" dirty="0"/>
              <a:t>– большое количество чего-либо, больше, чем нужно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бездумно</a:t>
            </a:r>
            <a:r>
              <a:rPr lang="ru-RU" sz="2000" dirty="0"/>
              <a:t> – не задумываясь, не обдумывая последствия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следовать логике </a:t>
            </a:r>
            <a:r>
              <a:rPr lang="ru-RU" sz="2000" dirty="0"/>
              <a:t>(чего-то) – действовать по определённым правилам или под влиянием чего-то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истощение </a:t>
            </a:r>
            <a:r>
              <a:rPr lang="ru-RU" sz="2000" dirty="0"/>
              <a:t>– постепенное уменьшение ресурсов до предела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сосредоточиться на</a:t>
            </a:r>
            <a:r>
              <a:rPr lang="ru-RU" sz="2000" dirty="0"/>
              <a:t> (чём-то) – направить внимание и усилия на что-то одно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навязывать</a:t>
            </a:r>
            <a:r>
              <a:rPr lang="ru-RU" sz="2000" dirty="0"/>
              <a:t> (что-то) – заставлять принять или использовать то, что человеку не нужно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поле противоречий </a:t>
            </a:r>
            <a:r>
              <a:rPr lang="ru-RU" sz="2000" dirty="0"/>
              <a:t>– пространство, где сталкиваются разные интересы и взгляды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утопия</a:t>
            </a:r>
            <a:r>
              <a:rPr lang="ru-RU" sz="2000" dirty="0"/>
              <a:t> – это представление о совершенном, идеально справедливом обществе или порядке, которое в реальности невозможно осуществить. В переносном значении: нереальная, несбыточная мечта, фантазия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765910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EFB24E1-3E86-4B3B-5E40-897F60DF67BD}"/>
              </a:ext>
            </a:extLst>
          </p:cNvPr>
          <p:cNvSpPr txBox="1"/>
          <p:nvPr/>
        </p:nvSpPr>
        <p:spPr>
          <a:xfrm>
            <a:off x="1246909" y="2183475"/>
            <a:ext cx="10080567" cy="2297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/>
              <a:t>Темы для эссе:</a:t>
            </a:r>
          </a:p>
          <a:p>
            <a:endParaRPr lang="ru-RU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/>
              <a:t>Минимализм в моей жизни.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/>
              <a:t>Может (должно) ли наше общество отказаться от культуры “вещизма”?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/>
              <a:t>Какую роль играют материальные блага в Вашей системе ценностей?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22306398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681</Words>
  <Application>Microsoft Office PowerPoint</Application>
  <PresentationFormat>Širokoúhlá obrazovka</PresentationFormat>
  <Paragraphs>46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Wingdings</vt:lpstr>
      <vt:lpstr>Motiv Office</vt:lpstr>
      <vt:lpstr>Prezentace aplikace PowerPoint</vt:lpstr>
      <vt:lpstr>Этика потребления: нужен ли сознательный отказ от излишеств?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3</cp:revision>
  <dcterms:created xsi:type="dcterms:W3CDTF">2025-09-16T10:00:51Z</dcterms:created>
  <dcterms:modified xsi:type="dcterms:W3CDTF">2025-09-22T13:11:11Z</dcterms:modified>
</cp:coreProperties>
</file>