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0"/>
  </p:notesMasterIdLst>
  <p:sldIdLst>
    <p:sldId id="256" r:id="rId2"/>
    <p:sldId id="279" r:id="rId3"/>
    <p:sldId id="257" r:id="rId4"/>
    <p:sldId id="263" r:id="rId5"/>
    <p:sldId id="320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94" r:id="rId14"/>
    <p:sldId id="295" r:id="rId15"/>
    <p:sldId id="296" r:id="rId16"/>
    <p:sldId id="315" r:id="rId17"/>
    <p:sldId id="316" r:id="rId18"/>
    <p:sldId id="267" r:id="rId19"/>
    <p:sldId id="319" r:id="rId20"/>
    <p:sldId id="271" r:id="rId21"/>
    <p:sldId id="321" r:id="rId22"/>
    <p:sldId id="322" r:id="rId23"/>
    <p:sldId id="324" r:id="rId24"/>
    <p:sldId id="326" r:id="rId25"/>
    <p:sldId id="327" r:id="rId26"/>
    <p:sldId id="329" r:id="rId27"/>
    <p:sldId id="330" r:id="rId28"/>
    <p:sldId id="33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56540-5195-4BB4-8E4F-87081BB092D6}" v="19" dt="2021-11-23T07:39:35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9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89DE2533-41D8-4DAE-8100-5F27F7C806DA}"/>
    <pc:docChg chg="custSel addSld delSld modSld sldOrd">
      <pc:chgData name="Markéta Zandlová" userId="f597e985-6016-45b0-9e05-c32aa333b728" providerId="ADAL" clId="{89DE2533-41D8-4DAE-8100-5F27F7C806DA}" dt="2020-12-14T21:39:52.857" v="778" actId="47"/>
      <pc:docMkLst>
        <pc:docMk/>
      </pc:docMkLst>
      <pc:sldChg chg="modSp mod">
        <pc:chgData name="Markéta Zandlová" userId="f597e985-6016-45b0-9e05-c32aa333b728" providerId="ADAL" clId="{89DE2533-41D8-4DAE-8100-5F27F7C806DA}" dt="2020-12-07T11:28:24.553" v="14" actId="20577"/>
        <pc:sldMkLst>
          <pc:docMk/>
          <pc:sldMk cId="3438541158" sldId="256"/>
        </pc:sldMkLst>
        <pc:spChg chg="mod">
          <ac:chgData name="Markéta Zandlová" userId="f597e985-6016-45b0-9e05-c32aa333b728" providerId="ADAL" clId="{89DE2533-41D8-4DAE-8100-5F27F7C806DA}" dt="2020-12-07T11:28:24.553" v="14" actId="20577"/>
          <ac:spMkLst>
            <pc:docMk/>
            <pc:sldMk cId="3438541158" sldId="256"/>
            <ac:spMk id="2" creationId="{00000000-0000-0000-0000-000000000000}"/>
          </ac:spMkLst>
        </pc:spChg>
      </pc:sldChg>
      <pc:sldChg chg="modSp mod">
        <pc:chgData name="Markéta Zandlová" userId="f597e985-6016-45b0-9e05-c32aa333b728" providerId="ADAL" clId="{89DE2533-41D8-4DAE-8100-5F27F7C806DA}" dt="2020-12-14T21:39:03.851" v="746" actId="20577"/>
        <pc:sldMkLst>
          <pc:docMk/>
          <pc:sldMk cId="3794009373" sldId="267"/>
        </pc:sldMkLst>
        <pc:spChg chg="mod">
          <ac:chgData name="Markéta Zandlová" userId="f597e985-6016-45b0-9e05-c32aa333b728" providerId="ADAL" clId="{89DE2533-41D8-4DAE-8100-5F27F7C806DA}" dt="2020-12-14T21:30:05.732" v="54" actId="20577"/>
          <ac:spMkLst>
            <pc:docMk/>
            <pc:sldMk cId="3794009373" sldId="267"/>
            <ac:spMk id="2" creationId="{00000000-0000-0000-0000-000000000000}"/>
          </ac:spMkLst>
        </pc:spChg>
        <pc:spChg chg="mod">
          <ac:chgData name="Markéta Zandlová" userId="f597e985-6016-45b0-9e05-c32aa333b728" providerId="ADAL" clId="{89DE2533-41D8-4DAE-8100-5F27F7C806DA}" dt="2020-12-14T21:39:03.851" v="746" actId="20577"/>
          <ac:spMkLst>
            <pc:docMk/>
            <pc:sldMk cId="3794009373" sldId="267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89DE2533-41D8-4DAE-8100-5F27F7C806DA}" dt="2020-12-14T21:39:33.321" v="770" actId="20577"/>
        <pc:sldMkLst>
          <pc:docMk/>
          <pc:sldMk cId="4044361733" sldId="271"/>
        </pc:sldMkLst>
        <pc:spChg chg="mod">
          <ac:chgData name="Markéta Zandlová" userId="f597e985-6016-45b0-9e05-c32aa333b728" providerId="ADAL" clId="{89DE2533-41D8-4DAE-8100-5F27F7C806DA}" dt="2020-12-14T21:39:33.321" v="770" actId="20577"/>
          <ac:spMkLst>
            <pc:docMk/>
            <pc:sldMk cId="4044361733" sldId="271"/>
            <ac:spMk id="3" creationId="{00000000-0000-0000-0000-000000000000}"/>
          </ac:spMkLst>
        </pc:spChg>
      </pc:sldChg>
      <pc:sldChg chg="del">
        <pc:chgData name="Markéta Zandlová" userId="f597e985-6016-45b0-9e05-c32aa333b728" providerId="ADAL" clId="{89DE2533-41D8-4DAE-8100-5F27F7C806DA}" dt="2020-12-14T21:39:41.436" v="772" actId="47"/>
        <pc:sldMkLst>
          <pc:docMk/>
          <pc:sldMk cId="1981170727" sldId="299"/>
        </pc:sldMkLst>
      </pc:sldChg>
      <pc:sldChg chg="del">
        <pc:chgData name="Markéta Zandlová" userId="f597e985-6016-45b0-9e05-c32aa333b728" providerId="ADAL" clId="{89DE2533-41D8-4DAE-8100-5F27F7C806DA}" dt="2020-12-14T21:39:42.368" v="773" actId="47"/>
        <pc:sldMkLst>
          <pc:docMk/>
          <pc:sldMk cId="336455249" sldId="302"/>
        </pc:sldMkLst>
      </pc:sldChg>
      <pc:sldChg chg="del">
        <pc:chgData name="Markéta Zandlová" userId="f597e985-6016-45b0-9e05-c32aa333b728" providerId="ADAL" clId="{89DE2533-41D8-4DAE-8100-5F27F7C806DA}" dt="2020-12-07T10:46:50.214" v="3" actId="47"/>
        <pc:sldMkLst>
          <pc:docMk/>
          <pc:sldMk cId="1631109692" sldId="303"/>
        </pc:sldMkLst>
      </pc:sldChg>
      <pc:sldChg chg="del">
        <pc:chgData name="Markéta Zandlová" userId="f597e985-6016-45b0-9e05-c32aa333b728" providerId="ADAL" clId="{89DE2533-41D8-4DAE-8100-5F27F7C806DA}" dt="2020-12-07T10:46:51.599" v="4" actId="47"/>
        <pc:sldMkLst>
          <pc:docMk/>
          <pc:sldMk cId="2699140144" sldId="304"/>
        </pc:sldMkLst>
      </pc:sldChg>
      <pc:sldChg chg="del">
        <pc:chgData name="Markéta Zandlová" userId="f597e985-6016-45b0-9e05-c32aa333b728" providerId="ADAL" clId="{89DE2533-41D8-4DAE-8100-5F27F7C806DA}" dt="2020-12-07T10:46:54.232" v="5" actId="47"/>
        <pc:sldMkLst>
          <pc:docMk/>
          <pc:sldMk cId="2896672240" sldId="305"/>
        </pc:sldMkLst>
      </pc:sldChg>
      <pc:sldChg chg="del">
        <pc:chgData name="Markéta Zandlová" userId="f597e985-6016-45b0-9e05-c32aa333b728" providerId="ADAL" clId="{89DE2533-41D8-4DAE-8100-5F27F7C806DA}" dt="2020-12-14T21:39:43.039" v="774" actId="47"/>
        <pc:sldMkLst>
          <pc:docMk/>
          <pc:sldMk cId="3412278250" sldId="306"/>
        </pc:sldMkLst>
      </pc:sldChg>
      <pc:sldChg chg="del">
        <pc:chgData name="Markéta Zandlová" userId="f597e985-6016-45b0-9e05-c32aa333b728" providerId="ADAL" clId="{89DE2533-41D8-4DAE-8100-5F27F7C806DA}" dt="2020-12-14T21:39:43.662" v="775" actId="47"/>
        <pc:sldMkLst>
          <pc:docMk/>
          <pc:sldMk cId="1985417516" sldId="307"/>
        </pc:sldMkLst>
      </pc:sldChg>
      <pc:sldChg chg="del">
        <pc:chgData name="Markéta Zandlová" userId="f597e985-6016-45b0-9e05-c32aa333b728" providerId="ADAL" clId="{89DE2533-41D8-4DAE-8100-5F27F7C806DA}" dt="2020-12-14T21:39:45.838" v="776" actId="47"/>
        <pc:sldMkLst>
          <pc:docMk/>
          <pc:sldMk cId="1713437299" sldId="308"/>
        </pc:sldMkLst>
      </pc:sldChg>
      <pc:sldChg chg="del ord">
        <pc:chgData name="Markéta Zandlová" userId="f597e985-6016-45b0-9e05-c32aa333b728" providerId="ADAL" clId="{89DE2533-41D8-4DAE-8100-5F27F7C806DA}" dt="2020-12-14T21:39:47.046" v="777" actId="47"/>
        <pc:sldMkLst>
          <pc:docMk/>
          <pc:sldMk cId="2269838844" sldId="313"/>
        </pc:sldMkLst>
      </pc:sldChg>
      <pc:sldChg chg="del">
        <pc:chgData name="Markéta Zandlová" userId="f597e985-6016-45b0-9e05-c32aa333b728" providerId="ADAL" clId="{89DE2533-41D8-4DAE-8100-5F27F7C806DA}" dt="2020-12-14T21:29:59.114" v="46" actId="47"/>
        <pc:sldMkLst>
          <pc:docMk/>
          <pc:sldMk cId="2659941356" sldId="317"/>
        </pc:sldMkLst>
      </pc:sldChg>
      <pc:sldChg chg="modSp new del mod">
        <pc:chgData name="Markéta Zandlová" userId="f597e985-6016-45b0-9e05-c32aa333b728" providerId="ADAL" clId="{89DE2533-41D8-4DAE-8100-5F27F7C806DA}" dt="2020-12-14T21:39:52.857" v="778" actId="47"/>
        <pc:sldMkLst>
          <pc:docMk/>
          <pc:sldMk cId="2553551847" sldId="318"/>
        </pc:sldMkLst>
        <pc:spChg chg="mod">
          <ac:chgData name="Markéta Zandlová" userId="f597e985-6016-45b0-9e05-c32aa333b728" providerId="ADAL" clId="{89DE2533-41D8-4DAE-8100-5F27F7C806DA}" dt="2020-12-14T21:27:45.660" v="25" actId="20577"/>
          <ac:spMkLst>
            <pc:docMk/>
            <pc:sldMk cId="2553551847" sldId="318"/>
            <ac:spMk id="3" creationId="{D50CFC2A-A362-431C-B5CF-A5CE8FB040B2}"/>
          </ac:spMkLst>
        </pc:spChg>
      </pc:sldChg>
      <pc:sldChg chg="modSp new mod">
        <pc:chgData name="Markéta Zandlová" userId="f597e985-6016-45b0-9e05-c32aa333b728" providerId="ADAL" clId="{89DE2533-41D8-4DAE-8100-5F27F7C806DA}" dt="2020-12-14T21:39:21.622" v="768" actId="113"/>
        <pc:sldMkLst>
          <pc:docMk/>
          <pc:sldMk cId="1542852760" sldId="319"/>
        </pc:sldMkLst>
        <pc:spChg chg="mod">
          <ac:chgData name="Markéta Zandlová" userId="f597e985-6016-45b0-9e05-c32aa333b728" providerId="ADAL" clId="{89DE2533-41D8-4DAE-8100-5F27F7C806DA}" dt="2020-12-14T21:39:21.622" v="768" actId="113"/>
          <ac:spMkLst>
            <pc:docMk/>
            <pc:sldMk cId="1542852760" sldId="319"/>
            <ac:spMk id="2" creationId="{261FC91F-C5D3-45CF-BFA6-471E3B9E5727}"/>
          </ac:spMkLst>
        </pc:spChg>
        <pc:spChg chg="mod">
          <ac:chgData name="Markéta Zandlová" userId="f597e985-6016-45b0-9e05-c32aa333b728" providerId="ADAL" clId="{89DE2533-41D8-4DAE-8100-5F27F7C806DA}" dt="2020-12-14T21:29:00.725" v="43" actId="121"/>
          <ac:spMkLst>
            <pc:docMk/>
            <pc:sldMk cId="1542852760" sldId="319"/>
            <ac:spMk id="3" creationId="{6191AABF-89C9-4BFF-BD68-88DAF6B2E7B8}"/>
          </ac:spMkLst>
        </pc:spChg>
      </pc:sldChg>
      <pc:sldChg chg="del">
        <pc:chgData name="Markéta Zandlová" userId="f597e985-6016-45b0-9e05-c32aa333b728" providerId="ADAL" clId="{89DE2533-41D8-4DAE-8100-5F27F7C806DA}" dt="2020-12-07T10:46:14.367" v="0" actId="47"/>
        <pc:sldMkLst>
          <pc:docMk/>
          <pc:sldMk cId="597499503" sldId="320"/>
        </pc:sldMkLst>
      </pc:sldChg>
      <pc:sldChg chg="del">
        <pc:chgData name="Markéta Zandlová" userId="f597e985-6016-45b0-9e05-c32aa333b728" providerId="ADAL" clId="{89DE2533-41D8-4DAE-8100-5F27F7C806DA}" dt="2020-12-07T10:46:17.880" v="1" actId="47"/>
        <pc:sldMkLst>
          <pc:docMk/>
          <pc:sldMk cId="2963937711" sldId="321"/>
        </pc:sldMkLst>
      </pc:sldChg>
      <pc:sldChg chg="del">
        <pc:chgData name="Markéta Zandlová" userId="f597e985-6016-45b0-9e05-c32aa333b728" providerId="ADAL" clId="{89DE2533-41D8-4DAE-8100-5F27F7C806DA}" dt="2020-12-07T10:46:20.225" v="2" actId="47"/>
        <pc:sldMkLst>
          <pc:docMk/>
          <pc:sldMk cId="1873725972" sldId="323"/>
        </pc:sldMkLst>
      </pc:sldChg>
    </pc:docChg>
  </pc:docChgLst>
  <pc:docChgLst>
    <pc:chgData name="Markéta Zandlová" userId="f597e985-6016-45b0-9e05-c32aa333b728" providerId="ADAL" clId="{4CC56540-5195-4BB4-8E4F-87081BB092D6}"/>
    <pc:docChg chg="undo custSel modSld">
      <pc:chgData name="Markéta Zandlová" userId="f597e985-6016-45b0-9e05-c32aa333b728" providerId="ADAL" clId="{4CC56540-5195-4BB4-8E4F-87081BB092D6}" dt="2021-11-23T07:41:17.443" v="52" actId="403"/>
      <pc:docMkLst>
        <pc:docMk/>
      </pc:docMkLst>
      <pc:sldChg chg="addSp delSp modSp mod setBg addAnim delDesignElem">
        <pc:chgData name="Markéta Zandlová" userId="f597e985-6016-45b0-9e05-c32aa333b728" providerId="ADAL" clId="{4CC56540-5195-4BB4-8E4F-87081BB092D6}" dt="2021-11-23T07:35:04.765" v="31"/>
        <pc:sldMkLst>
          <pc:docMk/>
          <pc:sldMk cId="3438541158" sldId="256"/>
        </pc:sldMkLst>
        <pc:spChg chg="mod or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3" creationId="{00000000-0000-0000-0000-000000000000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5" creationId="{DDCA251B-4F28-43A9-A5FD-47101E24C81F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6" creationId="{27B3E067-68A1-4E6F-8B2A-DF0DC2803F92}"/>
          </ac:spMkLst>
        </pc:spChg>
        <pc:spChg chg="add del">
          <ac:chgData name="Markéta Zandlová" userId="f597e985-6016-45b0-9e05-c32aa333b728" providerId="ADAL" clId="{4CC56540-5195-4BB4-8E4F-87081BB092D6}" dt="2021-11-23T07:34:49.451" v="22"/>
          <ac:spMkLst>
            <pc:docMk/>
            <pc:sldMk cId="3438541158" sldId="256"/>
            <ac:spMk id="8" creationId="{6BDBA639-2A71-4A60-A71A-FF1836F546CE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12" creationId="{148F0EEF-7B63-4EC4-96D4-6AFBF46B1A58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14" creationId="{4FB5E673-6D85-4457-A048-FD09048DCECA}"/>
          </ac:spMkLst>
        </pc:spChg>
        <pc:spChg chg="add del">
          <ac:chgData name="Markéta Zandlová" userId="f597e985-6016-45b0-9e05-c32aa333b728" providerId="ADAL" clId="{4CC56540-5195-4BB4-8E4F-87081BB092D6}" dt="2021-11-23T07:34:49.451" v="22"/>
          <ac:spMkLst>
            <pc:docMk/>
            <pc:sldMk cId="3438541158" sldId="256"/>
            <ac:spMk id="31" creationId="{D9C506D7-84CB-4057-A44A-465313E78538}"/>
          </ac:spMkLst>
        </pc:spChg>
        <pc:spChg chg="add del">
          <ac:chgData name="Markéta Zandlová" userId="f597e985-6016-45b0-9e05-c32aa333b728" providerId="ADAL" clId="{4CC56540-5195-4BB4-8E4F-87081BB092D6}" dt="2021-11-23T07:34:49.451" v="22"/>
          <ac:spMkLst>
            <pc:docMk/>
            <pc:sldMk cId="3438541158" sldId="256"/>
            <ac:spMk id="33" creationId="{7842FC68-61FD-4700-8A22-BB8B071884DB}"/>
          </ac:spMkLst>
        </pc:spChg>
        <pc:grpChg chg="add del">
          <ac:chgData name="Markéta Zandlová" userId="f597e985-6016-45b0-9e05-c32aa333b728" providerId="ADAL" clId="{4CC56540-5195-4BB4-8E4F-87081BB092D6}" dt="2021-11-23T07:34:49.451" v="22"/>
          <ac:grpSpMkLst>
            <pc:docMk/>
            <pc:sldMk cId="3438541158" sldId="256"/>
            <ac:grpSpMk id="10" creationId="{5E208A8B-5EBD-4532-BE72-26414FA7CFF6}"/>
          </ac:grpSpMkLst>
        </pc:gr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1868602616" sldId="257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1868602616" sldId="257"/>
            <ac:spMk id="2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43" v="23" actId="27636"/>
        <pc:sldMkLst>
          <pc:docMk/>
          <pc:sldMk cId="2068336257" sldId="263"/>
        </pc:sldMkLst>
        <pc:spChg chg="mod">
          <ac:chgData name="Markéta Zandlová" userId="f597e985-6016-45b0-9e05-c32aa333b728" providerId="ADAL" clId="{4CC56540-5195-4BB4-8E4F-87081BB092D6}" dt="2021-11-23T07:34:49.643" v="23" actId="27636"/>
          <ac:spMkLst>
            <pc:docMk/>
            <pc:sldMk cId="2068336257" sldId="263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91" v="26" actId="27636"/>
        <pc:sldMkLst>
          <pc:docMk/>
          <pc:sldMk cId="3794009373" sldId="267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794009373" sldId="267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691" v="26" actId="27636"/>
          <ac:spMkLst>
            <pc:docMk/>
            <pc:sldMk cId="3794009373" sldId="267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729" v="28" actId="27636"/>
        <pc:sldMkLst>
          <pc:docMk/>
          <pc:sldMk cId="4044361733" sldId="271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4044361733" sldId="271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729" v="28" actId="27636"/>
          <ac:spMkLst>
            <pc:docMk/>
            <pc:sldMk cId="4044361733" sldId="271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5:39.670" v="35" actId="14100"/>
        <pc:sldMkLst>
          <pc:docMk/>
          <pc:sldMk cId="996296777" sldId="279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996296777" sldId="279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5:29.671" v="33" actId="14100"/>
          <ac:spMkLst>
            <pc:docMk/>
            <pc:sldMk cId="996296777" sldId="279"/>
            <ac:spMk id="3" creationId="{00000000-0000-0000-0000-000000000000}"/>
          </ac:spMkLst>
        </pc:spChg>
        <pc:picChg chg="mod">
          <ac:chgData name="Markéta Zandlová" userId="f597e985-6016-45b0-9e05-c32aa333b728" providerId="ADAL" clId="{4CC56540-5195-4BB4-8E4F-87081BB092D6}" dt="2021-11-23T07:35:39.670" v="35" actId="14100"/>
          <ac:picMkLst>
            <pc:docMk/>
            <pc:sldMk cId="996296777" sldId="279"/>
            <ac:picMk id="4" creationId="{00000000-0000-0000-0000-000000000000}"/>
          </ac:picMkLst>
        </pc:pic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2880240101" sldId="285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2880240101" sldId="285"/>
            <ac:spMk id="2" creationId="{00000000-0000-0000-0000-000000000000}"/>
          </ac:spMkLst>
        </pc:spChg>
      </pc:sldChg>
      <pc:sldChg chg="addSp delSp modSp mod setBg">
        <pc:chgData name="Markéta Zandlová" userId="f597e985-6016-45b0-9e05-c32aa333b728" providerId="ADAL" clId="{4CC56540-5195-4BB4-8E4F-87081BB092D6}" dt="2021-11-23T07:38:08.396" v="49" actId="1076"/>
        <pc:sldMkLst>
          <pc:docMk/>
          <pc:sldMk cId="1336100482" sldId="286"/>
        </pc:sldMkLst>
        <pc:spChg chg="mod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2" creationId="{00000000-0000-0000-0000-000000000000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74" creationId="{7DAA46B9-B7E8-4487-B28E-C63A6EB7AA27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76" creationId="{C866818C-1E5F-475A-B310-3C06B555FB69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78" creationId="{D12AFDE8-E1ED-4A49-B8B3-4953F4B8ACB9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2055" creationId="{8254A655-B76F-486D-831E-612880D83940}"/>
          </ac:spMkLst>
        </pc:spChg>
        <pc:picChg chg="add del mod replId">
          <ac:chgData name="Markéta Zandlová" userId="f597e985-6016-45b0-9e05-c32aa333b728" providerId="ADAL" clId="{4CC56540-5195-4BB4-8E4F-87081BB092D6}" dt="2021-11-23T07:38:07.015" v="48" actId="1076"/>
          <ac:picMkLst>
            <pc:docMk/>
            <pc:sldMk cId="1336100482" sldId="286"/>
            <ac:picMk id="2050" creationId="{00000000-0000-0000-0000-000000000000}"/>
          </ac:picMkLst>
        </pc:picChg>
        <pc:picChg chg="add del mod">
          <ac:chgData name="Markéta Zandlová" userId="f597e985-6016-45b0-9e05-c32aa333b728" providerId="ADAL" clId="{4CC56540-5195-4BB4-8E4F-87081BB092D6}" dt="2021-11-23T07:38:01.330" v="47" actId="26606"/>
          <ac:picMkLst>
            <pc:docMk/>
            <pc:sldMk cId="1336100482" sldId="286"/>
            <ac:picMk id="2050" creationId="{00000000-0000-0000-0000-000000000000}"/>
          </ac:picMkLst>
        </pc:picChg>
        <pc:picChg chg="mod">
          <ac:chgData name="Markéta Zandlová" userId="f597e985-6016-45b0-9e05-c32aa333b728" providerId="ADAL" clId="{4CC56540-5195-4BB4-8E4F-87081BB092D6}" dt="2021-11-23T07:38:08.396" v="49" actId="1076"/>
          <ac:picMkLst>
            <pc:docMk/>
            <pc:sldMk cId="1336100482" sldId="286"/>
            <ac:picMk id="2051" creationId="{00000000-0000-0000-0000-000000000000}"/>
          </ac:picMkLst>
        </pc:picChg>
      </pc:sldChg>
      <pc:sldChg chg="modSp mod">
        <pc:chgData name="Markéta Zandlová" userId="f597e985-6016-45b0-9e05-c32aa333b728" providerId="ADAL" clId="{4CC56540-5195-4BB4-8E4F-87081BB092D6}" dt="2021-11-23T07:34:49.451" v="22"/>
        <pc:sldMkLst>
          <pc:docMk/>
          <pc:sldMk cId="95274774" sldId="287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95274774" sldId="287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3025419613" sldId="289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025419613" sldId="289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738177103" sldId="290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738177103" sldId="290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2304404789" sldId="291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2304404789" sldId="291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405971378" sldId="294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405971378" sldId="294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405971378" sldId="294"/>
            <ac:spMk id="3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1195983406" sldId="295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1195983406" sldId="295"/>
            <ac:spMk id="2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61" v="24" actId="27636"/>
        <pc:sldMkLst>
          <pc:docMk/>
          <pc:sldMk cId="3856496610" sldId="315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856496610" sldId="315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661" v="24" actId="27636"/>
          <ac:spMkLst>
            <pc:docMk/>
            <pc:sldMk cId="3856496610" sldId="315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72" v="25" actId="27636"/>
        <pc:sldMkLst>
          <pc:docMk/>
          <pc:sldMk cId="3606556735" sldId="316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606556735" sldId="316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672" v="25" actId="27636"/>
          <ac:spMkLst>
            <pc:docMk/>
            <pc:sldMk cId="3606556735" sldId="316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41:17.443" v="52" actId="403"/>
        <pc:sldMkLst>
          <pc:docMk/>
          <pc:sldMk cId="1542852760" sldId="319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1542852760" sldId="319"/>
            <ac:spMk id="2" creationId="{261FC91F-C5D3-45CF-BFA6-471E3B9E5727}"/>
          </ac:spMkLst>
        </pc:spChg>
        <pc:spChg chg="mod">
          <ac:chgData name="Markéta Zandlová" userId="f597e985-6016-45b0-9e05-c32aa333b728" providerId="ADAL" clId="{4CC56540-5195-4BB4-8E4F-87081BB092D6}" dt="2021-11-23T07:41:17.443" v="52" actId="403"/>
          <ac:spMkLst>
            <pc:docMk/>
            <pc:sldMk cId="1542852760" sldId="319"/>
            <ac:spMk id="3" creationId="{6191AABF-89C9-4BFF-BD68-88DAF6B2E7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A967-8160-49FD-BBD3-623E66249431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47678-33BE-4289-9124-A8C46A271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01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47678-33BE-4289-9124-A8C46A2718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1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48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9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06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44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08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5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67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74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22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3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2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0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6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5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54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8299E6-5FA9-48B5-B811-34BB8BDEF06E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517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LZ0ue-XGl9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697400" cy="53187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000" b="1" dirty="0" smtClean="0">
                <a:solidFill>
                  <a:schemeClr val="bg1"/>
                </a:solidFill>
              </a:rPr>
              <a:t/>
            </a:r>
            <a:br>
              <a:rPr lang="cs-CZ" sz="5000" b="1" dirty="0" smtClean="0">
                <a:solidFill>
                  <a:schemeClr val="bg1"/>
                </a:solidFill>
              </a:rPr>
            </a:br>
            <a:r>
              <a:rPr lang="cs-CZ" sz="5000" b="1" dirty="0" smtClean="0">
                <a:solidFill>
                  <a:schemeClr val="bg1"/>
                </a:solidFill>
              </a:rPr>
              <a:t>HRANICE</a:t>
            </a:r>
            <a:r>
              <a:rPr lang="cs-CZ" sz="5000" b="1" dirty="0">
                <a:solidFill>
                  <a:schemeClr val="bg1"/>
                </a:solidFill>
              </a:rPr>
              <a:t/>
            </a:r>
            <a:br>
              <a:rPr lang="cs-CZ" sz="5000" b="1" dirty="0">
                <a:solidFill>
                  <a:schemeClr val="bg1"/>
                </a:solidFill>
              </a:rPr>
            </a:br>
            <a:r>
              <a:rPr lang="cs-CZ" sz="5000" b="1" dirty="0">
                <a:solidFill>
                  <a:schemeClr val="bg1"/>
                </a:solidFill>
              </a:rPr>
              <a:t/>
            </a:r>
            <a:br>
              <a:rPr lang="cs-CZ" sz="5000" b="1" dirty="0">
                <a:solidFill>
                  <a:schemeClr val="bg1"/>
                </a:solidFill>
              </a:rPr>
            </a:br>
            <a:r>
              <a:rPr lang="cs-CZ" sz="5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Dohled, </a:t>
            </a:r>
            <a:r>
              <a:rPr lang="cs-CZ" sz="5000" b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disciplinace</a:t>
            </a:r>
            <a:r>
              <a:rPr lang="cs-CZ" sz="5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biopolitika</a:t>
            </a:r>
            <a:br>
              <a:rPr lang="cs-CZ" sz="5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5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cs-CZ" sz="5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5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Transnacionalismus</a:t>
            </a:r>
            <a:endParaRPr lang="cs-CZ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00">
            <a:off x="313277" y="1935023"/>
            <a:ext cx="4498173" cy="29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2718"/>
            <a:ext cx="471547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1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5" y="303852"/>
            <a:ext cx="4731954" cy="264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70" y="2002114"/>
            <a:ext cx="3837712" cy="271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3" y="3645024"/>
            <a:ext cx="42862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0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472608" cy="36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7142"/>
            <a:ext cx="5724128" cy="32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7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908720"/>
            <a:ext cx="7055380" cy="94452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HRANICE A TĚLESNOST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700" y="2052925"/>
            <a:ext cx="7272692" cy="4195481"/>
          </a:xfrm>
          <a:solidFill>
            <a:schemeClr val="accent3">
              <a:lumMod val="20000"/>
              <a:lumOff val="80000"/>
              <a:alpha val="35000"/>
            </a:schemeClr>
          </a:solidFill>
        </p:spPr>
        <p:txBody>
          <a:bodyPr>
            <a:normAutofit/>
          </a:bodyPr>
          <a:lstStyle/>
          <a:p>
            <a:pPr lvl="0"/>
            <a:endParaRPr lang="cs-CZ" sz="2000" dirty="0"/>
          </a:p>
          <a:p>
            <a:pPr lvl="0"/>
            <a:r>
              <a:rPr lang="cs-CZ" sz="2200" b="1" dirty="0">
                <a:solidFill>
                  <a:schemeClr val="bg1"/>
                </a:solidFill>
              </a:rPr>
              <a:t>Performance a ustavování </a:t>
            </a:r>
            <a:r>
              <a:rPr lang="cs-CZ" sz="2200" b="1" dirty="0" smtClean="0">
                <a:solidFill>
                  <a:schemeClr val="bg1"/>
                </a:solidFill>
              </a:rPr>
              <a:t>významů: </a:t>
            </a:r>
          </a:p>
          <a:p>
            <a:pPr marL="0" lvl="0" indent="0"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např</a:t>
            </a:r>
            <a:r>
              <a:rPr lang="cs-CZ" sz="2200" b="1" dirty="0">
                <a:solidFill>
                  <a:schemeClr val="bg1"/>
                </a:solidFill>
              </a:rPr>
              <a:t>. národní suverenita / marginalizace / gender </a:t>
            </a:r>
            <a:r>
              <a:rPr lang="cs-CZ" sz="2200" b="1" dirty="0" smtClean="0">
                <a:solidFill>
                  <a:schemeClr val="bg1"/>
                </a:solidFill>
              </a:rPr>
              <a:t>/ legální status atd</a:t>
            </a:r>
            <a:r>
              <a:rPr lang="cs-CZ" sz="2200" b="1" dirty="0">
                <a:solidFill>
                  <a:schemeClr val="bg1"/>
                </a:solidFill>
              </a:rPr>
              <a:t>. prostřednictvím pasů a pasových fotografií (biometrické údaje), vízové politiky, kontroly na hranicích  </a:t>
            </a:r>
          </a:p>
          <a:p>
            <a:endParaRPr lang="cs-CZ" sz="2200" dirty="0">
              <a:solidFill>
                <a:schemeClr val="bg1"/>
              </a:solidFill>
            </a:endParaRPr>
          </a:p>
          <a:p>
            <a:pPr lvl="0"/>
            <a:r>
              <a:rPr lang="cs-CZ" sz="2200" b="1" dirty="0">
                <a:solidFill>
                  <a:schemeClr val="bg1"/>
                </a:solidFill>
              </a:rPr>
              <a:t>„Utváření těl k překračování hranic“ – hranice se „</a:t>
            </a:r>
            <a:r>
              <a:rPr lang="cs-CZ" sz="2200" b="1" dirty="0" smtClean="0">
                <a:solidFill>
                  <a:schemeClr val="bg1"/>
                </a:solidFill>
              </a:rPr>
              <a:t>vtěluje“</a:t>
            </a:r>
          </a:p>
          <a:p>
            <a:pPr lvl="1"/>
            <a:r>
              <a:rPr lang="cs-CZ" sz="2000" b="1" dirty="0" smtClean="0">
                <a:solidFill>
                  <a:schemeClr val="bg1"/>
                </a:solidFill>
              </a:rPr>
              <a:t>PAŠOVÁNÍ </a:t>
            </a:r>
            <a:r>
              <a:rPr lang="cs-CZ" sz="2000" b="1" dirty="0">
                <a:solidFill>
                  <a:schemeClr val="bg1"/>
                </a:solidFill>
              </a:rPr>
              <a:t>a pašeráci / pohraniční stráž / migranti 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7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Donnan</a:t>
            </a:r>
            <a:r>
              <a:rPr lang="cs-CZ" sz="2400" b="1" dirty="0">
                <a:solidFill>
                  <a:schemeClr val="bg1"/>
                </a:solidFill>
              </a:rPr>
              <a:t>, H.; Wilson, T. M. 1999. </a:t>
            </a:r>
            <a:r>
              <a:rPr lang="cs-CZ" sz="2400" b="1" dirty="0" err="1">
                <a:solidFill>
                  <a:schemeClr val="bg1"/>
                </a:solidFill>
              </a:rPr>
              <a:t>Borders</a:t>
            </a:r>
            <a:r>
              <a:rPr lang="cs-CZ" sz="2400" b="1" dirty="0">
                <a:solidFill>
                  <a:schemeClr val="bg1"/>
                </a:solidFill>
              </a:rPr>
              <a:t>: </a:t>
            </a:r>
            <a:r>
              <a:rPr lang="cs-CZ" sz="2400" b="1" dirty="0" err="1">
                <a:solidFill>
                  <a:schemeClr val="bg1"/>
                </a:solidFill>
              </a:rPr>
              <a:t>Frontiers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of</a:t>
            </a:r>
            <a:r>
              <a:rPr lang="cs-CZ" sz="2400" b="1" dirty="0">
                <a:solidFill>
                  <a:schemeClr val="bg1"/>
                </a:solidFill>
              </a:rPr>
              <a:t> Identity, </a:t>
            </a:r>
            <a:r>
              <a:rPr lang="cs-CZ" sz="2400" b="1" dirty="0" err="1">
                <a:solidFill>
                  <a:schemeClr val="bg1"/>
                </a:solidFill>
              </a:rPr>
              <a:t>Nation</a:t>
            </a:r>
            <a:r>
              <a:rPr lang="cs-CZ" sz="2400" b="1" dirty="0">
                <a:solidFill>
                  <a:schemeClr val="bg1"/>
                </a:solidFill>
              </a:rPr>
              <a:t> and </a:t>
            </a:r>
            <a:r>
              <a:rPr lang="cs-CZ" sz="2400" b="1" dirty="0" err="1">
                <a:solidFill>
                  <a:schemeClr val="bg1"/>
                </a:solidFill>
              </a:rPr>
              <a:t>State</a:t>
            </a:r>
            <a:r>
              <a:rPr lang="cs-CZ" sz="2400" b="1" dirty="0">
                <a:solidFill>
                  <a:schemeClr val="bg1"/>
                </a:solidFill>
              </a:rPr>
              <a:t>.  kap. Body </a:t>
            </a:r>
            <a:r>
              <a:rPr lang="cs-CZ" sz="2400" b="1" dirty="0" err="1">
                <a:solidFill>
                  <a:schemeClr val="bg1"/>
                </a:solidFill>
              </a:rPr>
              <a:t>Politics</a:t>
            </a:r>
            <a:r>
              <a:rPr lang="cs-CZ" sz="2400" b="1" dirty="0">
                <a:solidFill>
                  <a:schemeClr val="bg1"/>
                </a:solidFill>
              </a:rPr>
              <a:t> in </a:t>
            </a:r>
            <a:r>
              <a:rPr lang="cs-CZ" sz="2400" b="1" dirty="0" err="1">
                <a:solidFill>
                  <a:schemeClr val="bg1"/>
                </a:solidFill>
              </a:rPr>
              <a:t>Borders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br>
              <a:rPr lang="cs-CZ" sz="2400" b="1" dirty="0">
                <a:solidFill>
                  <a:schemeClr val="bg1"/>
                </a:solidFill>
              </a:rPr>
            </a:b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  <a:solidFill>
            <a:schemeClr val="accent3">
              <a:lumMod val="20000"/>
              <a:lumOff val="80000"/>
              <a:alpha val="33000"/>
            </a:schemeClr>
          </a:solidFill>
        </p:spPr>
        <p:txBody>
          <a:bodyPr>
            <a:noAutofit/>
          </a:bodyPr>
          <a:lstStyle/>
          <a:p>
            <a:pPr lvl="0"/>
            <a:endParaRPr lang="cs-CZ" sz="2000" b="1" dirty="0"/>
          </a:p>
          <a:p>
            <a:pPr lvl="0"/>
            <a:r>
              <a:rPr lang="cs-CZ" sz="2200" b="1" dirty="0">
                <a:solidFill>
                  <a:schemeClr val="bg1"/>
                </a:solidFill>
              </a:rPr>
              <a:t>Hranice: stát prokazuje kontrolu a moc, nad územím i lidmi jako tělesnými bytostmi </a:t>
            </a:r>
          </a:p>
          <a:p>
            <a:pPr lvl="0"/>
            <a:r>
              <a:rPr lang="cs-CZ" sz="2200" b="1" dirty="0" err="1">
                <a:solidFill>
                  <a:schemeClr val="bg1"/>
                </a:solidFill>
              </a:rPr>
              <a:t>Liminální</a:t>
            </a:r>
            <a:r>
              <a:rPr lang="cs-CZ" sz="2200" b="1" dirty="0">
                <a:solidFill>
                  <a:schemeClr val="bg1"/>
                </a:solidFill>
              </a:rPr>
              <a:t> prostor, kde přestávají platit pravidla „vnitrozemí“, včetně pravidel tělesného kontaktu: stát si nárokuje kontrolu lidských těl: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cs-CZ" sz="2200" b="1" dirty="0">
                <a:solidFill>
                  <a:schemeClr val="bg1"/>
                </a:solidFill>
              </a:rPr>
              <a:t>tělesné prohlídky: překročení hranice „intimity“ (fyzicky / technologie) </a:t>
            </a:r>
          </a:p>
          <a:p>
            <a:pPr lvl="1"/>
            <a:r>
              <a:rPr lang="cs-CZ" sz="2200" b="1" dirty="0">
                <a:solidFill>
                  <a:schemeClr val="bg1"/>
                </a:solidFill>
              </a:rPr>
              <a:t>přesvědčení aktérů, že do těl vepsána (nelegální) činnost = lze v nich číst, identifikovat, kdo je kdo</a:t>
            </a:r>
          </a:p>
          <a:p>
            <a:pPr lvl="1"/>
            <a:r>
              <a:rPr lang="cs-CZ" sz="2200" b="1" dirty="0">
                <a:solidFill>
                  <a:schemeClr val="bg1"/>
                </a:solidFill>
              </a:rPr>
              <a:t>tělesný habitus stráží, intuice</a:t>
            </a:r>
          </a:p>
        </p:txBody>
      </p:sp>
    </p:spTree>
    <p:extLst>
      <p:ext uri="{BB962C8B-B14F-4D97-AF65-F5344CB8AC3E}">
        <p14:creationId xmlns:p14="http://schemas.microsoft.com/office/powerpoint/2010/main" val="119598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TĚLA NA HRANICÍCH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85395"/>
          </a:xfrm>
          <a:solidFill>
            <a:schemeClr val="accent3">
              <a:lumMod val="20000"/>
              <a:lumOff val="80000"/>
              <a:alpha val="34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2200" b="1" dirty="0">
                <a:solidFill>
                  <a:schemeClr val="bg1"/>
                </a:solidFill>
              </a:rPr>
              <a:t>Pohraniční kontrola - cestovní pasy – fotografie – víza – biometrické údaje … </a:t>
            </a:r>
            <a:endParaRPr lang="cs-CZ" sz="2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= měření, fotografování, sběr údajů, ověřování, archivace …</a:t>
            </a:r>
          </a:p>
          <a:p>
            <a:pPr marL="0" lvl="0" indent="0"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bg1"/>
                </a:solidFill>
              </a:rPr>
              <a:t>Identifikace (otisky prstů, fotografie, DNA, oční duhovka atd.)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bg1"/>
                </a:solidFill>
              </a:rPr>
              <a:t>Kontrola, dozor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bg1"/>
                </a:solidFill>
              </a:rPr>
              <a:t>Ovládání, manipulace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7546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KONTROLA a DOHLED na hranicích - </a:t>
            </a:r>
            <a:r>
              <a:rPr lang="cs-CZ" sz="2800" b="1" dirty="0">
                <a:solidFill>
                  <a:schemeClr val="accent1"/>
                </a:solidFill>
              </a:rPr>
              <a:t>BIOPOLITIKA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700" y="2052925"/>
            <a:ext cx="7344700" cy="4195481"/>
          </a:xfrm>
          <a:solidFill>
            <a:schemeClr val="accent3">
              <a:lumMod val="20000"/>
              <a:lumOff val="80000"/>
              <a:alpha val="37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Michel Foucault (1926 – 1984)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Zrození kliniky. Červený Kostelec: Pavel </a:t>
            </a:r>
            <a:r>
              <a:rPr lang="cs-CZ" sz="2000" dirty="0" err="1">
                <a:solidFill>
                  <a:schemeClr val="bg1"/>
                </a:solidFill>
              </a:rPr>
              <a:t>Mervant</a:t>
            </a:r>
            <a:r>
              <a:rPr lang="cs-CZ" sz="2000" dirty="0">
                <a:solidFill>
                  <a:schemeClr val="bg1"/>
                </a:solidFill>
              </a:rPr>
              <a:t> 2010</a:t>
            </a:r>
          </a:p>
          <a:p>
            <a:r>
              <a:rPr lang="cs-CZ" sz="2000" dirty="0">
                <a:solidFill>
                  <a:schemeClr val="bg1"/>
                </a:solidFill>
              </a:rPr>
              <a:t>Zrození biopolitiky. Kurs na </a:t>
            </a:r>
            <a:r>
              <a:rPr lang="cs-CZ" sz="2000" dirty="0" err="1">
                <a:solidFill>
                  <a:schemeClr val="bg1"/>
                </a:solidFill>
              </a:rPr>
              <a:t>Collège</a:t>
            </a:r>
            <a:r>
              <a:rPr lang="cs-CZ" sz="2000" dirty="0">
                <a:solidFill>
                  <a:schemeClr val="bg1"/>
                </a:solidFill>
              </a:rPr>
              <a:t> de France 1978-1979. Brno: Centrum pro studium demokracie a kultury, 2009</a:t>
            </a:r>
          </a:p>
          <a:p>
            <a:r>
              <a:rPr lang="cs-CZ" sz="2000" dirty="0">
                <a:solidFill>
                  <a:schemeClr val="bg1"/>
                </a:solidFill>
              </a:rPr>
              <a:t>Dohlížet a trestat. Kniha o zrodu vězení. Praha : Dauphin, 2000. </a:t>
            </a:r>
          </a:p>
          <a:p>
            <a:r>
              <a:rPr lang="cs-CZ" sz="2000" dirty="0">
                <a:solidFill>
                  <a:schemeClr val="bg1"/>
                </a:solidFill>
              </a:rPr>
              <a:t>Slova a věci. Brno: </a:t>
            </a:r>
            <a:r>
              <a:rPr lang="cs-CZ" sz="2000" dirty="0" err="1">
                <a:solidFill>
                  <a:schemeClr val="bg1"/>
                </a:solidFill>
              </a:rPr>
              <a:t>Computer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Press</a:t>
            </a:r>
            <a:r>
              <a:rPr lang="cs-CZ" sz="2000" dirty="0">
                <a:solidFill>
                  <a:schemeClr val="bg1"/>
                </a:solidFill>
              </a:rPr>
              <a:t>, 2007. </a:t>
            </a:r>
          </a:p>
          <a:p>
            <a:r>
              <a:rPr lang="cs-CZ" sz="2000" dirty="0">
                <a:solidFill>
                  <a:schemeClr val="bg1"/>
                </a:solidFill>
              </a:rPr>
              <a:t>Myšlení vnějšku. Praha : </a:t>
            </a:r>
            <a:r>
              <a:rPr lang="cs-CZ" sz="2000" dirty="0" err="1">
                <a:solidFill>
                  <a:schemeClr val="bg1"/>
                </a:solidFill>
              </a:rPr>
              <a:t>Herrmann</a:t>
            </a:r>
            <a:r>
              <a:rPr lang="cs-CZ" sz="2000" dirty="0">
                <a:solidFill>
                  <a:schemeClr val="bg1"/>
                </a:solidFill>
              </a:rPr>
              <a:t>, 1996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MOC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solidFill>
            <a:schemeClr val="accent3">
              <a:lumMod val="20000"/>
              <a:lumOff val="80000"/>
              <a:alpha val="38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cs-CZ" sz="2200" dirty="0">
                <a:solidFill>
                  <a:schemeClr val="bg1"/>
                </a:solidFill>
              </a:rPr>
              <a:t>abstraktní princip, prostupující celou společností  </a:t>
            </a:r>
          </a:p>
          <a:p>
            <a:pPr lvl="0"/>
            <a:r>
              <a:rPr lang="cs-CZ" sz="2200" dirty="0">
                <a:solidFill>
                  <a:schemeClr val="bg1"/>
                </a:solidFill>
              </a:rPr>
              <a:t>není nikým „vlastněna“ – je součástí vztahů</a:t>
            </a:r>
          </a:p>
          <a:p>
            <a:r>
              <a:rPr lang="cs-CZ" sz="2200" b="1" dirty="0">
                <a:solidFill>
                  <a:schemeClr val="bg1"/>
                </a:solidFill>
              </a:rPr>
              <a:t>„kapilární působení politické moci“</a:t>
            </a:r>
            <a:r>
              <a:rPr lang="cs-CZ" sz="2200" dirty="0">
                <a:solidFill>
                  <a:schemeClr val="bg1"/>
                </a:solidFill>
              </a:rPr>
              <a:t>, tj. v každodenním životě - existence různých technik, strategií, manévrování, postupů a dalších nástrojů k dosažení daného cíle</a:t>
            </a:r>
          </a:p>
          <a:p>
            <a:pPr marL="0" indent="0" algn="ctr"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Způsoby uskutečňování moci</a:t>
            </a:r>
          </a:p>
          <a:p>
            <a:pPr marL="0" indent="0" algn="ctr">
              <a:buNone/>
            </a:pPr>
            <a:endParaRPr lang="cs-CZ" sz="2200" b="1" dirty="0">
              <a:solidFill>
                <a:schemeClr val="bg1"/>
              </a:solidFill>
            </a:endParaRPr>
          </a:p>
          <a:p>
            <a:r>
              <a:rPr lang="cs-CZ" sz="2200" b="1" dirty="0">
                <a:solidFill>
                  <a:schemeClr val="bg1"/>
                </a:solidFill>
              </a:rPr>
              <a:t>dohled a disciplinace </a:t>
            </a:r>
            <a:r>
              <a:rPr lang="cs-CZ" sz="2200" dirty="0">
                <a:solidFill>
                  <a:schemeClr val="bg1"/>
                </a:solidFill>
              </a:rPr>
              <a:t>(</a:t>
            </a:r>
            <a:r>
              <a:rPr lang="cs-CZ" sz="2200" dirty="0" err="1">
                <a:solidFill>
                  <a:schemeClr val="bg1"/>
                </a:solidFill>
              </a:rPr>
              <a:t>Panoptikon</a:t>
            </a:r>
            <a:r>
              <a:rPr lang="cs-CZ" sz="2200" dirty="0">
                <a:solidFill>
                  <a:schemeClr val="bg1"/>
                </a:solidFill>
              </a:rPr>
              <a:t> - vědomí trvalé viditelnosti)</a:t>
            </a:r>
          </a:p>
          <a:p>
            <a:r>
              <a:rPr lang="cs-CZ" sz="2200" b="1" dirty="0">
                <a:solidFill>
                  <a:schemeClr val="bg1"/>
                </a:solidFill>
              </a:rPr>
              <a:t>racionalizace </a:t>
            </a:r>
            <a:r>
              <a:rPr lang="cs-CZ" sz="2200" b="1" dirty="0" smtClean="0">
                <a:solidFill>
                  <a:schemeClr val="bg1"/>
                </a:solidFill>
              </a:rPr>
              <a:t>normalita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- uplatňování moci soustředěno </a:t>
            </a:r>
            <a:r>
              <a:rPr lang="cs-CZ" sz="2200" b="1" dirty="0">
                <a:solidFill>
                  <a:schemeClr val="bg1"/>
                </a:solidFill>
              </a:rPr>
              <a:t>na populaci, nikoli jedince, </a:t>
            </a:r>
            <a:r>
              <a:rPr lang="cs-CZ" sz="2200" dirty="0">
                <a:solidFill>
                  <a:schemeClr val="bg1"/>
                </a:solidFill>
              </a:rPr>
              <a:t>vytyčování toho, co je normální a co je žádoucí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0655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BIOMOC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endParaRPr lang="cs-CZ" sz="2400" dirty="0"/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mechanismy používané k disciplinování individuálního i sociálního těla, konečným cílem </a:t>
            </a:r>
            <a:r>
              <a:rPr lang="cs-CZ" sz="2400" b="1" i="1" dirty="0">
                <a:solidFill>
                  <a:schemeClr val="bg1"/>
                </a:solidFill>
              </a:rPr>
              <a:t>kultivace života</a:t>
            </a:r>
          </a:p>
          <a:p>
            <a:pPr lvl="0"/>
            <a:endParaRPr lang="cs-CZ" sz="2400" b="1" i="1" dirty="0">
              <a:solidFill>
                <a:schemeClr val="bg1"/>
              </a:solidFill>
            </a:endParaRPr>
          </a:p>
          <a:p>
            <a:pPr lvl="0"/>
            <a:r>
              <a:rPr lang="cs-CZ" sz="2400" b="1" i="1" dirty="0">
                <a:solidFill>
                  <a:schemeClr val="bg1"/>
                </a:solidFill>
              </a:rPr>
              <a:t>řízení populace i jedinců </a:t>
            </a:r>
            <a:r>
              <a:rPr lang="cs-CZ" sz="2400" dirty="0">
                <a:solidFill>
                  <a:schemeClr val="bg1"/>
                </a:solidFill>
              </a:rPr>
              <a:t>prostřednictvím jemných mechanismů regulace a manipulace, distribuovaných skrze </a:t>
            </a:r>
            <a:r>
              <a:rPr lang="cs-CZ" sz="2400" b="1" i="1" dirty="0">
                <a:solidFill>
                  <a:schemeClr val="bg1"/>
                </a:solidFill>
              </a:rPr>
              <a:t>administrativní aparát moderního státu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včlenění </a:t>
            </a:r>
            <a:r>
              <a:rPr lang="cs-CZ" sz="2400" b="1" dirty="0">
                <a:solidFill>
                  <a:schemeClr val="bg1"/>
                </a:solidFill>
              </a:rPr>
              <a:t>života </a:t>
            </a:r>
            <a:r>
              <a:rPr lang="cs-CZ" sz="2400" dirty="0">
                <a:solidFill>
                  <a:schemeClr val="bg1"/>
                </a:solidFill>
              </a:rPr>
              <a:t>do politických a vládních struktur společnosti, vtáhnutí „života“ do soukolí byrokratických aparátů</a:t>
            </a:r>
          </a:p>
          <a:p>
            <a:pPr lvl="0"/>
            <a:endParaRPr lang="cs-CZ" sz="2400" dirty="0">
              <a:solidFill>
                <a:schemeClr val="bg1"/>
              </a:solidFill>
            </a:endParaRPr>
          </a:p>
          <a:p>
            <a:pPr lvl="0"/>
            <a:r>
              <a:rPr lang="cs-CZ" sz="1900" dirty="0">
                <a:solidFill>
                  <a:schemeClr val="bg1"/>
                </a:solidFill>
              </a:rPr>
              <a:t>Příklady: statistiky a tabulky „normálního“ vývoje (měření a vážení novorozenců a dětí apod.); očkování; prenatální diagnostika, porodnost; úmrtnost; nemocnost; biometrické údaje v dokladech; psychiatrické diagnózy … V extrémní podobě – eugenika, měření IQ přistěhovalců do USA mezi válkami, nucené sterilizace aj.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4009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FC91F-C5D3-45CF-BFA6-471E3B9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764704"/>
            <a:ext cx="7055380" cy="1088544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MOC = VĚDĚNÍ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1AABF-89C9-4BFF-BD68-88DAF6B2E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53248"/>
            <a:ext cx="7776864" cy="4672095"/>
          </a:xfrm>
          <a:solidFill>
            <a:schemeClr val="accent3">
              <a:lumMod val="20000"/>
              <a:lumOff val="80000"/>
              <a:alpha val="41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cs-CZ" sz="2400" dirty="0"/>
          </a:p>
          <a:p>
            <a:pPr marL="0" lvl="0" indent="0" algn="ctr">
              <a:buNone/>
            </a:pPr>
            <a:r>
              <a:rPr lang="cs-CZ" sz="2600" b="1" dirty="0">
                <a:solidFill>
                  <a:srgbClr val="92D050"/>
                </a:solidFill>
              </a:rPr>
              <a:t>„</a:t>
            </a:r>
            <a:r>
              <a:rPr lang="cs-CZ" sz="2600" b="1" dirty="0" err="1">
                <a:solidFill>
                  <a:schemeClr val="bg1"/>
                </a:solidFill>
              </a:rPr>
              <a:t>Biomoc</a:t>
            </a:r>
            <a:r>
              <a:rPr lang="cs-CZ" sz="2600" b="1" dirty="0">
                <a:solidFill>
                  <a:schemeClr val="bg1"/>
                </a:solidFill>
              </a:rPr>
              <a:t> je forma moci/vědění (…), která vytváří řád, kdy lidé v západním světě jsou zdraví, zabezpečení (</a:t>
            </a:r>
            <a:r>
              <a:rPr lang="cs-CZ" sz="2600" b="1" dirty="0" err="1">
                <a:solidFill>
                  <a:schemeClr val="bg1"/>
                </a:solidFill>
              </a:rPr>
              <a:t>secure</a:t>
            </a:r>
            <a:r>
              <a:rPr lang="cs-CZ" sz="2600" b="1" dirty="0">
                <a:solidFill>
                  <a:schemeClr val="bg1"/>
                </a:solidFill>
              </a:rPr>
              <a:t>) a produktivní.“ </a:t>
            </a:r>
          </a:p>
          <a:p>
            <a:pPr marL="0" lvl="0" indent="0" algn="r">
              <a:buNone/>
            </a:pPr>
            <a:r>
              <a:rPr lang="cs-CZ" sz="2600" b="1" dirty="0">
                <a:solidFill>
                  <a:schemeClr val="bg1"/>
                </a:solidFill>
              </a:rPr>
              <a:t>[Dreyfus a </a:t>
            </a:r>
            <a:r>
              <a:rPr lang="cs-CZ" sz="2600" b="1" dirty="0" err="1">
                <a:solidFill>
                  <a:schemeClr val="bg1"/>
                </a:solidFill>
              </a:rPr>
              <a:t>Rabinow</a:t>
            </a:r>
            <a:r>
              <a:rPr lang="cs-CZ" sz="2600" b="1" dirty="0">
                <a:solidFill>
                  <a:schemeClr val="bg1"/>
                </a:solidFill>
              </a:rPr>
              <a:t> 1989: 116]</a:t>
            </a:r>
          </a:p>
          <a:p>
            <a:endParaRPr lang="cs-CZ" sz="2300" dirty="0">
              <a:solidFill>
                <a:schemeClr val="bg1"/>
              </a:solidFill>
            </a:endParaRPr>
          </a:p>
          <a:p>
            <a:pPr lvl="0"/>
            <a:r>
              <a:rPr lang="cs-CZ" sz="2300" dirty="0" smtClean="0">
                <a:solidFill>
                  <a:schemeClr val="bg1"/>
                </a:solidFill>
              </a:rPr>
              <a:t>tento </a:t>
            </a:r>
            <a:r>
              <a:rPr lang="cs-CZ" sz="2300" dirty="0">
                <a:solidFill>
                  <a:schemeClr val="bg1"/>
                </a:solidFill>
              </a:rPr>
              <a:t>způsob uplatňování moci = </a:t>
            </a:r>
            <a:r>
              <a:rPr lang="cs-CZ" sz="2300" b="1" dirty="0">
                <a:solidFill>
                  <a:schemeClr val="bg1"/>
                </a:solidFill>
              </a:rPr>
              <a:t>„</a:t>
            </a:r>
            <a:r>
              <a:rPr lang="cs-CZ" sz="2300" b="1" dirty="0" err="1">
                <a:solidFill>
                  <a:schemeClr val="bg1"/>
                </a:solidFill>
              </a:rPr>
              <a:t>governmentalita</a:t>
            </a:r>
            <a:r>
              <a:rPr lang="cs-CZ" sz="2300" dirty="0">
                <a:solidFill>
                  <a:schemeClr val="bg1"/>
                </a:solidFill>
              </a:rPr>
              <a:t>“</a:t>
            </a:r>
          </a:p>
          <a:p>
            <a:pPr marL="457200" lvl="1" indent="0">
              <a:buNone/>
            </a:pPr>
            <a:endParaRPr lang="cs-CZ" sz="23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cs-CZ" sz="2300" dirty="0">
                <a:solidFill>
                  <a:schemeClr val="bg1"/>
                </a:solidFill>
              </a:rPr>
              <a:t>„</a:t>
            </a:r>
            <a:r>
              <a:rPr lang="cs-CZ" sz="2300" b="1" dirty="0" err="1">
                <a:solidFill>
                  <a:schemeClr val="bg1"/>
                </a:solidFill>
              </a:rPr>
              <a:t>Governmentalita</a:t>
            </a:r>
            <a:r>
              <a:rPr lang="cs-CZ" sz="2300" b="1" dirty="0">
                <a:solidFill>
                  <a:schemeClr val="bg1"/>
                </a:solidFill>
              </a:rPr>
              <a:t> lokalizuje regulační aktivity do všech úrovní společenského života</a:t>
            </a:r>
            <a:r>
              <a:rPr lang="cs-CZ" sz="2300" dirty="0">
                <a:solidFill>
                  <a:schemeClr val="bg1"/>
                </a:solidFill>
              </a:rPr>
              <a:t>, od rodiny, sdělovacích prostředků a škol až k byrokratickým institucím jako parlament, legislativa či policie.“ </a:t>
            </a:r>
          </a:p>
          <a:p>
            <a:pPr marL="457200" lvl="1" indent="0" algn="r">
              <a:buNone/>
            </a:pPr>
            <a:r>
              <a:rPr lang="cs-CZ" sz="2300" dirty="0">
                <a:solidFill>
                  <a:schemeClr val="bg1"/>
                </a:solidFill>
              </a:rPr>
              <a:t>[</a:t>
            </a:r>
            <a:r>
              <a:rPr lang="cs-CZ" sz="2300" dirty="0" err="1">
                <a:solidFill>
                  <a:schemeClr val="bg1"/>
                </a:solidFill>
              </a:rPr>
              <a:t>Lupton</a:t>
            </a:r>
            <a:r>
              <a:rPr lang="cs-CZ" sz="2300" dirty="0">
                <a:solidFill>
                  <a:schemeClr val="bg1"/>
                </a:solidFill>
              </a:rPr>
              <a:t> 1997: 9]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8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974" y="332656"/>
            <a:ext cx="8336498" cy="6336703"/>
          </a:xfrm>
        </p:spPr>
        <p:txBody>
          <a:bodyPr/>
          <a:lstStyle/>
          <a:p>
            <a:r>
              <a:rPr lang="cs-CZ" sz="2400" u="sng" dirty="0">
                <a:solidFill>
                  <a:schemeClr val="bg1"/>
                </a:solidFill>
                <a:hlinkClick r:id="rId2"/>
              </a:rPr>
              <a:t>https://www.youtube.com/watch?v=LZ0ue-XGl9c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4" name="Obrázek 3" descr="Map of India-Pakistan bord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68752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29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620688"/>
            <a:ext cx="7055380" cy="123256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DVA PÓLY BIOMOCI</a:t>
            </a:r>
            <a:endParaRPr lang="cs-CZ" sz="32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700" y="2052925"/>
            <a:ext cx="7488716" cy="4195481"/>
          </a:xfrm>
          <a:solidFill>
            <a:schemeClr val="accent3">
              <a:lumMod val="20000"/>
              <a:lumOff val="80000"/>
              <a:alpha val="48000"/>
            </a:schemeClr>
          </a:solidFill>
        </p:spPr>
        <p:txBody>
          <a:bodyPr>
            <a:normAutofit/>
          </a:bodyPr>
          <a:lstStyle/>
          <a:p>
            <a:pPr lvl="0"/>
            <a:endParaRPr lang="cs-CZ" sz="2400" b="1" dirty="0"/>
          </a:p>
          <a:p>
            <a:pPr lvl="0"/>
            <a:r>
              <a:rPr lang="cs-CZ" sz="2000" b="1" dirty="0" err="1" smtClean="0">
                <a:solidFill>
                  <a:srgbClr val="FF0000"/>
                </a:solidFill>
              </a:rPr>
              <a:t>Anatomo</a:t>
            </a:r>
            <a:r>
              <a:rPr lang="cs-CZ" sz="2000" b="1" dirty="0" smtClean="0">
                <a:solidFill>
                  <a:srgbClr val="FF0000"/>
                </a:solidFill>
              </a:rPr>
              <a:t>-politika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operuje v poli </a:t>
            </a:r>
            <a:r>
              <a:rPr lang="cs-CZ" sz="2000" b="1" dirty="0">
                <a:solidFill>
                  <a:schemeClr val="bg1"/>
                </a:solidFill>
              </a:rPr>
              <a:t>disciplinování jedince a jeho těla</a:t>
            </a:r>
            <a:r>
              <a:rPr lang="cs-CZ" sz="2000" dirty="0">
                <a:solidFill>
                  <a:schemeClr val="bg1"/>
                </a:solidFill>
              </a:rPr>
              <a:t>, optimalizace jeho schopností a sil, zvýšení jeho užitečnosti, poslušnosti a integrace do systému ekonomické produktivity (= „zdravé tělo“) </a:t>
            </a:r>
          </a:p>
          <a:p>
            <a:pPr lvl="0"/>
            <a:endParaRPr lang="cs-CZ" sz="2000" dirty="0">
              <a:solidFill>
                <a:schemeClr val="bg1"/>
              </a:solidFill>
            </a:endParaRPr>
          </a:p>
          <a:p>
            <a:pPr lvl="0"/>
            <a:r>
              <a:rPr lang="cs-CZ" sz="2000" b="1" dirty="0">
                <a:solidFill>
                  <a:srgbClr val="FF0000"/>
                </a:solidFill>
              </a:rPr>
              <a:t>Biopolitika</a:t>
            </a:r>
            <a:r>
              <a:rPr lang="cs-CZ" sz="2000" b="1" dirty="0">
                <a:solidFill>
                  <a:schemeClr val="bg1"/>
                </a:solidFill>
              </a:rPr>
              <a:t>, </a:t>
            </a:r>
            <a:r>
              <a:rPr lang="cs-CZ" sz="2000" dirty="0">
                <a:solidFill>
                  <a:schemeClr val="bg1"/>
                </a:solidFill>
              </a:rPr>
              <a:t>vnímající tělo jako soubor biologických procesů; </a:t>
            </a:r>
            <a:r>
              <a:rPr lang="cs-CZ" sz="2000" b="1" dirty="0">
                <a:solidFill>
                  <a:schemeClr val="bg1"/>
                </a:solidFill>
              </a:rPr>
              <a:t> pracuje v rovině regulace společnosti/populace</a:t>
            </a:r>
            <a:r>
              <a:rPr lang="cs-CZ" sz="2000" dirty="0">
                <a:solidFill>
                  <a:schemeClr val="bg1"/>
                </a:solidFill>
              </a:rPr>
              <a:t> jako celku; disciplinace skrze techniky moci = </a:t>
            </a:r>
            <a:r>
              <a:rPr lang="cs-CZ" sz="2000" b="1" dirty="0">
                <a:solidFill>
                  <a:schemeClr val="bg1"/>
                </a:solidFill>
              </a:rPr>
              <a:t>populace </a:t>
            </a:r>
            <a:r>
              <a:rPr lang="cs-CZ" sz="2000" dirty="0">
                <a:solidFill>
                  <a:schemeClr val="bg1"/>
                </a:solidFill>
              </a:rPr>
              <a:t>jako předmět kontroly, regulace, modifikace...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361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055380" cy="140053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HRANICE PŘEKRAČOVANÉ</a:t>
            </a:r>
            <a:br>
              <a:rPr lang="cs-CZ" b="1" dirty="0" smtClean="0">
                <a:solidFill>
                  <a:schemeClr val="accent1"/>
                </a:solidFill>
              </a:rPr>
            </a:br>
            <a:r>
              <a:rPr lang="cs-CZ" b="1" dirty="0" smtClean="0">
                <a:solidFill>
                  <a:schemeClr val="accent1"/>
                </a:solidFill>
              </a:rPr>
              <a:t>A</a:t>
            </a:r>
            <a:br>
              <a:rPr lang="cs-CZ" b="1" dirty="0" smtClean="0">
                <a:solidFill>
                  <a:schemeClr val="accent1"/>
                </a:solidFill>
              </a:rPr>
            </a:br>
            <a:r>
              <a:rPr lang="cs-CZ" b="1" dirty="0" smtClean="0">
                <a:solidFill>
                  <a:schemeClr val="accent1"/>
                </a:solidFill>
              </a:rPr>
              <a:t>REDEFINOVANÉ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9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20080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cs-CZ" sz="3600" b="1" dirty="0" smtClean="0">
                <a:solidFill>
                  <a:schemeClr val="accent1"/>
                </a:solidFill>
              </a:rPr>
              <a:t>TRANSNACIONALISMUS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824536"/>
          </a:xfrm>
          <a:solidFill>
            <a:schemeClr val="accent3">
              <a:lumMod val="20000"/>
              <a:lumOff val="80000"/>
              <a:alpha val="48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cs-CZ" dirty="0">
                <a:solidFill>
                  <a:schemeClr val="bg1"/>
                </a:solidFill>
              </a:rPr>
              <a:t>koncept od </a:t>
            </a:r>
            <a:r>
              <a:rPr lang="cs-CZ" b="1" dirty="0">
                <a:solidFill>
                  <a:schemeClr val="bg1"/>
                </a:solidFill>
              </a:rPr>
              <a:t>80. let</a:t>
            </a:r>
            <a:endParaRPr lang="cs-CZ" dirty="0">
              <a:solidFill>
                <a:schemeClr val="bg1"/>
              </a:solidFill>
            </a:endParaRPr>
          </a:p>
          <a:p>
            <a:pPr lvl="0"/>
            <a:r>
              <a:rPr lang="cs-CZ" dirty="0">
                <a:solidFill>
                  <a:schemeClr val="bg1"/>
                </a:solidFill>
              </a:rPr>
              <a:t>reflektuje společensko-historické fenomény </a:t>
            </a:r>
            <a:r>
              <a:rPr lang="cs-CZ" b="1" dirty="0" smtClean="0">
                <a:solidFill>
                  <a:schemeClr val="bg1"/>
                </a:solidFill>
              </a:rPr>
              <a:t>globalizace A </a:t>
            </a:r>
            <a:r>
              <a:rPr lang="cs-CZ" b="1" dirty="0">
                <a:solidFill>
                  <a:schemeClr val="bg1"/>
                </a:solidFill>
              </a:rPr>
              <a:t>migrace – </a:t>
            </a:r>
            <a:r>
              <a:rPr lang="cs-CZ" dirty="0">
                <a:solidFill>
                  <a:schemeClr val="bg1"/>
                </a:solidFill>
              </a:rPr>
              <a:t>otázka </a:t>
            </a:r>
            <a:r>
              <a:rPr lang="cs-CZ" b="1" dirty="0">
                <a:solidFill>
                  <a:schemeClr val="bg1"/>
                </a:solidFill>
              </a:rPr>
              <a:t>vztahu a vazby migrantů s jejich zemí původu: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bg1"/>
                </a:solidFill>
              </a:rPr>
              <a:t>opouštěny koncepty multikulturalismu a </a:t>
            </a:r>
            <a:r>
              <a:rPr lang="cs-CZ" sz="2000" b="1" dirty="0" err="1" smtClean="0">
                <a:solidFill>
                  <a:schemeClr val="bg1"/>
                </a:solidFill>
              </a:rPr>
              <a:t>asimilacionismu</a:t>
            </a:r>
            <a:r>
              <a:rPr lang="cs-CZ" sz="2000" b="1" dirty="0" smtClean="0">
                <a:solidFill>
                  <a:schemeClr val="bg1"/>
                </a:solidFill>
              </a:rPr>
              <a:t>, v nichž:</a:t>
            </a:r>
            <a:endParaRPr lang="cs-CZ" sz="2000" b="1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bg1"/>
                </a:solidFill>
              </a:rPr>
              <a:t>společnost </a:t>
            </a:r>
            <a:r>
              <a:rPr lang="cs-CZ" sz="2000" dirty="0" smtClean="0">
                <a:solidFill>
                  <a:schemeClr val="bg1"/>
                </a:solidFill>
              </a:rPr>
              <a:t>chápána jako </a:t>
            </a:r>
            <a:r>
              <a:rPr lang="cs-CZ" sz="2000" dirty="0">
                <a:solidFill>
                  <a:schemeClr val="bg1"/>
                </a:solidFill>
              </a:rPr>
              <a:t>teritoriálně ohraničené společenství národního státu a kultury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bg1"/>
                </a:solidFill>
              </a:rPr>
              <a:t>migrace redukována  na  vztah minorit a dominantní kultury (minority buď asimilují, nebo multikulturně </a:t>
            </a:r>
            <a:r>
              <a:rPr lang="cs-CZ" sz="2000" dirty="0" err="1" smtClean="0">
                <a:solidFill>
                  <a:schemeClr val="bg1"/>
                </a:solidFill>
              </a:rPr>
              <a:t>soužijí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bg1"/>
              </a:solidFill>
            </a:endParaRPr>
          </a:p>
          <a:p>
            <a:pPr marL="914416" lvl="2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takový </a:t>
            </a:r>
            <a:r>
              <a:rPr lang="cs-CZ" sz="2000" b="1" dirty="0">
                <a:solidFill>
                  <a:schemeClr val="bg1"/>
                </a:solidFill>
              </a:rPr>
              <a:t>teoretický přístup je označován za metodologický 							</a:t>
            </a:r>
            <a:r>
              <a:rPr lang="cs-CZ" sz="2000" b="1" dirty="0" smtClean="0">
                <a:solidFill>
                  <a:schemeClr val="bg1"/>
                </a:solidFill>
              </a:rPr>
              <a:t>nacionalismus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114292" y="515719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21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893" y="764704"/>
            <a:ext cx="7772400" cy="77809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TRANSNACIONALISMUS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136904" cy="4536504"/>
          </a:xfrm>
          <a:solidFill>
            <a:schemeClr val="accent3">
              <a:lumMod val="20000"/>
              <a:lumOff val="80000"/>
              <a:alpha val="48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cs-CZ" i="1" dirty="0"/>
          </a:p>
          <a:p>
            <a:pPr marL="0" lvl="0" indent="0">
              <a:buNone/>
            </a:pPr>
            <a:r>
              <a:rPr lang="cs-CZ" sz="8000" b="1" dirty="0" smtClean="0">
                <a:solidFill>
                  <a:schemeClr val="bg1"/>
                </a:solidFill>
              </a:rPr>
              <a:t>- nová </a:t>
            </a:r>
            <a:r>
              <a:rPr lang="cs-CZ" sz="8000" b="1" dirty="0">
                <a:solidFill>
                  <a:schemeClr val="bg1"/>
                </a:solidFill>
              </a:rPr>
              <a:t>konceptualizace migrace</a:t>
            </a:r>
            <a:r>
              <a:rPr lang="cs-CZ" sz="8000" dirty="0">
                <a:solidFill>
                  <a:schemeClr val="bg1"/>
                </a:solidFill>
              </a:rPr>
              <a:t>, která </a:t>
            </a:r>
            <a:r>
              <a:rPr lang="cs-CZ" sz="8000" dirty="0" smtClean="0">
                <a:solidFill>
                  <a:schemeClr val="bg1"/>
                </a:solidFill>
              </a:rPr>
              <a:t>není založena </a:t>
            </a:r>
            <a:r>
              <a:rPr lang="cs-CZ" sz="8000" dirty="0">
                <a:solidFill>
                  <a:schemeClr val="bg1"/>
                </a:solidFill>
              </a:rPr>
              <a:t>na představě místa původu a místa přesídlení jako </a:t>
            </a:r>
            <a:r>
              <a:rPr lang="cs-CZ" sz="8000" b="1" dirty="0">
                <a:solidFill>
                  <a:schemeClr val="bg1"/>
                </a:solidFill>
              </a:rPr>
              <a:t>dvou oddělených a na sobě nezávislých socio-kulturních a geopolitických jednotek</a:t>
            </a:r>
          </a:p>
          <a:p>
            <a:endParaRPr lang="cs-CZ" sz="112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8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8000" i="1" dirty="0" err="1" smtClean="0">
                <a:solidFill>
                  <a:schemeClr val="bg1"/>
                </a:solidFill>
              </a:rPr>
              <a:t>Transancionální</a:t>
            </a:r>
            <a:r>
              <a:rPr lang="cs-CZ" sz="8000" i="1" dirty="0" smtClean="0">
                <a:solidFill>
                  <a:schemeClr val="bg1"/>
                </a:solidFill>
              </a:rPr>
              <a:t> migrace </a:t>
            </a:r>
            <a:r>
              <a:rPr lang="cs-CZ" sz="8000" b="1" i="1" dirty="0" smtClean="0">
                <a:solidFill>
                  <a:schemeClr val="bg1"/>
                </a:solidFill>
              </a:rPr>
              <a:t>je </a:t>
            </a:r>
            <a:r>
              <a:rPr lang="cs-CZ" sz="8000" b="1" i="1" dirty="0" smtClean="0">
                <a:solidFill>
                  <a:schemeClr val="bg1"/>
                </a:solidFill>
              </a:rPr>
              <a:t>„proces</a:t>
            </a:r>
            <a:r>
              <a:rPr lang="cs-CZ" sz="8000" b="1" i="1" dirty="0">
                <a:solidFill>
                  <a:schemeClr val="bg1"/>
                </a:solidFill>
              </a:rPr>
              <a:t>, jehož prostřednictvím imigranti vytvářejí sociální pole, která spojují dohromady jejich zemi původu se zemí, v níž se nově usídlili</a:t>
            </a:r>
            <a:r>
              <a:rPr lang="cs-CZ" sz="8000" b="1" dirty="0">
                <a:solidFill>
                  <a:schemeClr val="bg1"/>
                </a:solidFill>
              </a:rPr>
              <a:t>.“ </a:t>
            </a:r>
            <a:r>
              <a:rPr lang="cs-CZ" sz="8000" dirty="0">
                <a:solidFill>
                  <a:schemeClr val="bg1"/>
                </a:solidFill>
              </a:rPr>
              <a:t>(</a:t>
            </a:r>
            <a:r>
              <a:rPr lang="cs-CZ" sz="8000" dirty="0" err="1">
                <a:solidFill>
                  <a:schemeClr val="bg1"/>
                </a:solidFill>
              </a:rPr>
              <a:t>Glick</a:t>
            </a:r>
            <a:r>
              <a:rPr lang="cs-CZ" sz="8000" dirty="0">
                <a:solidFill>
                  <a:schemeClr val="bg1"/>
                </a:solidFill>
              </a:rPr>
              <a:t>-Schiller et. al. 1992)</a:t>
            </a:r>
            <a:r>
              <a:rPr lang="cs-CZ" sz="8000" b="1" dirty="0">
                <a:solidFill>
                  <a:schemeClr val="bg1"/>
                </a:solidFill>
              </a:rPr>
              <a:t> </a:t>
            </a:r>
            <a:endParaRPr lang="cs-CZ" sz="8000" dirty="0">
              <a:solidFill>
                <a:schemeClr val="bg1"/>
              </a:solidFill>
            </a:endParaRPr>
          </a:p>
          <a:p>
            <a:endParaRPr lang="cs-CZ" sz="1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7200" b="1" i="1" dirty="0">
                <a:solidFill>
                  <a:schemeClr val="bg1"/>
                </a:solidFill>
              </a:rPr>
              <a:t>GLICK-SCHILLER, N., BASCH, L., SZANTON-BLANC, C. (</a:t>
            </a:r>
            <a:r>
              <a:rPr lang="cs-CZ" sz="7200" b="1" i="1" dirty="0" err="1">
                <a:solidFill>
                  <a:schemeClr val="bg1"/>
                </a:solidFill>
              </a:rPr>
              <a:t>eds</a:t>
            </a:r>
            <a:r>
              <a:rPr lang="cs-CZ" sz="7200" b="1" i="1" dirty="0">
                <a:solidFill>
                  <a:schemeClr val="bg1"/>
                </a:solidFill>
              </a:rPr>
              <a:t>.) (1992). </a:t>
            </a:r>
            <a:r>
              <a:rPr lang="cs-CZ" sz="7200" b="1" i="1" dirty="0" err="1">
                <a:solidFill>
                  <a:schemeClr val="bg1"/>
                </a:solidFill>
              </a:rPr>
              <a:t>Towards</a:t>
            </a:r>
            <a:r>
              <a:rPr lang="cs-CZ" sz="7200" b="1" i="1" dirty="0">
                <a:solidFill>
                  <a:schemeClr val="bg1"/>
                </a:solidFill>
              </a:rPr>
              <a:t> a </a:t>
            </a:r>
            <a:r>
              <a:rPr lang="cs-CZ" sz="7200" b="1" i="1" dirty="0" err="1">
                <a:solidFill>
                  <a:schemeClr val="bg1"/>
                </a:solidFill>
              </a:rPr>
              <a:t>Transnational</a:t>
            </a:r>
            <a:r>
              <a:rPr lang="cs-CZ" sz="7200" b="1" i="1" dirty="0">
                <a:solidFill>
                  <a:schemeClr val="bg1"/>
                </a:solidFill>
              </a:rPr>
              <a:t> </a:t>
            </a:r>
            <a:r>
              <a:rPr lang="cs-CZ" sz="7200" b="1" i="1" dirty="0" err="1">
                <a:solidFill>
                  <a:schemeClr val="bg1"/>
                </a:solidFill>
              </a:rPr>
              <a:t>Perspective</a:t>
            </a:r>
            <a:r>
              <a:rPr lang="cs-CZ" sz="7200" b="1" i="1" dirty="0">
                <a:solidFill>
                  <a:schemeClr val="bg1"/>
                </a:solidFill>
              </a:rPr>
              <a:t> on </a:t>
            </a:r>
            <a:r>
              <a:rPr lang="cs-CZ" sz="7200" b="1" i="1" dirty="0" err="1">
                <a:solidFill>
                  <a:schemeClr val="bg1"/>
                </a:solidFill>
              </a:rPr>
              <a:t>Migration</a:t>
            </a:r>
            <a:r>
              <a:rPr lang="cs-CZ" sz="7200" b="1" i="1" dirty="0">
                <a:solidFill>
                  <a:schemeClr val="bg1"/>
                </a:solidFill>
              </a:rPr>
              <a:t>: </a:t>
            </a:r>
            <a:r>
              <a:rPr lang="cs-CZ" sz="7200" b="1" i="1" dirty="0" err="1">
                <a:solidFill>
                  <a:schemeClr val="bg1"/>
                </a:solidFill>
              </a:rPr>
              <a:t>Race</a:t>
            </a:r>
            <a:r>
              <a:rPr lang="cs-CZ" sz="7200" b="1" i="1" dirty="0">
                <a:solidFill>
                  <a:schemeClr val="bg1"/>
                </a:solidFill>
              </a:rPr>
              <a:t>, </a:t>
            </a:r>
            <a:r>
              <a:rPr lang="cs-CZ" sz="7200" b="1" i="1" dirty="0" err="1">
                <a:solidFill>
                  <a:schemeClr val="bg1"/>
                </a:solidFill>
              </a:rPr>
              <a:t>Class</a:t>
            </a:r>
            <a:r>
              <a:rPr lang="cs-CZ" sz="7200" b="1" i="1" dirty="0">
                <a:solidFill>
                  <a:schemeClr val="bg1"/>
                </a:solidFill>
              </a:rPr>
              <a:t>, </a:t>
            </a:r>
            <a:r>
              <a:rPr lang="cs-CZ" sz="7200" b="1" i="1" dirty="0" err="1">
                <a:solidFill>
                  <a:schemeClr val="bg1"/>
                </a:solidFill>
              </a:rPr>
              <a:t>Ethnicity</a:t>
            </a:r>
            <a:r>
              <a:rPr lang="cs-CZ" sz="7200" b="1" i="1" dirty="0">
                <a:solidFill>
                  <a:schemeClr val="bg1"/>
                </a:solidFill>
              </a:rPr>
              <a:t> and </a:t>
            </a:r>
            <a:r>
              <a:rPr lang="cs-CZ" sz="7200" b="1" i="1" dirty="0" err="1">
                <a:solidFill>
                  <a:schemeClr val="bg1"/>
                </a:solidFill>
              </a:rPr>
              <a:t>Nationalism</a:t>
            </a:r>
            <a:r>
              <a:rPr lang="cs-CZ" sz="7200" b="1" i="1" dirty="0">
                <a:solidFill>
                  <a:schemeClr val="bg1"/>
                </a:solidFill>
              </a:rPr>
              <a:t> </a:t>
            </a:r>
            <a:r>
              <a:rPr lang="cs-CZ" sz="7200" b="1" i="1" dirty="0" err="1">
                <a:solidFill>
                  <a:schemeClr val="bg1"/>
                </a:solidFill>
              </a:rPr>
              <a:t>Reconsidered</a:t>
            </a:r>
            <a:r>
              <a:rPr lang="cs-CZ" sz="7200" b="1" i="1" dirty="0">
                <a:solidFill>
                  <a:schemeClr val="bg1"/>
                </a:solidFill>
              </a:rPr>
              <a:t>. </a:t>
            </a:r>
            <a:r>
              <a:rPr lang="cs-CZ" sz="7200" b="1" i="1" dirty="0" err="1">
                <a:solidFill>
                  <a:schemeClr val="bg1"/>
                </a:solidFill>
              </a:rPr>
              <a:t>Annals</a:t>
            </a:r>
            <a:r>
              <a:rPr lang="cs-CZ" sz="7200" b="1" i="1" dirty="0">
                <a:solidFill>
                  <a:schemeClr val="bg1"/>
                </a:solidFill>
              </a:rPr>
              <a:t> </a:t>
            </a:r>
            <a:r>
              <a:rPr lang="cs-CZ" sz="7200" b="1" i="1" dirty="0" err="1">
                <a:solidFill>
                  <a:schemeClr val="bg1"/>
                </a:solidFill>
              </a:rPr>
              <a:t>of</a:t>
            </a:r>
            <a:r>
              <a:rPr lang="cs-CZ" sz="7200" b="1" i="1" dirty="0">
                <a:solidFill>
                  <a:schemeClr val="bg1"/>
                </a:solidFill>
              </a:rPr>
              <a:t> </a:t>
            </a:r>
            <a:r>
              <a:rPr lang="cs-CZ" sz="7200" b="1" i="1" dirty="0" err="1">
                <a:solidFill>
                  <a:schemeClr val="bg1"/>
                </a:solidFill>
              </a:rPr>
              <a:t>the</a:t>
            </a:r>
            <a:r>
              <a:rPr lang="cs-CZ" sz="7200" b="1" i="1" dirty="0">
                <a:solidFill>
                  <a:schemeClr val="bg1"/>
                </a:solidFill>
              </a:rPr>
              <a:t> New York </a:t>
            </a:r>
            <a:r>
              <a:rPr lang="cs-CZ" sz="7200" b="1" i="1" dirty="0" err="1">
                <a:solidFill>
                  <a:schemeClr val="bg1"/>
                </a:solidFill>
              </a:rPr>
              <a:t>Academy</a:t>
            </a:r>
            <a:r>
              <a:rPr lang="cs-CZ" sz="7200" b="1" i="1" dirty="0">
                <a:solidFill>
                  <a:schemeClr val="bg1"/>
                </a:solidFill>
              </a:rPr>
              <a:t> </a:t>
            </a:r>
            <a:r>
              <a:rPr lang="cs-CZ" sz="7200" b="1" i="1" dirty="0" err="1">
                <a:solidFill>
                  <a:schemeClr val="bg1"/>
                </a:solidFill>
              </a:rPr>
              <a:t>of</a:t>
            </a:r>
            <a:r>
              <a:rPr lang="cs-CZ" sz="7200" b="1" i="1" dirty="0">
                <a:solidFill>
                  <a:schemeClr val="bg1"/>
                </a:solidFill>
              </a:rPr>
              <a:t> Science 654 (1).)</a:t>
            </a:r>
            <a:endParaRPr lang="cs-CZ" sz="7200" b="1" dirty="0">
              <a:solidFill>
                <a:schemeClr val="bg1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flipV="1">
            <a:off x="3995936" y="3501008"/>
            <a:ext cx="82697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50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964" y="764704"/>
            <a:ext cx="7772400" cy="106613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TEORIE TRANSNACIONALISMU</a:t>
            </a:r>
            <a:endParaRPr lang="cs-CZ" sz="32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6818"/>
            <a:ext cx="8363272" cy="4910534"/>
          </a:xfrm>
          <a:solidFill>
            <a:schemeClr val="accent3">
              <a:lumMod val="20000"/>
              <a:lumOff val="80000"/>
              <a:alpha val="48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cs-CZ" sz="2000" b="1" dirty="0">
                <a:solidFill>
                  <a:schemeClr val="bg1"/>
                </a:solidFill>
              </a:rPr>
              <a:t>dynamizace</a:t>
            </a:r>
            <a:r>
              <a:rPr lang="cs-CZ" sz="2000" dirty="0">
                <a:solidFill>
                  <a:schemeClr val="bg1"/>
                </a:solidFill>
              </a:rPr>
              <a:t> fenoménu </a:t>
            </a:r>
            <a:r>
              <a:rPr lang="cs-CZ" sz="2000" b="1" dirty="0">
                <a:solidFill>
                  <a:schemeClr val="bg1"/>
                </a:solidFill>
              </a:rPr>
              <a:t>migrace</a:t>
            </a:r>
            <a:r>
              <a:rPr lang="cs-CZ" sz="2000" dirty="0">
                <a:solidFill>
                  <a:schemeClr val="bg1"/>
                </a:solidFill>
              </a:rPr>
              <a:t> = migranti jako </a:t>
            </a:r>
            <a:r>
              <a:rPr lang="cs-CZ" sz="2000" b="1" dirty="0">
                <a:solidFill>
                  <a:schemeClr val="bg1"/>
                </a:solidFill>
              </a:rPr>
              <a:t>aktivní hráči,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volící mezi různými strategiemi, </a:t>
            </a:r>
            <a:r>
              <a:rPr lang="cs-CZ" sz="2000" dirty="0">
                <a:solidFill>
                  <a:schemeClr val="bg1"/>
                </a:solidFill>
              </a:rPr>
              <a:t>pohybující se mezi minimálně </a:t>
            </a:r>
            <a:r>
              <a:rPr lang="cs-CZ" sz="2000" b="1" dirty="0">
                <a:solidFill>
                  <a:schemeClr val="bg1"/>
                </a:solidFill>
              </a:rPr>
              <a:t>dvěma sociálními prostory</a:t>
            </a:r>
            <a:r>
              <a:rPr lang="cs-CZ" sz="2000" dirty="0">
                <a:solidFill>
                  <a:schemeClr val="bg1"/>
                </a:solidFill>
              </a:rPr>
              <a:t>, které utvářejí jejich vzorce jednání a myšlení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kontakty </a:t>
            </a:r>
            <a:r>
              <a:rPr lang="cs-CZ" sz="2000" b="1" dirty="0">
                <a:solidFill>
                  <a:schemeClr val="bg1"/>
                </a:solidFill>
              </a:rPr>
              <a:t>udržovány</a:t>
            </a:r>
            <a:r>
              <a:rPr lang="cs-CZ" sz="2000" dirty="0">
                <a:solidFill>
                  <a:schemeClr val="bg1"/>
                </a:solidFill>
              </a:rPr>
              <a:t> prostřednictvím nejrůznějších </a:t>
            </a:r>
            <a:r>
              <a:rPr lang="cs-CZ" sz="2000" b="1" dirty="0">
                <a:solidFill>
                  <a:schemeClr val="bg1"/>
                </a:solidFill>
              </a:rPr>
              <a:t>transnacionálních sociálních sítí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b="1" dirty="0">
                <a:solidFill>
                  <a:schemeClr val="bg1"/>
                </a:solidFill>
              </a:rPr>
              <a:t>praktik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</a:rPr>
              <a:t>nejzřetelnějším</a:t>
            </a:r>
            <a:r>
              <a:rPr lang="cs-CZ" sz="2000" dirty="0">
                <a:solidFill>
                  <a:schemeClr val="bg1"/>
                </a:solidFill>
              </a:rPr>
              <a:t> důkazem a modelem </a:t>
            </a:r>
            <a:r>
              <a:rPr lang="cs-CZ" sz="2000" b="1" dirty="0">
                <a:solidFill>
                  <a:schemeClr val="bg1"/>
                </a:solidFill>
              </a:rPr>
              <a:t>transnacionálních praktik</a:t>
            </a:r>
            <a:r>
              <a:rPr lang="cs-CZ" sz="2000" dirty="0">
                <a:solidFill>
                  <a:schemeClr val="bg1"/>
                </a:solidFill>
              </a:rPr>
              <a:t> - </a:t>
            </a:r>
            <a:r>
              <a:rPr lang="cs-CZ" sz="2000" b="1" dirty="0">
                <a:solidFill>
                  <a:schemeClr val="bg1"/>
                </a:solidFill>
              </a:rPr>
              <a:t>transnacionální pohyb kapitálu</a:t>
            </a:r>
            <a:r>
              <a:rPr lang="cs-CZ" sz="2000" dirty="0">
                <a:solidFill>
                  <a:schemeClr val="bg1"/>
                </a:solidFill>
              </a:rPr>
              <a:t> (od globálních korporací po individuální </a:t>
            </a:r>
            <a:r>
              <a:rPr lang="cs-CZ" sz="2000" dirty="0" err="1">
                <a:solidFill>
                  <a:schemeClr val="bg1"/>
                </a:solidFill>
              </a:rPr>
              <a:t>remitence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centrální teorie – teorie </a:t>
            </a:r>
            <a:r>
              <a:rPr lang="cs-CZ" sz="2000" b="1" dirty="0">
                <a:solidFill>
                  <a:schemeClr val="bg1"/>
                </a:solidFill>
              </a:rPr>
              <a:t>sociálních sítí </a:t>
            </a:r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b="1" dirty="0">
                <a:solidFill>
                  <a:schemeClr val="bg1"/>
                </a:solidFill>
              </a:rPr>
              <a:t>sociálních polí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migranti žijí v </a:t>
            </a:r>
            <a:r>
              <a:rPr lang="cs-CZ" sz="2000" b="1" dirty="0">
                <a:solidFill>
                  <a:schemeClr val="bg1"/>
                </a:solidFill>
              </a:rPr>
              <a:t>transnacionálních sítích</a:t>
            </a:r>
            <a:r>
              <a:rPr lang="cs-CZ" sz="2000" dirty="0">
                <a:solidFill>
                  <a:schemeClr val="bg1"/>
                </a:solidFill>
              </a:rPr>
              <a:t> přistěhovaleckých komunit, kde </a:t>
            </a:r>
            <a:r>
              <a:rPr lang="cs-CZ" sz="2000" b="1" dirty="0">
                <a:solidFill>
                  <a:schemeClr val="bg1"/>
                </a:solidFill>
              </a:rPr>
              <a:t>vytvářejí a reprodukují vazby se zemí původu, </a:t>
            </a:r>
            <a:r>
              <a:rPr lang="cs-CZ" sz="2000" dirty="0">
                <a:solidFill>
                  <a:schemeClr val="bg1"/>
                </a:solidFill>
              </a:rPr>
              <a:t>které jsou </a:t>
            </a:r>
            <a:r>
              <a:rPr lang="cs-CZ" sz="2000" b="1" dirty="0">
                <a:solidFill>
                  <a:schemeClr val="bg1"/>
                </a:solidFill>
              </a:rPr>
              <a:t>zdrojem</a:t>
            </a:r>
            <a:r>
              <a:rPr lang="cs-CZ" sz="2000" dirty="0">
                <a:solidFill>
                  <a:schemeClr val="bg1"/>
                </a:solidFill>
              </a:rPr>
              <a:t> různých typů </a:t>
            </a:r>
            <a:r>
              <a:rPr lang="cs-CZ" sz="2000" b="1" dirty="0">
                <a:solidFill>
                  <a:schemeClr val="bg1"/>
                </a:solidFill>
              </a:rPr>
              <a:t>kapitálu</a:t>
            </a:r>
          </a:p>
        </p:txBody>
      </p:sp>
    </p:spTree>
    <p:extLst>
      <p:ext uri="{BB962C8B-B14F-4D97-AF65-F5344CB8AC3E}">
        <p14:creationId xmlns:p14="http://schemas.microsoft.com/office/powerpoint/2010/main" val="158666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008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Sociální sítě a sociální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2680"/>
            <a:ext cx="8435280" cy="4911824"/>
          </a:xfrm>
          <a:solidFill>
            <a:schemeClr val="accent3">
              <a:lumMod val="20000"/>
              <a:lumOff val="80000"/>
              <a:alpha val="47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kontexty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individuálních strategií jednání: migrace jako síť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přistěhovalci </a:t>
            </a:r>
            <a:r>
              <a:rPr lang="cs-CZ" sz="2000" dirty="0">
                <a:solidFill>
                  <a:schemeClr val="bg1"/>
                </a:solidFill>
              </a:rPr>
              <a:t>jako </a:t>
            </a:r>
            <a:r>
              <a:rPr lang="cs-CZ" sz="2000" b="1" dirty="0">
                <a:solidFill>
                  <a:schemeClr val="bg1"/>
                </a:solidFill>
              </a:rPr>
              <a:t>zdroj informací, vědění (kulturní kapitál),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příjmu (ekonomický kapitál - </a:t>
            </a:r>
            <a:r>
              <a:rPr lang="cs-CZ" sz="2000" b="1" dirty="0" err="1">
                <a:solidFill>
                  <a:schemeClr val="bg1"/>
                </a:solidFill>
              </a:rPr>
              <a:t>remitence</a:t>
            </a:r>
            <a:r>
              <a:rPr lang="cs-CZ" sz="2000" b="1" dirty="0">
                <a:solidFill>
                  <a:schemeClr val="bg1"/>
                </a:solidFill>
              </a:rPr>
              <a:t>)</a:t>
            </a:r>
            <a:r>
              <a:rPr lang="cs-CZ" sz="2000" dirty="0">
                <a:solidFill>
                  <a:schemeClr val="bg1"/>
                </a:solidFill>
              </a:rPr>
              <a:t> pro rodinu / známé v místě původu = </a:t>
            </a:r>
            <a:r>
              <a:rPr lang="cs-CZ" sz="2000" b="1" dirty="0">
                <a:solidFill>
                  <a:schemeClr val="bg1"/>
                </a:solidFill>
              </a:rPr>
              <a:t>zvýšení šance pro další migraci</a:t>
            </a:r>
            <a:r>
              <a:rPr lang="cs-CZ" sz="2000" dirty="0">
                <a:solidFill>
                  <a:schemeClr val="bg1"/>
                </a:solidFill>
              </a:rPr>
              <a:t> s využitím </a:t>
            </a:r>
            <a:r>
              <a:rPr lang="cs-CZ" sz="2000" b="1" dirty="0">
                <a:solidFill>
                  <a:schemeClr val="bg1"/>
                </a:solidFill>
              </a:rPr>
              <a:t>jejich sociálního kapitálu</a:t>
            </a:r>
            <a:endParaRPr lang="cs-CZ" sz="20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		</a:t>
            </a:r>
            <a:r>
              <a:rPr lang="cs-CZ" sz="2000" dirty="0">
                <a:solidFill>
                  <a:schemeClr val="bg1"/>
                </a:solidFill>
              </a:rPr>
              <a:t> ► </a:t>
            </a:r>
            <a:r>
              <a:rPr lang="cs-CZ" sz="2000" dirty="0" smtClean="0">
                <a:solidFill>
                  <a:schemeClr val="bg1"/>
                </a:solidFill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</a:rPr>
              <a:t>Institucionalizace </a:t>
            </a:r>
            <a:r>
              <a:rPr lang="cs-CZ" sz="2000" b="1" dirty="0">
                <a:solidFill>
                  <a:schemeClr val="bg1"/>
                </a:solidFill>
              </a:rPr>
              <a:t>migrační sítě 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b="1" u="sng" dirty="0">
                <a:solidFill>
                  <a:schemeClr val="bg1"/>
                </a:solidFill>
              </a:rPr>
              <a:t>sociální pole</a:t>
            </a:r>
            <a:r>
              <a:rPr lang="cs-CZ" sz="2000" b="1" dirty="0">
                <a:solidFill>
                  <a:schemeClr val="bg1"/>
                </a:solidFill>
              </a:rPr>
              <a:t>:</a:t>
            </a:r>
            <a:r>
              <a:rPr lang="cs-CZ" sz="2000" dirty="0">
                <a:solidFill>
                  <a:schemeClr val="bg1"/>
                </a:solidFill>
              </a:rPr>
              <a:t> propojení osob na dálku (přes hranice teritorií, náboženství a kultur) vytváří </a:t>
            </a:r>
            <a:r>
              <a:rPr lang="cs-CZ" sz="2000" b="1" dirty="0">
                <a:solidFill>
                  <a:schemeClr val="bg1"/>
                </a:solidFill>
              </a:rPr>
              <a:t>koherentní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sociální prostor, v němž každý migrant zaujímá určitou pozici </a:t>
            </a:r>
            <a:r>
              <a:rPr lang="cs-CZ" sz="2000" dirty="0">
                <a:solidFill>
                  <a:schemeClr val="bg1"/>
                </a:solidFill>
              </a:rPr>
              <a:t>v různých </a:t>
            </a:r>
            <a:r>
              <a:rPr lang="cs-CZ" sz="2000" b="1" dirty="0">
                <a:solidFill>
                  <a:schemeClr val="bg1"/>
                </a:solidFill>
              </a:rPr>
              <a:t>občanských sférách; </a:t>
            </a:r>
            <a:r>
              <a:rPr lang="cs-CZ" sz="2000" dirty="0">
                <a:solidFill>
                  <a:schemeClr val="bg1"/>
                </a:solidFill>
              </a:rPr>
              <a:t>tyto pozice pak určují a limitují možnosti migrantů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79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endParaRPr lang="cs-CZ" sz="2000" b="1" u="sng" dirty="0"/>
          </a:p>
          <a:p>
            <a:r>
              <a:rPr lang="cs-CZ" sz="2200" b="1" dirty="0">
                <a:solidFill>
                  <a:schemeClr val="bg1"/>
                </a:solidFill>
              </a:rPr>
              <a:t>prostorové vzdálenosti </a:t>
            </a:r>
            <a:r>
              <a:rPr lang="cs-CZ" sz="2200" dirty="0">
                <a:solidFill>
                  <a:schemeClr val="bg1"/>
                </a:solidFill>
              </a:rPr>
              <a:t>jsou </a:t>
            </a:r>
            <a:r>
              <a:rPr lang="cs-CZ" sz="2200" b="1" dirty="0">
                <a:solidFill>
                  <a:schemeClr val="bg1"/>
                </a:solidFill>
              </a:rPr>
              <a:t>překlenovány</a:t>
            </a:r>
            <a:r>
              <a:rPr lang="cs-CZ" sz="2200" dirty="0">
                <a:solidFill>
                  <a:schemeClr val="bg1"/>
                </a:solidFill>
              </a:rPr>
              <a:t> a udržovány:</a:t>
            </a:r>
          </a:p>
          <a:p>
            <a:pPr marL="708660" lvl="1" indent="-342900"/>
            <a:endParaRPr lang="cs-CZ" sz="2200" b="1" dirty="0">
              <a:solidFill>
                <a:schemeClr val="bg1"/>
              </a:solidFill>
            </a:endParaRPr>
          </a:p>
          <a:p>
            <a:pPr marL="708660" lvl="1" indent="-342900"/>
            <a:r>
              <a:rPr lang="cs-CZ" sz="2200" b="1" dirty="0">
                <a:solidFill>
                  <a:schemeClr val="bg1"/>
                </a:solidFill>
              </a:rPr>
              <a:t>technologickými možnostmi</a:t>
            </a:r>
            <a:r>
              <a:rPr lang="cs-CZ" sz="2200" dirty="0">
                <a:solidFill>
                  <a:schemeClr val="bg1"/>
                </a:solidFill>
              </a:rPr>
              <a:t>, tj. </a:t>
            </a:r>
            <a:r>
              <a:rPr lang="cs-CZ" sz="2200" b="1" dirty="0">
                <a:solidFill>
                  <a:schemeClr val="bg1"/>
                </a:solidFill>
              </a:rPr>
              <a:t>rozvojem telekomunikačních technologií (telefon, internet)</a:t>
            </a:r>
            <a:r>
              <a:rPr lang="cs-CZ" sz="2200" dirty="0">
                <a:solidFill>
                  <a:schemeClr val="bg1"/>
                </a:solidFill>
              </a:rPr>
              <a:t>, </a:t>
            </a:r>
          </a:p>
          <a:p>
            <a:pPr marL="708660" lvl="1" indent="-342900"/>
            <a:r>
              <a:rPr lang="cs-CZ" sz="2200" b="1" dirty="0">
                <a:solidFill>
                  <a:schemeClr val="bg1"/>
                </a:solidFill>
              </a:rPr>
              <a:t>zmasověním a dostupností letecké dopravy</a:t>
            </a:r>
            <a:r>
              <a:rPr lang="cs-CZ" sz="2200" dirty="0">
                <a:solidFill>
                  <a:schemeClr val="bg1"/>
                </a:solidFill>
              </a:rPr>
              <a:t> apod.</a:t>
            </a:r>
          </a:p>
          <a:p>
            <a:pPr marL="708660" lvl="1" indent="-342900"/>
            <a:r>
              <a:rPr lang="cs-CZ" sz="2200" b="1" dirty="0">
                <a:solidFill>
                  <a:schemeClr val="bg1"/>
                </a:solidFill>
              </a:rPr>
              <a:t>transnacionální prostor tmelen prostřednictvím sociálních institucí</a:t>
            </a:r>
            <a:r>
              <a:rPr lang="cs-CZ" sz="2200" dirty="0">
                <a:solidFill>
                  <a:schemeClr val="bg1"/>
                </a:solidFill>
              </a:rPr>
              <a:t>, jakými jsou dary (</a:t>
            </a:r>
            <a:r>
              <a:rPr lang="cs-CZ" sz="2200" dirty="0" err="1">
                <a:solidFill>
                  <a:schemeClr val="bg1"/>
                </a:solidFill>
              </a:rPr>
              <a:t>gifts</a:t>
            </a:r>
            <a:r>
              <a:rPr lang="cs-CZ" sz="2200" dirty="0">
                <a:solidFill>
                  <a:schemeClr val="bg1"/>
                </a:solidFill>
              </a:rPr>
              <a:t>), </a:t>
            </a:r>
            <a:r>
              <a:rPr lang="cs-CZ" sz="2200" dirty="0" err="1">
                <a:solidFill>
                  <a:schemeClr val="bg1"/>
                </a:solidFill>
              </a:rPr>
              <a:t>remitance</a:t>
            </a:r>
            <a:r>
              <a:rPr lang="cs-CZ" sz="2200" dirty="0">
                <a:solidFill>
                  <a:schemeClr val="bg1"/>
                </a:solidFill>
              </a:rPr>
              <a:t>, či transnacionálně uzavírané sňatky</a:t>
            </a:r>
          </a:p>
          <a:p>
            <a:pPr marL="708660" lvl="1" indent="-342900"/>
            <a:endParaRPr lang="cs-CZ" sz="2000" dirty="0">
              <a:solidFill>
                <a:schemeClr val="bg1"/>
              </a:solidFill>
            </a:endParaRPr>
          </a:p>
          <a:p>
            <a:pPr marL="365760" lvl="1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= REDEFINICE MÍSTA / PROSTORU</a:t>
            </a:r>
          </a:p>
          <a:p>
            <a:pPr marL="365760" lvl="1" indent="0">
              <a:buNone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5805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11824"/>
          </a:xfrm>
          <a:solidFill>
            <a:schemeClr val="accent3">
              <a:lumMod val="20000"/>
              <a:lumOff val="80000"/>
              <a:alpha val="47000"/>
            </a:schemeClr>
          </a:solidFill>
        </p:spPr>
        <p:txBody>
          <a:bodyPr>
            <a:noAutofit/>
          </a:bodyPr>
          <a:lstStyle/>
          <a:p>
            <a:pPr marL="365760" lvl="1" indent="0" algn="ctr">
              <a:buNone/>
            </a:pPr>
            <a:r>
              <a:rPr lang="cs-CZ" sz="2200" dirty="0">
                <a:solidFill>
                  <a:schemeClr val="bg1"/>
                </a:solidFill>
              </a:rPr>
              <a:t>Teorie transnacionální migrace </a:t>
            </a:r>
            <a:r>
              <a:rPr lang="cs-CZ" sz="2200" b="1" dirty="0">
                <a:solidFill>
                  <a:schemeClr val="bg1"/>
                </a:solidFill>
              </a:rPr>
              <a:t>zpochybňují</a:t>
            </a:r>
            <a:r>
              <a:rPr lang="cs-CZ" sz="2200" dirty="0">
                <a:solidFill>
                  <a:schemeClr val="bg1"/>
                </a:solidFill>
              </a:rPr>
              <a:t>, že </a:t>
            </a:r>
            <a:r>
              <a:rPr lang="cs-CZ" sz="2200" b="1" dirty="0">
                <a:solidFill>
                  <a:schemeClr val="bg1"/>
                </a:solidFill>
              </a:rPr>
              <a:t>přistěhovalec je „člověkem bez historie“,</a:t>
            </a:r>
            <a:r>
              <a:rPr lang="cs-CZ" sz="2200" dirty="0">
                <a:solidFill>
                  <a:schemeClr val="bg1"/>
                </a:solidFill>
              </a:rPr>
              <a:t> který, aby se dobře adaptoval, musí projít </a:t>
            </a:r>
            <a:r>
              <a:rPr lang="cs-CZ" sz="2200" b="1" dirty="0">
                <a:solidFill>
                  <a:schemeClr val="bg1"/>
                </a:solidFill>
              </a:rPr>
              <a:t>procesem individuální integrace do většinové společnosti</a:t>
            </a:r>
            <a:endParaRPr lang="cs-CZ" sz="2200" dirty="0">
              <a:solidFill>
                <a:schemeClr val="bg1"/>
              </a:solidFill>
            </a:endParaRPr>
          </a:p>
          <a:p>
            <a:pPr algn="ctr"/>
            <a:endParaRPr lang="cs-CZ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200" b="1" dirty="0">
                <a:solidFill>
                  <a:schemeClr val="bg1"/>
                </a:solidFill>
              </a:rPr>
              <a:t>X</a:t>
            </a:r>
          </a:p>
          <a:p>
            <a:pPr algn="ctr"/>
            <a:endParaRPr lang="cs-CZ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200" dirty="0">
                <a:solidFill>
                  <a:schemeClr val="bg1"/>
                </a:solidFill>
              </a:rPr>
              <a:t>migranti žijí v </a:t>
            </a:r>
            <a:r>
              <a:rPr lang="cs-CZ" sz="2200" b="1" dirty="0">
                <a:solidFill>
                  <a:schemeClr val="bg1"/>
                </a:solidFill>
              </a:rPr>
              <a:t>transnacionálních sítích</a:t>
            </a:r>
            <a:r>
              <a:rPr lang="cs-CZ" sz="2200" dirty="0">
                <a:solidFill>
                  <a:schemeClr val="bg1"/>
                </a:solidFill>
              </a:rPr>
              <a:t> přistěhovaleckých komunit, kde </a:t>
            </a:r>
            <a:r>
              <a:rPr lang="cs-CZ" sz="2200" b="1" dirty="0">
                <a:solidFill>
                  <a:schemeClr val="bg1"/>
                </a:solidFill>
              </a:rPr>
              <a:t>vytvářejí a reprodukují vazby se zemí původu, </a:t>
            </a:r>
            <a:r>
              <a:rPr lang="cs-CZ" sz="2200" dirty="0">
                <a:solidFill>
                  <a:schemeClr val="bg1"/>
                </a:solidFill>
              </a:rPr>
              <a:t>které jsou </a:t>
            </a:r>
            <a:r>
              <a:rPr lang="cs-CZ" sz="2200" b="1" dirty="0">
                <a:solidFill>
                  <a:schemeClr val="bg1"/>
                </a:solidFill>
              </a:rPr>
              <a:t>zdrojem</a:t>
            </a:r>
            <a:r>
              <a:rPr lang="cs-CZ" sz="2200" dirty="0">
                <a:solidFill>
                  <a:schemeClr val="bg1"/>
                </a:solidFill>
              </a:rPr>
              <a:t> různých typů </a:t>
            </a:r>
            <a:r>
              <a:rPr lang="cs-CZ" sz="2200" b="1" dirty="0">
                <a:solidFill>
                  <a:schemeClr val="bg1"/>
                </a:solidFill>
              </a:rPr>
              <a:t>kapitálu</a:t>
            </a:r>
            <a:r>
              <a:rPr lang="cs-CZ" sz="2200" dirty="0">
                <a:solidFill>
                  <a:schemeClr val="bg1"/>
                </a:solidFill>
              </a:rPr>
              <a:t>, který ulehčuje samotnou migraci a adaptaci na nové prostředí = </a:t>
            </a:r>
            <a:r>
              <a:rPr lang="cs-CZ" sz="2200" b="1" dirty="0">
                <a:solidFill>
                  <a:srgbClr val="C00000"/>
                </a:solidFill>
              </a:rPr>
              <a:t>OBÝVAJÍ TRANSNACIONÁLNÍ A TRANSLOKÁLNÍ REALITY</a:t>
            </a:r>
          </a:p>
        </p:txBody>
      </p:sp>
    </p:spTree>
    <p:extLst>
      <p:ext uri="{BB962C8B-B14F-4D97-AF65-F5344CB8AC3E}">
        <p14:creationId xmlns:p14="http://schemas.microsoft.com/office/powerpoint/2010/main" val="369616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983832"/>
          </a:xfrm>
          <a:solidFill>
            <a:schemeClr val="accent3">
              <a:lumMod val="20000"/>
              <a:lumOff val="80000"/>
              <a:alpha val="48000"/>
            </a:schemeClr>
          </a:solidFill>
        </p:spPr>
        <p:txBody>
          <a:bodyPr>
            <a:normAutofit fontScale="92500"/>
          </a:bodyPr>
          <a:lstStyle/>
          <a:p>
            <a:pPr lvl="0"/>
            <a:endParaRPr lang="cs-CZ" sz="2200" dirty="0"/>
          </a:p>
          <a:p>
            <a:pPr lvl="0"/>
            <a:r>
              <a:rPr lang="cs-CZ" sz="2200" dirty="0">
                <a:solidFill>
                  <a:schemeClr val="bg1"/>
                </a:solidFill>
              </a:rPr>
              <a:t>Transnacionální migranti „</a:t>
            </a:r>
            <a:r>
              <a:rPr lang="cs-CZ" sz="2200" b="1" dirty="0">
                <a:solidFill>
                  <a:schemeClr val="bg1"/>
                </a:solidFill>
              </a:rPr>
              <a:t>žijí dva životy, hovoří dvěma jazyky, mají domov ve dvou státech a vykonávají ekonomické aktivity překračující hranice národních států“.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</a:p>
          <a:p>
            <a:pPr lvl="0"/>
            <a:endParaRPr lang="cs-CZ" sz="2200" b="1" dirty="0">
              <a:solidFill>
                <a:schemeClr val="bg1"/>
              </a:solidFill>
            </a:endParaRPr>
          </a:p>
          <a:p>
            <a:pPr lvl="0"/>
            <a:r>
              <a:rPr lang="cs-CZ" sz="2200" b="1" dirty="0">
                <a:solidFill>
                  <a:schemeClr val="bg1"/>
                </a:solidFill>
              </a:rPr>
              <a:t>Adaptace migrantů</a:t>
            </a:r>
            <a:r>
              <a:rPr lang="cs-CZ" sz="2200" dirty="0">
                <a:solidFill>
                  <a:schemeClr val="bg1"/>
                </a:solidFill>
              </a:rPr>
              <a:t> do nového sociálního prostředí </a:t>
            </a:r>
            <a:r>
              <a:rPr lang="cs-CZ" sz="2200" b="1" dirty="0">
                <a:solidFill>
                  <a:schemeClr val="bg1"/>
                </a:solidFill>
              </a:rPr>
              <a:t>neznamená vzdát se  emocionálních vazeb a sociálních sítí v zemi původu.</a:t>
            </a:r>
            <a:endParaRPr lang="cs-CZ" sz="2200" dirty="0">
              <a:solidFill>
                <a:schemeClr val="bg1"/>
              </a:solidFill>
            </a:endParaRPr>
          </a:p>
          <a:p>
            <a:endParaRPr lang="cs-CZ" sz="2200" b="1" dirty="0">
              <a:solidFill>
                <a:schemeClr val="bg1"/>
              </a:solidFill>
            </a:endParaRPr>
          </a:p>
          <a:p>
            <a:r>
              <a:rPr lang="cs-CZ" sz="2200" b="1" dirty="0">
                <a:solidFill>
                  <a:schemeClr val="bg1"/>
                </a:solidFill>
              </a:rPr>
              <a:t>Země původu zůstává zdrojem kulturní a sociální identifikace, zatímco cílová země je především zdrojem materiální podpory, ekonomických příležitostí a práv.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</a:rPr>
              <a:t>(</a:t>
            </a:r>
            <a:r>
              <a:rPr lang="cs-CZ" sz="1600" dirty="0" err="1">
                <a:solidFill>
                  <a:schemeClr val="bg1"/>
                </a:solidFill>
              </a:rPr>
              <a:t>Gardner</a:t>
            </a:r>
            <a:r>
              <a:rPr lang="cs-CZ" sz="1600" dirty="0">
                <a:solidFill>
                  <a:schemeClr val="bg1"/>
                </a:solidFill>
              </a:rPr>
              <a:t> 1995; </a:t>
            </a:r>
            <a:r>
              <a:rPr lang="cs-CZ" sz="1600" dirty="0" err="1">
                <a:solidFill>
                  <a:schemeClr val="bg1"/>
                </a:solidFill>
              </a:rPr>
              <a:t>Kastoryano</a:t>
            </a:r>
            <a:r>
              <a:rPr lang="cs-CZ" sz="1600" dirty="0">
                <a:solidFill>
                  <a:schemeClr val="bg1"/>
                </a:solidFill>
              </a:rPr>
              <a:t> 2002)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04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2359098" cy="744034"/>
          </a:xfrm>
          <a:noFill/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HRANICE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3248"/>
            <a:ext cx="8229600" cy="4888120"/>
          </a:xfrm>
          <a:solidFill>
            <a:schemeClr val="accent3">
              <a:lumMod val="20000"/>
              <a:lumOff val="80000"/>
              <a:alpha val="44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spcAft>
                <a:spcPts val="600"/>
              </a:spcAft>
              <a:buNone/>
            </a:pPr>
            <a:r>
              <a:rPr lang="cs-CZ" sz="2200" b="1" i="1" dirty="0" smtClean="0">
                <a:solidFill>
                  <a:schemeClr val="bg1"/>
                </a:solidFill>
              </a:rPr>
              <a:t>„</a:t>
            </a:r>
            <a:r>
              <a:rPr lang="cs-CZ" sz="2200" b="1" i="1" dirty="0" err="1" smtClean="0">
                <a:solidFill>
                  <a:schemeClr val="bg1"/>
                </a:solidFill>
              </a:rPr>
              <a:t>othering</a:t>
            </a:r>
            <a:r>
              <a:rPr lang="cs-CZ" sz="2200" b="1" i="1" dirty="0" smtClean="0">
                <a:solidFill>
                  <a:schemeClr val="bg1"/>
                </a:solidFill>
              </a:rPr>
              <a:t> </a:t>
            </a:r>
            <a:r>
              <a:rPr lang="cs-CZ" sz="2200" b="1" i="1" dirty="0">
                <a:solidFill>
                  <a:schemeClr val="bg1"/>
                </a:solidFill>
              </a:rPr>
              <a:t>(vytváření Jiného) – </a:t>
            </a:r>
            <a:r>
              <a:rPr lang="cs-CZ" sz="2200" b="1" i="1" dirty="0" err="1">
                <a:solidFill>
                  <a:schemeClr val="bg1"/>
                </a:solidFill>
              </a:rPr>
              <a:t>ordering</a:t>
            </a:r>
            <a:r>
              <a:rPr lang="cs-CZ" sz="2200" b="1" i="1" dirty="0">
                <a:solidFill>
                  <a:schemeClr val="bg1"/>
                </a:solidFill>
              </a:rPr>
              <a:t> (ustavování řádu) - </a:t>
            </a:r>
            <a:r>
              <a:rPr lang="cs-CZ" sz="2200" b="1" i="1" dirty="0" err="1">
                <a:solidFill>
                  <a:schemeClr val="bg1"/>
                </a:solidFill>
              </a:rPr>
              <a:t>bordering</a:t>
            </a:r>
            <a:r>
              <a:rPr lang="cs-CZ" sz="2200" b="1" i="1" dirty="0">
                <a:solidFill>
                  <a:schemeClr val="bg1"/>
                </a:solidFill>
              </a:rPr>
              <a:t> (vytváření hranic</a:t>
            </a:r>
            <a:r>
              <a:rPr lang="cs-CZ" sz="2200" b="1" i="1" dirty="0" smtClean="0">
                <a:solidFill>
                  <a:schemeClr val="bg1"/>
                </a:solidFill>
              </a:rPr>
              <a:t>)“ </a:t>
            </a:r>
          </a:p>
          <a:p>
            <a:pPr marL="0" lvl="0" indent="0" algn="r">
              <a:spcAft>
                <a:spcPts val="600"/>
              </a:spcAft>
              <a:buNone/>
            </a:pP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(van </a:t>
            </a:r>
            <a:r>
              <a:rPr lang="cs-CZ" sz="1800" dirty="0" err="1">
                <a:solidFill>
                  <a:schemeClr val="bg1"/>
                </a:solidFill>
              </a:rPr>
              <a:t>Houtum</a:t>
            </a:r>
            <a:r>
              <a:rPr lang="cs-CZ" sz="1800" dirty="0">
                <a:solidFill>
                  <a:schemeClr val="bg1"/>
                </a:solidFill>
              </a:rPr>
              <a:t>, </a:t>
            </a:r>
            <a:r>
              <a:rPr lang="cs-CZ" sz="1800" dirty="0" err="1">
                <a:solidFill>
                  <a:schemeClr val="bg1"/>
                </a:solidFill>
              </a:rPr>
              <a:t>Naerssen</a:t>
            </a:r>
            <a:r>
              <a:rPr lang="cs-CZ" sz="1800" dirty="0">
                <a:solidFill>
                  <a:schemeClr val="bg1"/>
                </a:solidFill>
              </a:rPr>
              <a:t>, 2002)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chemeClr val="bg1"/>
                </a:solidFill>
              </a:rPr>
              <a:t>procesuálnost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nesamozřejmost</a:t>
            </a:r>
            <a:endParaRPr lang="cs-CZ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setkávání a vytváření </a:t>
            </a:r>
            <a:r>
              <a:rPr lang="cs-CZ" b="1" dirty="0">
                <a:solidFill>
                  <a:schemeClr val="bg1"/>
                </a:solidFill>
              </a:rPr>
              <a:t>různosti</a:t>
            </a:r>
          </a:p>
          <a:p>
            <a:pPr lvl="0"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reflexivnost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fixace X mobilita </a:t>
            </a:r>
          </a:p>
          <a:p>
            <a:pPr lvl="0"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prostorová i sociální diferenciace </a:t>
            </a:r>
            <a:r>
              <a:rPr lang="cs-CZ" dirty="0">
                <a:solidFill>
                  <a:schemeClr val="bg1"/>
                </a:solidFill>
              </a:rPr>
              <a:t>– </a:t>
            </a:r>
            <a:r>
              <a:rPr lang="cs-CZ" b="1" dirty="0">
                <a:solidFill>
                  <a:schemeClr val="bg1"/>
                </a:solidFill>
              </a:rPr>
              <a:t>klasifikace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b="1" dirty="0">
                <a:solidFill>
                  <a:schemeClr val="bg1"/>
                </a:solidFill>
              </a:rPr>
              <a:t>sdělování (a sdílení) významu</a:t>
            </a:r>
            <a:r>
              <a:rPr lang="cs-CZ" dirty="0">
                <a:solidFill>
                  <a:schemeClr val="bg1"/>
                </a:solidFill>
              </a:rPr>
              <a:t> i </a:t>
            </a:r>
            <a:r>
              <a:rPr lang="cs-CZ" b="1" dirty="0">
                <a:solidFill>
                  <a:schemeClr val="bg1"/>
                </a:solidFill>
              </a:rPr>
              <a:t>prosazování kontroly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(</a:t>
            </a:r>
            <a:r>
              <a:rPr lang="cs-CZ" sz="1800" dirty="0" err="1">
                <a:solidFill>
                  <a:schemeClr val="bg1"/>
                </a:solidFill>
              </a:rPr>
              <a:t>Houtum</a:t>
            </a:r>
            <a:r>
              <a:rPr lang="cs-CZ" sz="1800" dirty="0">
                <a:solidFill>
                  <a:schemeClr val="bg1"/>
                </a:solidFill>
              </a:rPr>
              <a:t>, </a:t>
            </a:r>
            <a:r>
              <a:rPr lang="cs-CZ" sz="1800" dirty="0" err="1">
                <a:solidFill>
                  <a:schemeClr val="bg1"/>
                </a:solidFill>
              </a:rPr>
              <a:t>Naerssen</a:t>
            </a:r>
            <a:r>
              <a:rPr lang="cs-CZ" sz="1800" dirty="0">
                <a:solidFill>
                  <a:schemeClr val="bg1"/>
                </a:solidFill>
              </a:rPr>
              <a:t>, 2002)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VÝZNAMY HRANIC A POHRANIČÍ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  <a:solidFill>
            <a:schemeClr val="accent3">
              <a:lumMod val="20000"/>
              <a:lumOff val="80000"/>
              <a:alpha val="4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000" dirty="0" smtClean="0"/>
              <a:t>„</a:t>
            </a:r>
            <a:r>
              <a:rPr lang="cs-CZ" sz="2000" dirty="0">
                <a:solidFill>
                  <a:schemeClr val="bg1"/>
                </a:solidFill>
              </a:rPr>
              <a:t>Hranice jsou symbolem, jehož prostřednictvím státy, národy a místa definují sama sebe. Definují současně </a:t>
            </a:r>
            <a:r>
              <a:rPr lang="cs-CZ" sz="2000" b="1" dirty="0">
                <a:solidFill>
                  <a:schemeClr val="bg1"/>
                </a:solidFill>
              </a:rPr>
              <a:t>teritoriální </a:t>
            </a:r>
            <a:r>
              <a:rPr lang="cs-CZ" sz="2000" dirty="0">
                <a:solidFill>
                  <a:schemeClr val="bg1"/>
                </a:solidFill>
              </a:rPr>
              <a:t>meze i </a:t>
            </a:r>
            <a:r>
              <a:rPr lang="cs-CZ" sz="2000" b="1" dirty="0">
                <a:solidFill>
                  <a:schemeClr val="bg1"/>
                </a:solidFill>
              </a:rPr>
              <a:t>sociokulturní </a:t>
            </a:r>
            <a:r>
              <a:rPr lang="cs-CZ" sz="2000" dirty="0">
                <a:solidFill>
                  <a:schemeClr val="bg1"/>
                </a:solidFill>
              </a:rPr>
              <a:t>prostor.“ (</a:t>
            </a:r>
            <a:r>
              <a:rPr lang="cs-CZ" sz="2000" dirty="0" err="1">
                <a:solidFill>
                  <a:schemeClr val="bg1"/>
                </a:solidFill>
              </a:rPr>
              <a:t>Berdahl</a:t>
            </a:r>
            <a:r>
              <a:rPr lang="cs-CZ" sz="2000" dirty="0">
                <a:solidFill>
                  <a:schemeClr val="bg1"/>
                </a:solidFill>
              </a:rPr>
              <a:t> 1999: 3)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HRANICE A MOC</a:t>
            </a:r>
          </a:p>
          <a:p>
            <a:pPr marL="0" indent="0" algn="ctr">
              <a:buNone/>
            </a:pPr>
            <a:endParaRPr lang="cs-CZ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/>
                </a:solidFill>
              </a:rPr>
              <a:t>legitimizace moci a suverenity národního státu = hranice ustavované </a:t>
            </a:r>
            <a:r>
              <a:rPr lang="cs-CZ" sz="2000" b="1" dirty="0" smtClean="0">
                <a:solidFill>
                  <a:schemeClr val="bg1"/>
                </a:solidFill>
              </a:rPr>
              <a:t>shora, </a:t>
            </a:r>
            <a:r>
              <a:rPr lang="cs-CZ" sz="2000" b="1" dirty="0">
                <a:solidFill>
                  <a:schemeClr val="bg1"/>
                </a:solidFill>
              </a:rPr>
              <a:t>státem = prostor symbolických rituálů moci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/>
                </a:solidFill>
              </a:rPr>
              <a:t>X</a:t>
            </a:r>
            <a:endParaRPr lang="cs-CZ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1"/>
                </a:solidFill>
              </a:rPr>
              <a:t>konstrukce a zakoušení samotnými obyvateli hranic = zdola</a:t>
            </a:r>
            <a:endParaRPr lang="cs-CZ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chemeClr val="bg1"/>
                </a:solidFill>
              </a:rPr>
              <a:t>(zdroj historek, legend; prostor legální i ilegální směny zboží a služeb; místo dohledu, kontroly; prostor tajemství, obav, nebezpečí a touhy …)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3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560840" cy="3528392"/>
          </a:xfrm>
          <a:solidFill>
            <a:schemeClr val="accent3">
              <a:lumMod val="20000"/>
              <a:lumOff val="80000"/>
              <a:alpha val="33000"/>
            </a:schemeClr>
          </a:soli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NE/PŘEKRAČOVÁNÍ HRANIC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TĚLESNOST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MOC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2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52" y="3583625"/>
            <a:ext cx="5505592" cy="30958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00354"/>
            <a:ext cx="2418848" cy="600018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dirty="0" smtClean="0">
                <a:solidFill>
                  <a:schemeClr val="bg1"/>
                </a:solidFill>
              </a:rPr>
              <a:t>Mexiko – USA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582"/>
            <a:ext cx="46339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536504" cy="30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296" y="4422303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Izrael </a:t>
            </a:r>
            <a:r>
              <a:rPr lang="cs-CZ" sz="2400" b="1" dirty="0" smtClean="0">
                <a:solidFill>
                  <a:schemeClr val="bg1"/>
                </a:solidFill>
              </a:rPr>
              <a:t>– Egypt</a:t>
            </a:r>
          </a:p>
          <a:p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885248" y="6217778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Indie - Pákistán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8024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291870"/>
            <a:ext cx="2304256" cy="3377490"/>
          </a:xfrm>
        </p:spPr>
        <p:txBody>
          <a:bodyPr/>
          <a:lstStyle/>
          <a:p>
            <a:pPr algn="r"/>
            <a:r>
              <a:rPr lang="cs-CZ" sz="2400" b="1" dirty="0" err="1" smtClean="0">
                <a:solidFill>
                  <a:schemeClr val="bg1"/>
                </a:solidFill>
              </a:rPr>
              <a:t>Mellila</a:t>
            </a: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Západní břeh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564904"/>
            <a:ext cx="6437516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048672" cy="31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0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Brest;</a:t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95" y="1563411"/>
            <a:ext cx="4752528" cy="296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293079" y="-27065"/>
            <a:ext cx="4536504" cy="30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752850"/>
            <a:ext cx="4619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91601" y="4725144"/>
            <a:ext cx="287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Polsko - Bělorusko</a:t>
            </a:r>
          </a:p>
        </p:txBody>
      </p:sp>
      <p:sp>
        <p:nvSpPr>
          <p:cNvPr id="4" name="Obdélník 3"/>
          <p:cNvSpPr/>
          <p:nvPr/>
        </p:nvSpPr>
        <p:spPr>
          <a:xfrm>
            <a:off x="4821031" y="194044"/>
            <a:ext cx="2719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Gruzie - Turecko</a:t>
            </a:r>
          </a:p>
        </p:txBody>
      </p:sp>
    </p:spTree>
    <p:extLst>
      <p:ext uri="{BB962C8B-B14F-4D97-AF65-F5344CB8AC3E}">
        <p14:creationId xmlns:p14="http://schemas.microsoft.com/office/powerpoint/2010/main" val="9527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8294" y="769727"/>
            <a:ext cx="3160089" cy="1368152"/>
          </a:xfrm>
        </p:spPr>
        <p:txBody>
          <a:bodyPr>
            <a:noAutofit/>
          </a:bodyPr>
          <a:lstStyle/>
          <a:p>
            <a:pPr algn="r"/>
            <a:r>
              <a:rPr lang="cs-CZ" sz="2000" b="1" dirty="0" smtClean="0">
                <a:solidFill>
                  <a:schemeClr val="bg1"/>
                </a:solidFill>
              </a:rPr>
              <a:t>        </a:t>
            </a:r>
            <a:r>
              <a:rPr lang="cs-CZ" sz="2000" b="1" dirty="0">
                <a:solidFill>
                  <a:schemeClr val="bg1"/>
                </a:solidFill>
              </a:rPr>
              <a:t/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USA  </a:t>
            </a:r>
            <a:r>
              <a:rPr lang="cs-CZ" sz="2400" b="1" dirty="0" err="1">
                <a:solidFill>
                  <a:schemeClr val="bg1"/>
                </a:solidFill>
              </a:rPr>
              <a:t>border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control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4476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33" y="3140968"/>
            <a:ext cx="4386064" cy="32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5616" y="55071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Health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screening 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at </a:t>
            </a:r>
            <a:r>
              <a:rPr lang="en-US" sz="2000" b="1" dirty="0">
                <a:solidFill>
                  <a:schemeClr val="bg1"/>
                </a:solidFill>
              </a:rPr>
              <a:t>the Conakry</a:t>
            </a:r>
            <a:r>
              <a:rPr lang="cs-CZ" sz="2000" b="1" dirty="0">
                <a:solidFill>
                  <a:schemeClr val="bg1"/>
                </a:solidFill>
              </a:rPr>
              <a:t/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Maritime </a:t>
            </a:r>
            <a:r>
              <a:rPr lang="en-US" sz="2000" b="1" dirty="0">
                <a:solidFill>
                  <a:schemeClr val="bg1"/>
                </a:solidFill>
              </a:rPr>
              <a:t>Port in </a:t>
            </a:r>
            <a:r>
              <a:rPr lang="en-US" sz="2000" b="1" dirty="0" smtClean="0">
                <a:solidFill>
                  <a:schemeClr val="bg1"/>
                </a:solidFill>
              </a:rPr>
              <a:t>Guinea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9473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8085</TotalTime>
  <Words>1411</Words>
  <Application>Microsoft Office PowerPoint</Application>
  <PresentationFormat>Předvádění na obrazovce (4:3)</PresentationFormat>
  <Paragraphs>143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 HRANICE  Dohled, disciplinace, biopolitika  Transnacionalismus</vt:lpstr>
      <vt:lpstr>Prezentace aplikace PowerPoint</vt:lpstr>
      <vt:lpstr>HRANICE</vt:lpstr>
      <vt:lpstr>VÝZNAMY HRANIC A POHRANIČÍ</vt:lpstr>
      <vt:lpstr>NE/PŘEKRAČOVÁNÍ HRANIC  TĚLESNOST  MOC</vt:lpstr>
      <vt:lpstr>Mexiko – USA </vt:lpstr>
      <vt:lpstr>Mellila       Západní břeh</vt:lpstr>
      <vt:lpstr>Brest; </vt:lpstr>
      <vt:lpstr>         USA  border control</vt:lpstr>
      <vt:lpstr>Prezentace aplikace PowerPoint</vt:lpstr>
      <vt:lpstr>Prezentace aplikace PowerPoint</vt:lpstr>
      <vt:lpstr>Prezentace aplikace PowerPoint</vt:lpstr>
      <vt:lpstr>HRANICE A TĚLESNOST</vt:lpstr>
      <vt:lpstr>Donnan, H.; Wilson, T. M. 1999. Borders: Frontiers of Identity, Nation and State.  kap. Body Politics in Borders  </vt:lpstr>
      <vt:lpstr>TĚLA NA HRANICÍCH</vt:lpstr>
      <vt:lpstr>KONTROLA a DOHLED na hranicích - BIOPOLITIKA</vt:lpstr>
      <vt:lpstr>MOC</vt:lpstr>
      <vt:lpstr>BIOMOC</vt:lpstr>
      <vt:lpstr>MOC = VĚDĚNÍ</vt:lpstr>
      <vt:lpstr>DVA PÓLY BIOMOCI</vt:lpstr>
      <vt:lpstr>HRANICE PŘEKRAČOVANÉ A REDEFINOVANÉ</vt:lpstr>
      <vt:lpstr> TRANSNACIONALISMUS</vt:lpstr>
      <vt:lpstr>TRANSNACIONALISMUS</vt:lpstr>
      <vt:lpstr>TEORIE TRANSNACIONALISMU</vt:lpstr>
      <vt:lpstr>Sociální sítě a sociální pole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zandlova@live.com</dc:creator>
  <cp:lastModifiedBy>Markéta Zandlová</cp:lastModifiedBy>
  <cp:revision>64</cp:revision>
  <dcterms:created xsi:type="dcterms:W3CDTF">2016-04-25T07:23:29Z</dcterms:created>
  <dcterms:modified xsi:type="dcterms:W3CDTF">2023-12-12T07:31:48Z</dcterms:modified>
</cp:coreProperties>
</file>