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71" r:id="rId6"/>
    <p:sldId id="269" r:id="rId7"/>
    <p:sldId id="262" r:id="rId8"/>
    <p:sldId id="263" r:id="rId9"/>
    <p:sldId id="273" r:id="rId10"/>
    <p:sldId id="267" r:id="rId11"/>
    <p:sldId id="266" r:id="rId12"/>
    <p:sldId id="272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9ED20-790D-46DB-8E9C-507D70D14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E926A6-2C66-453A-BEE9-7FF0C85AB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921029-C1C7-4FE6-836E-C51523B7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6D41-A67E-4588-86A2-22FA662F1883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087E27-70D6-4784-9E83-B59122098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4CF76A-ABF3-4C11-B1CD-C5D7F52C0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0723-0FB1-4B2E-BF56-E458571CE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65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F2523-E2DD-4B6A-ACC1-2F630C09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C172255-84DC-41FB-91DE-E8992C903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218651-34FC-4346-946E-80B38FA3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6D41-A67E-4588-86A2-22FA662F1883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6C81AE-A013-4851-9658-6AE6FD67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423603-F5EF-4365-8E34-5B7062B5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0723-0FB1-4B2E-BF56-E458571CE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82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4AF36A6-6195-448B-8B86-F01C1A14F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F12FFB-7865-420F-9BDE-299AF3C17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678ABC-DF29-4644-9A2F-A04229F94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6D41-A67E-4588-86A2-22FA662F1883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99ADAC-E5D4-4280-954E-E8BFB6C3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4D8C38-B2C3-4ADD-948A-3C9A9672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0723-0FB1-4B2E-BF56-E458571CE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53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938511-9EEF-470B-982C-2FEE876F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E326FA-7A21-4D1D-AB59-E76F184DB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2313B7-21F0-4A80-B0FD-9EF190248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6D41-A67E-4588-86A2-22FA662F1883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8902CE-B96E-4735-9B07-AE46D6E3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F949BB-CC6C-4122-90F9-6FE5A78D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0723-0FB1-4B2E-BF56-E458571CE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10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703A6-E4D5-493C-91D5-24635A01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5AF5DC-33E1-4A7E-8092-232F6F1C2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35788C-B20D-4FBB-A2EB-CBD02F612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6D41-A67E-4588-86A2-22FA662F1883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1DB2BB-C1FC-4289-8829-D2069AD40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6D334A-D078-4A4B-A277-67C02788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0723-0FB1-4B2E-BF56-E458571CE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22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6BAD4-C317-44DE-BDE9-079537BB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2E6D34-BBF2-401B-82A1-8AE9DC4D3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FE4C1B-9C03-4853-9CE0-9B5ED4B40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03E462-99F7-4F6D-88A0-F5F00EB2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6D41-A67E-4588-86A2-22FA662F1883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DC027F-D6CD-4486-9BA1-64E234AA4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CEDC08-85EC-40AC-9F97-71F0558A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0723-0FB1-4B2E-BF56-E458571CE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20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A7CC5A-65A0-497F-9ACC-3D0FC07B3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F4C8A4-3B63-456B-B755-9DFF7B3D3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0EB98F-1A55-4016-A821-8386A8FBC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5FDCE61-0C0C-42AF-895B-3FD09AC9F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7A014F7-B6F1-44BE-89BE-AD23065C4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2BE70F-3154-48C4-9AC3-B0E0CE58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6D41-A67E-4588-86A2-22FA662F1883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21F7DD5-51DB-4B88-9C79-FFE09FCC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AB5CA1E-0D94-4CC4-8011-419173C0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0723-0FB1-4B2E-BF56-E458571CE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67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E30267-FE0B-4756-A2B3-341F7C4E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07AAD2A-F73B-48D1-9EFB-C6EFD019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6D41-A67E-4588-86A2-22FA662F1883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AE99A7D-6101-4BA9-810A-AF68BD6A8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56D5065-CE52-4C0B-9667-4CE3D26C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0723-0FB1-4B2E-BF56-E458571CE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30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E2332C1-7192-4EF1-8562-B6EBFAFC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6D41-A67E-4588-86A2-22FA662F1883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CEFF2D-AEB4-48A6-9496-2EBB2A98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D41B78-3EF8-4E8A-A1D3-77DFED56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0723-0FB1-4B2E-BF56-E458571CE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72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2D2CD-1564-4099-8A0E-CF55CDC26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3918A3-AF54-4A14-81B1-95EDB81BD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89A467-83D7-4E66-A04B-DDE8B119D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57C5B4-53B0-4B09-A137-076DB49C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6D41-A67E-4588-86A2-22FA662F1883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95C05C-208E-4ECD-8871-FCEDF4F4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5DDCE1-7BF6-4754-8874-0E675450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0723-0FB1-4B2E-BF56-E458571CE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68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75E47-3C01-402C-BC2C-77ABAE9F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846258F-BE34-45FA-8CBC-D25A63E53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4E5EC3F-FC36-4AE2-93FA-9F9943ED1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2F6EC9-1C83-44D4-A144-30CA4B53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6D41-A67E-4588-86A2-22FA662F1883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A6CEEF-3BCA-416D-BD04-8164ED41E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D5D2B0-32E7-4D17-94D2-3E16FA67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0723-0FB1-4B2E-BF56-E458571CE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53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42044A1-10E5-48E9-B0FD-4C31191A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80DA33-6C4B-4DF4-9615-DD0B2CBBB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69C81B-72BE-4509-8016-8499F728F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36D41-A67E-4588-86A2-22FA662F1883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20029A-7186-4F03-8D26-FE143A785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415EEB-1FEC-4414-84A9-F075B1336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50723-0FB1-4B2E-BF56-E458571CE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84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bsah obrázku řetěz&#10;&#10;Popis byl vytvořen automaticky">
            <a:extLst>
              <a:ext uri="{FF2B5EF4-FFF2-40B4-BE49-F238E27FC236}">
                <a16:creationId xmlns:a16="http://schemas.microsoft.com/office/drawing/2014/main" id="{AE857D95-77B0-4F66-9619-E04D9F8E1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A42D335-6B22-45D7-BBF2-34EC8DB96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 anchor="ctr">
            <a:normAutofit/>
          </a:bodyPr>
          <a:lstStyle/>
          <a:p>
            <a:r>
              <a:rPr lang="cs-CZ" sz="6600" dirty="0">
                <a:solidFill>
                  <a:srgbClr val="FFFFFF"/>
                </a:solidFill>
              </a:rPr>
              <a:t>Ekonomické počátky středověkých Čech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56D171-9061-466D-ACD3-8691E46B5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cs-CZ" sz="1700" dirty="0">
                <a:solidFill>
                  <a:srgbClr val="FFFFFF"/>
                </a:solidFill>
              </a:rPr>
              <a:t>Základní problémy studia starších českých dějin II</a:t>
            </a:r>
            <a:br>
              <a:rPr lang="cs-CZ" sz="1700" dirty="0">
                <a:solidFill>
                  <a:srgbClr val="FFFFFF"/>
                </a:solidFill>
              </a:rPr>
            </a:br>
            <a:endParaRPr lang="cs-CZ" sz="1700" dirty="0">
              <a:solidFill>
                <a:srgbClr val="FFFFFF"/>
              </a:solidFill>
            </a:endParaRPr>
          </a:p>
          <a:p>
            <a:r>
              <a:rPr lang="cs-CZ" sz="1700" b="0" i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„</a:t>
            </a:r>
            <a:r>
              <a:rPr lang="en-US" sz="1700" b="0" i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Money, money, money</a:t>
            </a:r>
            <a:r>
              <a:rPr lang="cs-CZ" sz="1700" b="0" i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/ </a:t>
            </a:r>
            <a:r>
              <a:rPr lang="en-US" sz="1700" b="0" i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Must be funny</a:t>
            </a:r>
            <a:r>
              <a:rPr lang="cs-CZ" sz="1700" b="0" i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/ </a:t>
            </a:r>
            <a:r>
              <a:rPr lang="en-US" sz="1700" b="0" i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In the rich man's world</a:t>
            </a:r>
            <a:r>
              <a:rPr lang="cs-CZ" sz="1700" b="0" i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“</a:t>
            </a:r>
            <a:br>
              <a:rPr lang="cs-CZ" sz="1700" b="0" i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lang="cs-CZ" sz="1700" b="0" i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			(Benny </a:t>
            </a:r>
            <a:r>
              <a:rPr lang="cs-CZ" sz="1700" b="0" i="1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Andersson</a:t>
            </a:r>
            <a:r>
              <a:rPr lang="cs-CZ" sz="1700" b="0" i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1700" b="0" i="1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Björn</a:t>
            </a:r>
            <a:r>
              <a:rPr lang="cs-CZ" sz="1700" b="0" i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700" b="0" i="1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Ulvaeus</a:t>
            </a:r>
            <a:r>
              <a:rPr lang="cs-CZ" sz="1700" b="0" i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)</a:t>
            </a:r>
            <a:endParaRPr lang="cs-CZ" sz="1700" i="1" dirty="0">
              <a:solidFill>
                <a:srgbClr val="FFFFFF"/>
              </a:solidFill>
            </a:endParaRP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89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F6F903-A5D5-41CD-A2A9-E612DFB1DB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2" b="15563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4FC46D5-3326-4363-94CB-DBF599D0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8" y="2760959"/>
            <a:ext cx="5552090" cy="852253"/>
          </a:xfrm>
        </p:spPr>
        <p:txBody>
          <a:bodyPr anchor="b">
            <a:normAutofit/>
          </a:bodyPr>
          <a:lstStyle/>
          <a:p>
            <a:pPr algn="ctr"/>
            <a:r>
              <a:rPr lang="cs-CZ" dirty="0"/>
              <a:t>Cín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C1C389-D95F-4846-9517-BECE7D342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3778898"/>
            <a:ext cx="5552089" cy="2440927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Součást slitin, stabilní, nekoroduje &gt; dobré nádobí</a:t>
            </a:r>
          </a:p>
          <a:p>
            <a:r>
              <a:rPr lang="cs-CZ" sz="2000" dirty="0"/>
              <a:t>Těžba kovu většinou vždy spojená</a:t>
            </a:r>
            <a:br>
              <a:rPr lang="cs-CZ" sz="2000" dirty="0"/>
            </a:br>
            <a:r>
              <a:rPr lang="cs-CZ" sz="2000" dirty="0"/>
              <a:t>s jeho exportem, láká obchod</a:t>
            </a:r>
          </a:p>
          <a:p>
            <a:r>
              <a:rPr lang="cs-CZ" sz="2000" dirty="0"/>
              <a:t>V Krušných horách ho získávají už Keltové</a:t>
            </a:r>
          </a:p>
          <a:p>
            <a:r>
              <a:rPr lang="cs-CZ" sz="2000" dirty="0"/>
              <a:t>Jedna z možných odpovědí na otázku po původu přemyslovského bohatství</a:t>
            </a:r>
          </a:p>
          <a:p>
            <a:r>
              <a:rPr lang="cs-CZ" sz="2000" dirty="0"/>
              <a:t>Boleslav I. útočí roku 936 do Krušných hor…?</a:t>
            </a:r>
          </a:p>
        </p:txBody>
      </p:sp>
    </p:spTree>
    <p:extLst>
      <p:ext uri="{BB962C8B-B14F-4D97-AF65-F5344CB8AC3E}">
        <p14:creationId xmlns:p14="http://schemas.microsoft.com/office/powerpoint/2010/main" val="3126380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C91092-7432-491D-8378-C3F3C292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b="1"/>
              <a:t>Kožešiny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C6F926-DBF5-45E3-9264-FFE89009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/>
              <a:t>Ceněné hlavně v jižních zemích jako drahý materiál</a:t>
            </a:r>
          </a:p>
          <a:p>
            <a:r>
              <a:rPr lang="cs-CZ" sz="2200"/>
              <a:t>Lov jako elitní záležitost</a:t>
            </a:r>
          </a:p>
          <a:p>
            <a:r>
              <a:rPr lang="cs-CZ" sz="2200"/>
              <a:t>Na Rusi a jinde často přímo jednotka měny</a:t>
            </a:r>
            <a:br>
              <a:rPr lang="cs-CZ" sz="2200"/>
            </a:br>
            <a:r>
              <a:rPr lang="cs-CZ" sz="2200"/>
              <a:t>(svazky kožešin jako peníze)</a:t>
            </a:r>
          </a:p>
          <a:p>
            <a:r>
              <a:rPr lang="cs-CZ" sz="2200"/>
              <a:t>V Chorvatsku dodnes kuna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8C9D33-D504-44B7-972D-B5F987705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b="27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32C8E8-5F2C-43E2-ADC3-1A2B2E78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071789"/>
          </a:xfrm>
        </p:spPr>
        <p:txBody>
          <a:bodyPr>
            <a:normAutofit/>
          </a:bodyPr>
          <a:lstStyle/>
          <a:p>
            <a:r>
              <a:rPr lang="cs-CZ" dirty="0"/>
              <a:t>A pak reálné mince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82825F-F0DF-4911-9407-3B8856981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882"/>
            <a:ext cx="5251316" cy="4943993"/>
          </a:xfrm>
        </p:spPr>
        <p:txBody>
          <a:bodyPr>
            <a:normAutofit/>
          </a:bodyPr>
          <a:lstStyle/>
          <a:p>
            <a:r>
              <a:rPr lang="cs-CZ" sz="2400" dirty="0"/>
              <a:t>Spor o „</a:t>
            </a:r>
            <a:r>
              <a:rPr lang="cs-CZ" sz="2400" dirty="0" err="1"/>
              <a:t>kinšár</a:t>
            </a:r>
            <a:r>
              <a:rPr lang="cs-CZ" sz="2400" dirty="0"/>
              <a:t>“ </a:t>
            </a:r>
            <a:r>
              <a:rPr lang="cs-CZ" sz="2400" dirty="0" err="1"/>
              <a:t>ibn</a:t>
            </a:r>
            <a:r>
              <a:rPr lang="cs-CZ" sz="2400" dirty="0"/>
              <a:t> Jakuba</a:t>
            </a:r>
          </a:p>
          <a:p>
            <a:r>
              <a:rPr lang="cs-CZ" sz="2400" dirty="0"/>
              <a:t>Otázka těžby na Kutnohorsku</a:t>
            </a:r>
          </a:p>
          <a:p>
            <a:pPr lvl="1"/>
            <a:r>
              <a:rPr lang="cs-CZ" dirty="0"/>
              <a:t>Potíže se Slavníkovci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effectLst/>
                <a:latin typeface="Calibri" panose="020F0502020204030204" pitchFamily="34" charset="0"/>
              </a:rPr>
              <a:t>Těžba a zpracování tvoří odpadní olovo (nálezy až v Grónsku);</a:t>
            </a:r>
            <a:r>
              <a:rPr lang="en-US" sz="2400" b="0" i="0" dirty="0">
                <a:effectLst/>
                <a:latin typeface="Calibri" panose="020F0502020204030204" pitchFamily="34" charset="0"/>
              </a:rPr>
              <a:t>​</a:t>
            </a:r>
            <a:r>
              <a:rPr lang="cs-CZ" sz="2400" b="0" i="0" dirty="0">
                <a:effectLst/>
                <a:latin typeface="Calibri" panose="020F0502020204030204" pitchFamily="34" charset="0"/>
              </a:rPr>
              <a:t> </a:t>
            </a:r>
            <a:r>
              <a:rPr lang="cs-CZ" sz="2400" b="0" i="0" u="none" strike="noStrike" dirty="0">
                <a:effectLst/>
                <a:latin typeface="Calibri" panose="020F0502020204030204" pitchFamily="34" charset="0"/>
              </a:rPr>
              <a:t>v šumavských jezerech sedimenty – v 10. století nic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effectLst/>
                <a:latin typeface="Calibri" panose="020F0502020204030204" pitchFamily="34" charset="0"/>
              </a:rPr>
              <a:t>Při rozboru českých denárů nalezeno velké množství rtuti – ruda s velkou ze severní Afriky (Maroko)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</a:rPr>
              <a:t>Vše ale taky mohlo být jinak…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cs-CZ" sz="2400" b="0" i="0" dirty="0">
                <a:effectLst/>
                <a:latin typeface="Calibri" panose="020F0502020204030204" pitchFamily="34" charset="0"/>
              </a:rPr>
              <a:t>Nakonec netušíme, </a:t>
            </a:r>
            <a:r>
              <a:rPr lang="cs-CZ" sz="2400" dirty="0">
                <a:latin typeface="Calibri" panose="020F0502020204030204" pitchFamily="34" charset="0"/>
              </a:rPr>
              <a:t>proč byla ražba mincí výhodná (přitom kvanta)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E8B5D8B-309E-40B4-A5B0-C5BF8328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r="7863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71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6" name="Rectangle 134">
            <a:extLst>
              <a:ext uri="{FF2B5EF4-FFF2-40B4-BE49-F238E27FC236}">
                <a16:creationId xmlns:a16="http://schemas.microsoft.com/office/drawing/2014/main" id="{F35DB090-93B5-4581-8D71-BB3839684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7" name="Freeform: Shape 136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9619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4F345D-D8B6-416D-96FF-3C6A30DC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5513"/>
            <a:ext cx="4278492" cy="7910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A </a:t>
            </a:r>
            <a:r>
              <a:rPr lang="en-US" b="1" dirty="0" err="1"/>
              <a:t>propos</a:t>
            </a:r>
            <a:r>
              <a:rPr lang="en-US" b="1" dirty="0"/>
              <a:t>… mince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647923-6E4C-4836-883F-21275CFE7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362077"/>
            <a:ext cx="3888528" cy="521041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 err="1"/>
              <a:t>Multikulturalismus</a:t>
            </a:r>
            <a:r>
              <a:rPr lang="en-US" sz="2400" dirty="0"/>
              <a:t> v </a:t>
            </a:r>
            <a:r>
              <a:rPr lang="en-US" sz="2400" dirty="0" err="1"/>
              <a:t>kovu</a:t>
            </a:r>
            <a:endParaRPr lang="en-US" sz="2400" dirty="0"/>
          </a:p>
          <a:p>
            <a:r>
              <a:rPr lang="en-US" sz="2400" dirty="0" err="1"/>
              <a:t>Každý</a:t>
            </a:r>
            <a:r>
              <a:rPr lang="en-US" sz="2400" dirty="0"/>
              <a:t> </a:t>
            </a:r>
            <a:r>
              <a:rPr lang="en-US" sz="2400" dirty="0" err="1"/>
              <a:t>panovník</a:t>
            </a:r>
            <a:r>
              <a:rPr lang="en-US" sz="2400" dirty="0"/>
              <a:t> se </a:t>
            </a:r>
            <a:r>
              <a:rPr lang="en-US" sz="2400" dirty="0" err="1"/>
              <a:t>snaží</a:t>
            </a:r>
            <a:r>
              <a:rPr lang="en-US" sz="2400" dirty="0"/>
              <a:t> </a:t>
            </a:r>
            <a:r>
              <a:rPr lang="en-US" sz="2400" dirty="0" err="1"/>
              <a:t>při</a:t>
            </a:r>
            <a:r>
              <a:rPr lang="en-US" sz="2400" dirty="0"/>
              <a:t> </a:t>
            </a:r>
            <a:r>
              <a:rPr lang="en-US" sz="2400" dirty="0" err="1"/>
              <a:t>zohlednit</a:t>
            </a:r>
            <a:r>
              <a:rPr lang="en-US" sz="2400" dirty="0"/>
              <a:t> </a:t>
            </a:r>
            <a:r>
              <a:rPr lang="en-US" sz="2400" dirty="0" err="1"/>
              <a:t>svou</a:t>
            </a:r>
            <a:r>
              <a:rPr lang="en-US" sz="2400" dirty="0"/>
              <a:t> </a:t>
            </a:r>
            <a:r>
              <a:rPr lang="en-US" sz="2400" dirty="0" err="1"/>
              <a:t>kulturu</a:t>
            </a:r>
            <a:r>
              <a:rPr lang="en-US" sz="2400" dirty="0"/>
              <a:t> – </a:t>
            </a:r>
            <a:r>
              <a:rPr lang="en-US" sz="2400" dirty="0" err="1"/>
              <a:t>křesťanské</a:t>
            </a:r>
            <a:r>
              <a:rPr lang="en-US" sz="2400" dirty="0"/>
              <a:t> mince </a:t>
            </a:r>
            <a:r>
              <a:rPr lang="en-US" sz="2400" dirty="0" err="1"/>
              <a:t>nesou</a:t>
            </a:r>
            <a:r>
              <a:rPr lang="en-US" sz="2400" dirty="0"/>
              <a:t> </a:t>
            </a:r>
            <a:r>
              <a:rPr lang="en-US" sz="2400" dirty="0" err="1"/>
              <a:t>kříž</a:t>
            </a:r>
            <a:r>
              <a:rPr lang="en-US" sz="2400" dirty="0"/>
              <a:t>, </a:t>
            </a:r>
            <a:r>
              <a:rPr lang="en-US" sz="2400" dirty="0" err="1"/>
              <a:t>muslimské</a:t>
            </a:r>
            <a:r>
              <a:rPr lang="en-US" sz="2400" dirty="0"/>
              <a:t> </a:t>
            </a:r>
            <a:r>
              <a:rPr lang="en-US" sz="2400" dirty="0" err="1"/>
              <a:t>šahádu</a:t>
            </a:r>
            <a:r>
              <a:rPr lang="cs-CZ" sz="2400" dirty="0"/>
              <a:t>;</a:t>
            </a:r>
            <a:r>
              <a:rPr lang="en-US" sz="2400" dirty="0"/>
              <a:t> </a:t>
            </a:r>
            <a:r>
              <a:rPr lang="cs-CZ" sz="2400" dirty="0"/>
              <a:t>ruský denár </a:t>
            </a:r>
            <a:r>
              <a:rPr lang="en-US" sz="2400" dirty="0"/>
              <a:t>„</a:t>
            </a:r>
            <a:r>
              <a:rPr lang="en-US" sz="2400" dirty="0" err="1"/>
              <a:t>tohle</a:t>
            </a:r>
            <a:r>
              <a:rPr lang="en-US" sz="2400" dirty="0"/>
              <a:t> </a:t>
            </a:r>
            <a:r>
              <a:rPr lang="en-US" sz="2400" dirty="0" err="1"/>
              <a:t>stříbro</a:t>
            </a:r>
            <a:r>
              <a:rPr lang="en-US" sz="2400" dirty="0"/>
              <a:t> je </a:t>
            </a:r>
            <a:r>
              <a:rPr lang="en-US" sz="2400" dirty="0" err="1"/>
              <a:t>Vladimírovo</a:t>
            </a:r>
            <a:r>
              <a:rPr lang="en-US" sz="2400" dirty="0"/>
              <a:t>“</a:t>
            </a:r>
          </a:p>
          <a:p>
            <a:r>
              <a:rPr lang="en-US" sz="2400" dirty="0" err="1"/>
              <a:t>Oblíbené</a:t>
            </a:r>
            <a:r>
              <a:rPr lang="en-US" sz="2400" dirty="0"/>
              <a:t> </a:t>
            </a:r>
            <a:r>
              <a:rPr lang="en-US" sz="2400" dirty="0" err="1"/>
              <a:t>typy</a:t>
            </a:r>
            <a:r>
              <a:rPr lang="en-US" sz="2400" dirty="0"/>
              <a:t> </a:t>
            </a:r>
            <a:r>
              <a:rPr lang="en-US" sz="2400" dirty="0" err="1"/>
              <a:t>mincí</a:t>
            </a:r>
            <a:r>
              <a:rPr lang="en-US" sz="2400" dirty="0"/>
              <a:t> se </a:t>
            </a:r>
            <a:r>
              <a:rPr lang="en-US" sz="2400" dirty="0" err="1"/>
              <a:t>ovšem</a:t>
            </a:r>
            <a:r>
              <a:rPr lang="en-US" sz="2400" dirty="0"/>
              <a:t> </a:t>
            </a:r>
            <a:r>
              <a:rPr lang="en-US" sz="2400" dirty="0" err="1"/>
              <a:t>kopírují</a:t>
            </a:r>
            <a:r>
              <a:rPr lang="en-US" sz="2400" dirty="0"/>
              <a:t>, bez </a:t>
            </a:r>
            <a:r>
              <a:rPr lang="en-US" sz="2400" dirty="0" err="1"/>
              <a:t>ohledu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původ</a:t>
            </a:r>
            <a:endParaRPr lang="en-US" sz="2400" dirty="0"/>
          </a:p>
          <a:p>
            <a:pPr lvl="1"/>
            <a:r>
              <a:rPr lang="en-US" sz="1800" dirty="0" err="1"/>
              <a:t>Král</a:t>
            </a:r>
            <a:r>
              <a:rPr lang="en-US" sz="1800" dirty="0"/>
              <a:t> Offa z </a:t>
            </a:r>
            <a:r>
              <a:rPr lang="en-US" sz="1800" dirty="0" err="1"/>
              <a:t>Mercie</a:t>
            </a:r>
            <a:r>
              <a:rPr lang="en-US" sz="1800" dirty="0"/>
              <a:t> </a:t>
            </a:r>
            <a:r>
              <a:rPr lang="en-US" sz="1800" dirty="0" err="1"/>
              <a:t>razí</a:t>
            </a:r>
            <a:r>
              <a:rPr lang="en-US" sz="1800" dirty="0"/>
              <a:t> dirham</a:t>
            </a:r>
            <a:endParaRPr lang="cs-CZ" sz="1800" dirty="0"/>
          </a:p>
          <a:p>
            <a:pPr lvl="1"/>
            <a:r>
              <a:rPr lang="en-US" sz="1800" dirty="0" err="1"/>
              <a:t>Král</a:t>
            </a:r>
            <a:r>
              <a:rPr lang="en-US" sz="1800" dirty="0"/>
              <a:t> </a:t>
            </a:r>
            <a:r>
              <a:rPr lang="en-US" sz="1800" dirty="0" err="1"/>
              <a:t>Aethelred</a:t>
            </a:r>
            <a:r>
              <a:rPr lang="en-US" sz="1800" dirty="0"/>
              <a:t> </a:t>
            </a:r>
            <a:r>
              <a:rPr lang="en-US" sz="1800" dirty="0" err="1"/>
              <a:t>poníženě</a:t>
            </a:r>
            <a:r>
              <a:rPr lang="en-US" sz="1800" dirty="0"/>
              <a:t> </a:t>
            </a:r>
            <a:r>
              <a:rPr lang="en-US" sz="1800" dirty="0" err="1"/>
              <a:t>razí</a:t>
            </a:r>
            <a:r>
              <a:rPr lang="en-US" sz="1800" dirty="0"/>
              <a:t> </a:t>
            </a:r>
            <a:r>
              <a:rPr lang="en-US" sz="1800" dirty="0" err="1"/>
              <a:t>tribut</a:t>
            </a:r>
            <a:r>
              <a:rPr lang="en-US" sz="1800" dirty="0"/>
              <a:t> a </a:t>
            </a:r>
            <a:r>
              <a:rPr lang="en-US" sz="1800" dirty="0" err="1"/>
              <a:t>kopírován</a:t>
            </a:r>
            <a:r>
              <a:rPr lang="en-US" sz="1800" dirty="0"/>
              <a:t> po </a:t>
            </a:r>
            <a:r>
              <a:rPr lang="en-US" sz="1800" dirty="0" err="1"/>
              <a:t>tisících</a:t>
            </a:r>
            <a:endParaRPr lang="cs-CZ" sz="1800" dirty="0"/>
          </a:p>
          <a:p>
            <a:pPr lvl="1"/>
            <a:r>
              <a:rPr lang="en-US" sz="1800" dirty="0" err="1"/>
              <a:t>Nápis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polské</a:t>
            </a:r>
            <a:r>
              <a:rPr lang="en-US" sz="1800" dirty="0"/>
              <a:t> </a:t>
            </a:r>
            <a:r>
              <a:rPr lang="en-US" sz="1800" dirty="0" err="1"/>
              <a:t>minci</a:t>
            </a:r>
            <a:br>
              <a:rPr lang="cs-CZ" sz="1800" dirty="0"/>
            </a:br>
            <a:r>
              <a:rPr lang="en-US" sz="1800" dirty="0"/>
              <a:t>v </a:t>
            </a:r>
            <a:r>
              <a:rPr lang="en-US" sz="1800" dirty="0" err="1"/>
              <a:t>hebrej</a:t>
            </a:r>
            <a:r>
              <a:rPr lang="cs-CZ" sz="1800" dirty="0" err="1"/>
              <a:t>ském</a:t>
            </a:r>
            <a:r>
              <a:rPr lang="cs-CZ" sz="1800" dirty="0"/>
              <a:t> písmu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cs-CZ" sz="1800" dirty="0"/>
              <a:t>  </a:t>
            </a:r>
            <a:r>
              <a:rPr lang="en-US" sz="1800" dirty="0"/>
              <a:t>	MŠKA KRL P‘LSK‘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6990059B-4856-4263-A616-0B02F9F2DF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r="-4" b="-4"/>
          <a:stretch/>
        </p:blipFill>
        <p:spPr>
          <a:xfrm>
            <a:off x="9242629" y="3841775"/>
            <a:ext cx="2525304" cy="2624899"/>
          </a:xfrm>
          <a:prstGeom prst="rect">
            <a:avLst/>
          </a:prstGeom>
        </p:spPr>
      </p:pic>
      <p:pic>
        <p:nvPicPr>
          <p:cNvPr id="5" name="Obrázek 4" descr="Obsah obrázku mince&#10;&#10;Popis byl vytvořen automaticky">
            <a:extLst>
              <a:ext uri="{FF2B5EF4-FFF2-40B4-BE49-F238E27FC236}">
                <a16:creationId xmlns:a16="http://schemas.microsoft.com/office/drawing/2014/main" id="{8B2CB462-80C4-4330-9B1E-6F40AFFE1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71" y="92050"/>
            <a:ext cx="4914900" cy="2924175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FC793B81-303F-4155-9609-FD0CE89D9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9329" y="2597185"/>
            <a:ext cx="4491887" cy="188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410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05772A-59CE-4C8F-B88B-78967FDA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Byznys státu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81B33A2-5832-4B81-9A6C-0455CA29C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dirty="0"/>
              <a:t>V 11. století sledujeme jistý zlom dle Kosmovy kroniky:</a:t>
            </a:r>
          </a:p>
          <a:p>
            <a:pPr lvl="1"/>
            <a:r>
              <a:rPr lang="cs-CZ" sz="2200" dirty="0"/>
              <a:t>Oldřich ještě zajaté Poláky z Moravy měl prodat do otroctví</a:t>
            </a:r>
          </a:p>
          <a:p>
            <a:pPr lvl="1"/>
            <a:r>
              <a:rPr lang="cs-CZ" sz="2200" dirty="0"/>
              <a:t>Břetislav přivedl naopak obyvatele </a:t>
            </a:r>
            <a:r>
              <a:rPr lang="cs-CZ" sz="2200" dirty="0" err="1"/>
              <a:t>Hedče</a:t>
            </a:r>
            <a:r>
              <a:rPr lang="cs-CZ" sz="2200" dirty="0"/>
              <a:t> do Čech a usadil je</a:t>
            </a:r>
          </a:p>
          <a:p>
            <a:pPr lvl="1"/>
            <a:r>
              <a:rPr lang="cs-CZ" sz="2200" dirty="0"/>
              <a:t>(V Uhrách na konci 11. století je zakázán prodej nevolníků mimo zemi)</a:t>
            </a:r>
          </a:p>
          <a:p>
            <a:r>
              <a:rPr lang="cs-CZ" sz="2200" dirty="0"/>
              <a:t>Začne fungovat skutečný stát – lidská síla jako organizovaný ekonomický zdroj, ne jen něco, co se dá zpeněžit</a:t>
            </a:r>
          </a:p>
          <a:p>
            <a:r>
              <a:rPr lang="cs-CZ" sz="2200" dirty="0"/>
              <a:t>Velká debata: středoevropský model</a:t>
            </a:r>
          </a:p>
          <a:p>
            <a:pPr lvl="1"/>
            <a:r>
              <a:rPr lang="cs-CZ" sz="2200" dirty="0"/>
              <a:t>Stát jako panovníkův velkostatek</a:t>
            </a:r>
            <a:br>
              <a:rPr lang="cs-CZ" sz="2200" dirty="0"/>
            </a:br>
            <a:r>
              <a:rPr lang="cs-CZ" sz="2200" dirty="0"/>
              <a:t>(bez lokálních elit s vlastní ekonomickou vahou?)</a:t>
            </a:r>
          </a:p>
          <a:p>
            <a:pPr lvl="1"/>
            <a:r>
              <a:rPr lang="cs-CZ" sz="2200" dirty="0"/>
              <a:t>Organizace má být zaštítěna tzv. „služebnými osadami“</a:t>
            </a:r>
          </a:p>
          <a:p>
            <a:r>
              <a:rPr lang="cs-CZ" sz="2200" dirty="0"/>
              <a:t>Objevuje se zjevná praktika vydělávání na mincích zvyšováním </a:t>
            </a:r>
            <a:r>
              <a:rPr lang="cs-CZ" sz="2200" dirty="0" err="1"/>
              <a:t>náčistu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609854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22D637-108C-C578-0992-11B55823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Počátky „státního“ hospodářství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0FAA34-02B6-45D1-58C7-1A6E24C7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000"/>
              <a:t>Hledán v době Břetislava I. (tradiční výklad: expanze a kořistění už nemožné)</a:t>
            </a:r>
          </a:p>
          <a:p>
            <a:r>
              <a:rPr lang="cs-CZ" sz="2000"/>
              <a:t>Stát i jeho jednotlivé složky se musely „uživit samy“ = ekonomická autarkie</a:t>
            </a:r>
          </a:p>
          <a:p>
            <a:r>
              <a:rPr lang="cs-CZ" sz="2000"/>
              <a:t>Výběr a shromažďování nadproduktů se očekává v hradech jako centrech</a:t>
            </a:r>
          </a:p>
          <a:p>
            <a:pPr lvl="1"/>
            <a:r>
              <a:rPr lang="cs-CZ" sz="2000"/>
              <a:t>Správce vybírá jako „daň z míru“ (mír = „obecné dobré“, prostě zajištění fungování státu)</a:t>
            </a:r>
          </a:p>
          <a:p>
            <a:pPr lvl="1"/>
            <a:r>
              <a:rPr lang="cs-CZ" sz="2000"/>
              <a:t>Hrady tu simulují města (snad i trh?), ta se objeví až od 13. století spíše jako právně-ekonomický fenomén; „venkovská“ ekonomika pokrývá 99% fungování…</a:t>
            </a:r>
          </a:p>
          <a:p>
            <a:r>
              <a:rPr lang="cs-CZ" sz="2000"/>
              <a:t>Nepředpokládána redistribuce do dalších center, kníže a jeho „dvůr“ (= raný státní aparát) si „daně“ přijedou zkonzumovat na místě (infrastruktura víc nezvládá)</a:t>
            </a:r>
          </a:p>
          <a:p>
            <a:r>
              <a:rPr lang="cs-CZ" sz="2000"/>
              <a:t>Problém s přímou ekonomickou výrobou zajišťovanou státem (= knížetem)</a:t>
            </a:r>
          </a:p>
          <a:p>
            <a:pPr lvl="1"/>
            <a:r>
              <a:rPr lang="cs-CZ" sz="2000"/>
              <a:t>Relativně nesporná je výroba elitních produktů (zbraně, šperky, luxusní zboží)</a:t>
            </a:r>
          </a:p>
          <a:p>
            <a:pPr lvl="1"/>
            <a:r>
              <a:rPr lang="cs-CZ" sz="2000"/>
              <a:t>„Středoevropský model“ předpokládá služebné osady i pro běžná řemesla (tj. celá komunita se primárně soustředí na výrobu jednoho tovaru, doloženo hlavně toponomastikou)</a:t>
            </a:r>
          </a:p>
          <a:p>
            <a:pPr lvl="1"/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88570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CD00EDA-9136-48CE-88D9-0FB260950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811DB3-5723-4B12-BF76-52EB6491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cs-CZ" sz="3600"/>
              <a:t>Prameny a kontext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0B2C4F-FE87-4D22-8D1F-70377EC8B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 fontScale="92500" lnSpcReduction="20000"/>
          </a:bodyPr>
          <a:lstStyle/>
          <a:p>
            <a:r>
              <a:rPr lang="cs-CZ" sz="1800" dirty="0"/>
              <a:t>Nářek nad prameny tu platí </a:t>
            </a:r>
            <a:r>
              <a:rPr lang="cs-CZ" sz="1800" dirty="0" err="1"/>
              <a:t>skorem</a:t>
            </a:r>
            <a:r>
              <a:rPr lang="cs-CZ" sz="1800" dirty="0"/>
              <a:t> dvojnásobně</a:t>
            </a:r>
          </a:p>
          <a:p>
            <a:r>
              <a:rPr lang="cs-CZ" sz="1800" dirty="0"/>
              <a:t>Více do hry vstupuje archeologie</a:t>
            </a:r>
          </a:p>
          <a:p>
            <a:r>
              <a:rPr lang="cs-CZ" sz="1800" dirty="0"/>
              <a:t>Nedává smysl hodnotit regionální obchod (lokální spíš neexistoval; a pokud ano, tak nemáme prameny)</a:t>
            </a:r>
          </a:p>
          <a:p>
            <a:r>
              <a:rPr lang="cs-CZ" sz="1800" dirty="0"/>
              <a:t>Některé fenomény mají smysl jen v rámci dálkového obchodu (např. těžba)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41287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bjekt, mince&#10;&#10;Popis byl vytvořen automaticky">
            <a:extLst>
              <a:ext uri="{FF2B5EF4-FFF2-40B4-BE49-F238E27FC236}">
                <a16:creationId xmlns:a16="http://schemas.microsoft.com/office/drawing/2014/main" id="{48190BB1-A4AD-4E70-942B-2100E08826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E9F820-44C1-4A98-8BC3-556AA0EC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latin typeface="+mn-lt"/>
              </a:rPr>
              <a:t>Raně středověký obchod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9E8D21-BAB9-4C4D-94C5-571196621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sz="2200">
                <a:solidFill>
                  <a:srgbClr val="FFFFFF"/>
                </a:solidFill>
              </a:rPr>
              <a:t>Rámcově v trasách římské říše</a:t>
            </a:r>
          </a:p>
          <a:p>
            <a:r>
              <a:rPr lang="cs-CZ" sz="2200">
                <a:solidFill>
                  <a:srgbClr val="FFFFFF"/>
                </a:solidFill>
              </a:rPr>
              <a:t>Důležité spojnice S &lt; &gt; J (ála Jantarová stezka) &gt; suroviny ze „severu“ (ekonomicky zaostalý, nezabydlený) na „jih“ (vyšší spotřeba, cenné výrobky a lokálními zboží jako protihodnota)</a:t>
            </a:r>
          </a:p>
          <a:p>
            <a:r>
              <a:rPr lang="cs-CZ" sz="2200">
                <a:solidFill>
                  <a:srgbClr val="FFFFFF"/>
                </a:solidFill>
              </a:rPr>
              <a:t>Týká se hlavně luxusního zboží (kožešiny, cenné kovy, jantar na jih; zlatnické výrobky, olej a víno na sever)</a:t>
            </a:r>
          </a:p>
          <a:p>
            <a:r>
              <a:rPr lang="cs-CZ" sz="2200">
                <a:solidFill>
                  <a:srgbClr val="FFFFFF"/>
                </a:solidFill>
              </a:rPr>
              <a:t>V ekonomice stále vládne byzantská měna (zlatý solidus = 4,5 g zlata)</a:t>
            </a:r>
          </a:p>
          <a:p>
            <a:r>
              <a:rPr lang="cs-CZ" sz="2200">
                <a:solidFill>
                  <a:srgbClr val="FFFFFF"/>
                </a:solidFill>
              </a:rPr>
              <a:t>V 7.-8. století velký zlom – Středomoří „rozdělí“ Arabové, na severu se upevní moc Karlovců, směr obchodu se změní na V &lt; &gt; Z</a:t>
            </a:r>
          </a:p>
          <a:p>
            <a:r>
              <a:rPr lang="cs-CZ" sz="22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Měnová reforma – ze zlatého solidu na stříbrnou penci (fenik, denarius), 1:240 z libry, solidus (šilink) stále nominální jednotka (cca 11/12 pencí), ale už neražen, místo toho užíván měrná jednotka (šilink obilí = obilí za 12 p.)</a:t>
            </a:r>
            <a:endParaRPr lang="cs-CZ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47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A93003-918D-4F18-B733-FEAE6EDE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cs-CZ" sz="5000"/>
              <a:t>Velkomoravská ekonomika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90E4E2A-7822-4732-B969-BC5D47ED9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168" y="640080"/>
            <a:ext cx="5410504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7BCB46-95B0-4A71-93EA-1E12171CE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cs-CZ" sz="2200" dirty="0"/>
              <a:t>Asi velmi důležitá geografická poloha</a:t>
            </a:r>
          </a:p>
          <a:p>
            <a:r>
              <a:rPr lang="cs-CZ" sz="2200" dirty="0"/>
              <a:t>Máme jen velmi omezenou představu o nějakých „daních“ (oděvy???)</a:t>
            </a:r>
          </a:p>
          <a:p>
            <a:r>
              <a:rPr lang="cs-CZ" sz="2200" dirty="0"/>
              <a:t>Zprávy o obchodu paradoxně až z doby zániku („trh Moravanů“ cca roku 903)</a:t>
            </a:r>
          </a:p>
          <a:p>
            <a:pPr lvl="1"/>
            <a:r>
              <a:rPr lang="cs-CZ" sz="1800" dirty="0"/>
              <a:t>Velký byznys může být sůl – ale které z nalezišť (Alpy vs. Sedmihradsko)</a:t>
            </a:r>
          </a:p>
          <a:p>
            <a:r>
              <a:rPr lang="cs-CZ" sz="2200" dirty="0"/>
              <a:t>Objevují se ale poměrně přesvědčivé zprávy o obchodu s otroky</a:t>
            </a:r>
          </a:p>
        </p:txBody>
      </p:sp>
    </p:spTree>
    <p:extLst>
      <p:ext uri="{BB962C8B-B14F-4D97-AF65-F5344CB8AC3E}">
        <p14:creationId xmlns:p14="http://schemas.microsoft.com/office/powerpoint/2010/main" val="166562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BF2D52-98B1-485A-A190-D357E3C8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cs-CZ" dirty="0"/>
              <a:t>Sůl – překvapivá hodnota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0949DB-9FE0-4117-8EFD-CEEDFD245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/>
              <a:t>Významný artikl pro „běžný“ obchod – nalézá</a:t>
            </a:r>
            <a:br>
              <a:rPr lang="cs-CZ" sz="1800" dirty="0"/>
            </a:br>
            <a:r>
              <a:rPr lang="cs-CZ" sz="1800" dirty="0"/>
              <a:t>se jen na někde, ale potřebuje ji každý</a:t>
            </a:r>
          </a:p>
          <a:p>
            <a:r>
              <a:rPr lang="cs-CZ" sz="1800" dirty="0"/>
              <a:t>Menší zájem u moře, ale ve vnitrozemí její</a:t>
            </a:r>
            <a:br>
              <a:rPr lang="cs-CZ" sz="1800" dirty="0"/>
            </a:br>
            <a:r>
              <a:rPr lang="cs-CZ" sz="1800" dirty="0"/>
              <a:t>hodnota stoupá (dopravovala se hlavně</a:t>
            </a:r>
            <a:br>
              <a:rPr lang="cs-CZ" sz="1800" dirty="0"/>
            </a:br>
            <a:r>
              <a:rPr lang="cs-CZ" sz="1800" dirty="0"/>
              <a:t>na východ); </a:t>
            </a:r>
            <a:r>
              <a:rPr lang="cs-CZ" sz="1800" dirty="0" err="1"/>
              <a:t>Hellweg</a:t>
            </a:r>
            <a:r>
              <a:rPr lang="cs-CZ" sz="1800" dirty="0"/>
              <a:t> (!) – obchodní cesta</a:t>
            </a:r>
          </a:p>
          <a:p>
            <a:r>
              <a:rPr lang="cs-CZ" sz="1800" dirty="0"/>
              <a:t>Pro trvanlivost mohla sloužit i jako vcelku</a:t>
            </a:r>
            <a:br>
              <a:rPr lang="cs-CZ" sz="1800" dirty="0"/>
            </a:br>
            <a:r>
              <a:rPr lang="cs-CZ" sz="1800" dirty="0"/>
              <a:t>použitelné platidlo (daně v Uhrách)</a:t>
            </a:r>
          </a:p>
          <a:p>
            <a:r>
              <a:rPr lang="cs-CZ" sz="1800" dirty="0"/>
              <a:t>Širší střední Evropa jako místo zdrojů:</a:t>
            </a:r>
          </a:p>
          <a:p>
            <a:pPr lvl="1"/>
            <a:r>
              <a:rPr lang="cs-CZ" sz="1800" dirty="0"/>
              <a:t>Kamenná sůl v </a:t>
            </a:r>
            <a:r>
              <a:rPr lang="cs-CZ" sz="1800" dirty="0" err="1"/>
              <a:t>Halstattu</a:t>
            </a:r>
            <a:r>
              <a:rPr lang="cs-CZ" sz="1800" dirty="0"/>
              <a:t>, Sedmihradsku</a:t>
            </a:r>
          </a:p>
          <a:p>
            <a:pPr lvl="1"/>
            <a:r>
              <a:rPr lang="cs-CZ" sz="1800" dirty="0"/>
              <a:t>Solanka – místa, kde se nacházely prameny promývající ložiska soli, odpařuje se na krystalickou sůl (dnes i metoda těžby); např. </a:t>
            </a:r>
            <a:r>
              <a:rPr lang="cs-CZ" sz="1800" dirty="0" err="1"/>
              <a:t>Vých</a:t>
            </a:r>
            <a:r>
              <a:rPr lang="cs-CZ" sz="1800" dirty="0"/>
              <a:t>. Slovensko (</a:t>
            </a:r>
            <a:r>
              <a:rPr lang="cs-CZ" sz="1800" dirty="0" err="1"/>
              <a:t>Salis</a:t>
            </a:r>
            <a:r>
              <a:rPr lang="cs-CZ" sz="1800" dirty="0"/>
              <a:t>)</a:t>
            </a:r>
          </a:p>
          <a:p>
            <a:r>
              <a:rPr lang="cs-CZ" sz="1800" dirty="0"/>
              <a:t>V kontextu </a:t>
            </a:r>
            <a:r>
              <a:rPr lang="cs-CZ" sz="1800" dirty="0" err="1"/>
              <a:t>Rafelstettenu</a:t>
            </a:r>
            <a:r>
              <a:rPr lang="cs-CZ" sz="1800" dirty="0"/>
              <a:t> se daní spíš</a:t>
            </a:r>
            <a:br>
              <a:rPr lang="cs-CZ" sz="1800" dirty="0"/>
            </a:br>
            <a:r>
              <a:rPr lang="cs-CZ" sz="1800" dirty="0"/>
              <a:t>doprava než dovoz!</a:t>
            </a:r>
          </a:p>
        </p:txBody>
      </p:sp>
      <p:pic>
        <p:nvPicPr>
          <p:cNvPr id="5" name="Obrázek 4" descr="Obsah obrázku kousek, dort, jídlo, stůl&#10;&#10;Popis byl vytvořen automaticky">
            <a:extLst>
              <a:ext uri="{FF2B5EF4-FFF2-40B4-BE49-F238E27FC236}">
                <a16:creationId xmlns:a16="http://schemas.microsoft.com/office/drawing/2014/main" id="{0B307951-8F52-4D92-871C-27BE1DE86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08" y="2191807"/>
            <a:ext cx="4376222" cy="39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95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16B8FC5-718F-4B82-A602-B4C1B155B5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123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0740A16-C9B9-4706-9006-820AB3D23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2924175"/>
            <a:ext cx="5552090" cy="7741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/>
              <a:t>Otroci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317B89-BB89-42E7-A544-5A3D7C3AF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1709" y="3933825"/>
            <a:ext cx="5552089" cy="26599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Nejen</a:t>
            </a:r>
            <a:r>
              <a:rPr lang="en-US" sz="2000" dirty="0"/>
              <a:t> </a:t>
            </a:r>
            <a:r>
              <a:rPr lang="en-US" sz="2000" dirty="0" err="1"/>
              <a:t>zajatci</a:t>
            </a:r>
            <a:r>
              <a:rPr lang="en-US" sz="2000" dirty="0"/>
              <a:t> z </a:t>
            </a:r>
            <a:r>
              <a:rPr lang="en-US" sz="2000" dirty="0" err="1"/>
              <a:t>válek</a:t>
            </a:r>
            <a:r>
              <a:rPr lang="en-US" sz="2000" dirty="0"/>
              <a:t>, dost </a:t>
            </a:r>
            <a:r>
              <a:rPr lang="en-US" sz="2000" dirty="0" err="1"/>
              <a:t>možný</a:t>
            </a:r>
            <a:r>
              <a:rPr lang="en-US" sz="2000" dirty="0"/>
              <a:t> </a:t>
            </a:r>
            <a:r>
              <a:rPr lang="en-US" sz="2000" dirty="0" err="1"/>
              <a:t>prostě</a:t>
            </a:r>
            <a:r>
              <a:rPr lang="en-US" sz="2000" dirty="0"/>
              <a:t> „</a:t>
            </a:r>
            <a:r>
              <a:rPr lang="en-US" sz="2000" dirty="0" err="1"/>
              <a:t>odchyt</a:t>
            </a:r>
            <a:r>
              <a:rPr lang="en-US" sz="2000" dirty="0"/>
              <a:t>“</a:t>
            </a:r>
          </a:p>
          <a:p>
            <a:r>
              <a:rPr lang="en-US" sz="2000" dirty="0"/>
              <a:t>Cena </a:t>
            </a:r>
            <a:r>
              <a:rPr lang="en-US" sz="2000" dirty="0" err="1"/>
              <a:t>zhruba</a:t>
            </a:r>
            <a:r>
              <a:rPr lang="en-US" sz="2000" dirty="0"/>
              <a:t> 300 </a:t>
            </a:r>
            <a:r>
              <a:rPr lang="en-US" sz="2000" dirty="0" err="1"/>
              <a:t>denárů</a:t>
            </a:r>
            <a:r>
              <a:rPr lang="en-US" sz="2000" dirty="0"/>
              <a:t> za </a:t>
            </a:r>
            <a:r>
              <a:rPr lang="en-US" sz="2000" dirty="0" err="1"/>
              <a:t>zdravého</a:t>
            </a:r>
            <a:r>
              <a:rPr lang="en-US" sz="2000" dirty="0"/>
              <a:t> </a:t>
            </a:r>
            <a:r>
              <a:rPr lang="en-US" sz="2000" dirty="0" err="1"/>
              <a:t>muže</a:t>
            </a:r>
            <a:endParaRPr lang="en-US" sz="2000" dirty="0"/>
          </a:p>
          <a:p>
            <a:r>
              <a:rPr lang="en-US" sz="2000" dirty="0"/>
              <a:t>V </a:t>
            </a:r>
            <a:r>
              <a:rPr lang="en-US" sz="2000" dirty="0" err="1"/>
              <a:t>arabském</a:t>
            </a:r>
            <a:r>
              <a:rPr lang="en-US" sz="2000" dirty="0"/>
              <a:t> </a:t>
            </a:r>
            <a:r>
              <a:rPr lang="en-US" sz="2000" dirty="0" err="1"/>
              <a:t>světě</a:t>
            </a:r>
            <a:r>
              <a:rPr lang="en-US" sz="2000" dirty="0"/>
              <a:t> </a:t>
            </a:r>
            <a:r>
              <a:rPr lang="en-US" sz="2000" dirty="0" err="1"/>
              <a:t>velká</a:t>
            </a:r>
            <a:r>
              <a:rPr lang="en-US" sz="2000" dirty="0"/>
              <a:t> </a:t>
            </a:r>
            <a:r>
              <a:rPr lang="en-US" sz="2000" dirty="0" err="1"/>
              <a:t>poptávka</a:t>
            </a:r>
            <a:r>
              <a:rPr lang="cs-CZ" sz="2000" dirty="0"/>
              <a:t>:</a:t>
            </a:r>
          </a:p>
          <a:p>
            <a:pPr lvl="1"/>
            <a:r>
              <a:rPr lang="en-US" sz="1600" dirty="0" err="1"/>
              <a:t>paradoxně</a:t>
            </a:r>
            <a:r>
              <a:rPr lang="en-US" sz="1600" dirty="0"/>
              <a:t> </a:t>
            </a:r>
            <a:r>
              <a:rPr lang="en-US" sz="1600" dirty="0" err="1"/>
              <a:t>pak</a:t>
            </a:r>
            <a:r>
              <a:rPr lang="en-US" sz="1600" dirty="0"/>
              <a:t> </a:t>
            </a:r>
            <a:r>
              <a:rPr lang="en-US" sz="1600" dirty="0" err="1"/>
              <a:t>kritizováno</a:t>
            </a:r>
            <a:r>
              <a:rPr lang="en-US" sz="1600" dirty="0"/>
              <a:t> </a:t>
            </a:r>
            <a:r>
              <a:rPr lang="en-US" sz="1600" dirty="0" err="1"/>
              <a:t>velké</a:t>
            </a:r>
            <a:r>
              <a:rPr lang="en-US" sz="1600" dirty="0"/>
              <a:t> </a:t>
            </a:r>
            <a:r>
              <a:rPr lang="en-US" sz="1600" dirty="0" err="1"/>
              <a:t>množství</a:t>
            </a:r>
            <a:r>
              <a:rPr lang="en-US" sz="1600" dirty="0"/>
              <a:t> </a:t>
            </a:r>
            <a:r>
              <a:rPr lang="en-US" sz="1600" dirty="0" err="1"/>
              <a:t>Slovanů</a:t>
            </a:r>
            <a:endParaRPr lang="cs-CZ" sz="1600" dirty="0"/>
          </a:p>
          <a:p>
            <a:pPr lvl="1"/>
            <a:r>
              <a:rPr lang="en-US" sz="1600" dirty="0"/>
              <a:t>As-</a:t>
            </a:r>
            <a:r>
              <a:rPr lang="en-US" sz="1600" dirty="0" err="1"/>
              <a:t>Saklábí</a:t>
            </a:r>
            <a:r>
              <a:rPr lang="en-US" sz="1600" dirty="0"/>
              <a:t> (</a:t>
            </a:r>
            <a:r>
              <a:rPr lang="en-US" sz="1600" dirty="0" err="1"/>
              <a:t>Slovan</a:t>
            </a:r>
            <a:r>
              <a:rPr lang="en-US" sz="1600" dirty="0"/>
              <a:t>) </a:t>
            </a:r>
            <a:r>
              <a:rPr lang="en-US" sz="1600" dirty="0" err="1"/>
              <a:t>časté</a:t>
            </a:r>
            <a:r>
              <a:rPr lang="en-US" sz="1600" dirty="0"/>
              <a:t> </a:t>
            </a:r>
            <a:r>
              <a:rPr lang="en-US" sz="1600" dirty="0" err="1"/>
              <a:t>jméno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vysokých</a:t>
            </a:r>
            <a:r>
              <a:rPr lang="en-US" sz="1600" dirty="0"/>
              <a:t> </a:t>
            </a:r>
            <a:r>
              <a:rPr lang="en-US" sz="1600" dirty="0" err="1"/>
              <a:t>úředníků</a:t>
            </a:r>
            <a:endParaRPr lang="en-US" sz="1600" dirty="0"/>
          </a:p>
          <a:p>
            <a:r>
              <a:rPr lang="en-US" sz="2000" dirty="0" err="1"/>
              <a:t>Prodej</a:t>
            </a:r>
            <a:r>
              <a:rPr lang="en-US" sz="2000" dirty="0"/>
              <a:t> </a:t>
            </a:r>
            <a:r>
              <a:rPr lang="en-US" sz="2000" dirty="0" err="1"/>
              <a:t>otroků</a:t>
            </a:r>
            <a:r>
              <a:rPr lang="en-US" sz="2000" dirty="0"/>
              <a:t> </a:t>
            </a:r>
            <a:r>
              <a:rPr lang="en-US" sz="2000" dirty="0" err="1"/>
              <a:t>naopak</a:t>
            </a:r>
            <a:r>
              <a:rPr lang="en-US" sz="2000" dirty="0"/>
              <a:t> </a:t>
            </a:r>
            <a:r>
              <a:rPr lang="en-US" sz="2000" dirty="0" err="1"/>
              <a:t>důkaz</a:t>
            </a:r>
            <a:r>
              <a:rPr lang="en-US" sz="2000" dirty="0"/>
              <a:t>, </a:t>
            </a:r>
            <a:r>
              <a:rPr lang="en-US" sz="2000" dirty="0" err="1"/>
              <a:t>že</a:t>
            </a:r>
            <a:r>
              <a:rPr lang="en-US" sz="2000" dirty="0"/>
              <a:t> </a:t>
            </a:r>
            <a:r>
              <a:rPr lang="en-US" sz="2000" dirty="0" err="1"/>
              <a:t>stát</a:t>
            </a:r>
            <a:r>
              <a:rPr lang="en-US" sz="2000" dirty="0"/>
              <a:t> </a:t>
            </a:r>
            <a:r>
              <a:rPr lang="cs-CZ" sz="2000" dirty="0"/>
              <a:t>sám o sobě </a:t>
            </a:r>
            <a:r>
              <a:rPr lang="en-US" sz="2000" dirty="0" err="1"/>
              <a:t>ještě</a:t>
            </a:r>
            <a:r>
              <a:rPr lang="en-US" sz="2000" dirty="0"/>
              <a:t> </a:t>
            </a:r>
            <a:r>
              <a:rPr lang="en-US" sz="2000" dirty="0" err="1"/>
              <a:t>nevznikl</a:t>
            </a:r>
            <a:r>
              <a:rPr lang="en-US" sz="2000" dirty="0"/>
              <a:t> – </a:t>
            </a:r>
            <a:r>
              <a:rPr lang="en-US" sz="2000" dirty="0" err="1"/>
              <a:t>lidská</a:t>
            </a:r>
            <a:r>
              <a:rPr lang="en-US" sz="2000" dirty="0"/>
              <a:t> </a:t>
            </a:r>
            <a:r>
              <a:rPr lang="en-US" sz="2000" dirty="0" err="1"/>
              <a:t>síla</a:t>
            </a:r>
            <a:r>
              <a:rPr lang="en-US" sz="2000" dirty="0"/>
              <a:t> </a:t>
            </a:r>
            <a:r>
              <a:rPr lang="en-US" sz="2000" dirty="0" err="1"/>
              <a:t>nemá</a:t>
            </a:r>
            <a:r>
              <a:rPr lang="en-US" sz="2000" dirty="0"/>
              <a:t> </a:t>
            </a:r>
            <a:r>
              <a:rPr lang="en-US" sz="2000" dirty="0" err="1"/>
              <a:t>cenu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908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71787F-AB65-4F72-816B-A3427174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Ibrahim ibn Jakub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DC8ECA-789C-4707-9634-28B4F8A29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 dirty="0"/>
              <a:t>V 60. letech 10. století navštívil střední Evropu</a:t>
            </a:r>
          </a:p>
          <a:p>
            <a:r>
              <a:rPr lang="cs-CZ" sz="2200" dirty="0"/>
              <a:t>Zajímaly ho spíš místní etnické a hospodářské poměry než politika a náboženství</a:t>
            </a:r>
          </a:p>
          <a:p>
            <a:r>
              <a:rPr lang="cs-CZ" sz="2200" dirty="0"/>
              <a:t>Jeho zpráva je bohužel zdaleka jediné, co se dochovalo</a:t>
            </a:r>
            <a:br>
              <a:rPr lang="cs-CZ" sz="2200" dirty="0"/>
            </a:br>
            <a:r>
              <a:rPr lang="cs-CZ" sz="2200" dirty="0"/>
              <a:t>…a dlouhodobě k obchodu…</a:t>
            </a:r>
          </a:p>
          <a:p>
            <a:endParaRPr lang="cs-CZ" sz="2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1AF3FA3-3501-44B4-B8C2-E410F7D75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7" r="808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8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35CAEE-FA5B-4CBF-B07D-23BE6A6D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846" y="3696270"/>
            <a:ext cx="6003980" cy="789336"/>
          </a:xfrm>
        </p:spPr>
        <p:txBody>
          <a:bodyPr anchor="b">
            <a:normAutofit/>
          </a:bodyPr>
          <a:lstStyle/>
          <a:p>
            <a:r>
              <a:rPr lang="cs-CZ" dirty="0"/>
              <a:t>A co píše?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C4356D9-0A7E-447C-A08A-68505E154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2" b="3"/>
          <a:stretch/>
        </p:blipFill>
        <p:spPr bwMode="auto"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6113AF-D9D7-489E-9B4F-2D19A3CD9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844" y="4567649"/>
            <a:ext cx="6946955" cy="1754125"/>
          </a:xfrm>
        </p:spPr>
        <p:txBody>
          <a:bodyPr>
            <a:normAutofit/>
          </a:bodyPr>
          <a:lstStyle/>
          <a:p>
            <a:r>
              <a:rPr lang="cs-CZ" sz="2000" dirty="0"/>
              <a:t>Výroba velmi nekvalitních štítů a sedel</a:t>
            </a:r>
          </a:p>
          <a:p>
            <a:r>
              <a:rPr lang="cs-CZ" sz="2000" dirty="0"/>
              <a:t>Velký byznys s kožešinami, cínem a otroky</a:t>
            </a:r>
          </a:p>
          <a:p>
            <a:pPr lvl="1"/>
            <a:r>
              <a:rPr lang="cs-CZ" sz="1600" dirty="0"/>
              <a:t>Zvláštní je, že historiky obvykle zaujali jen ti otroci (spor o ekonomiku…)</a:t>
            </a:r>
          </a:p>
          <a:p>
            <a:r>
              <a:rPr lang="cs-CZ" sz="2000" dirty="0"/>
              <a:t>Cín a kožešiny přitom očividně podobně důležité a také mají své dlouhodobé místo v ekonomice…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4C90A734-7BE2-409D-ACE1-6CA103648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5" r="25606"/>
          <a:stretch/>
        </p:blipFill>
        <p:spPr bwMode="auto"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DE31BB1A-83EA-4279-A9F2-03857236C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" r="9144" b="-4"/>
          <a:stretch/>
        </p:blipFill>
        <p:spPr bwMode="auto"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284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5F75132-0F60-4133-BE25-A594DDCB77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531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1100</Words>
  <Application>Microsoft Office PowerPoint</Application>
  <PresentationFormat>Širokoúhlá obrazovka</PresentationFormat>
  <Paragraphs>91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Motiv Office</vt:lpstr>
      <vt:lpstr>Ekonomické počátky středověkých Čech</vt:lpstr>
      <vt:lpstr>Prameny a kontext</vt:lpstr>
      <vt:lpstr>Raně středověký obchod</vt:lpstr>
      <vt:lpstr>Velkomoravská ekonomika</vt:lpstr>
      <vt:lpstr>Sůl – překvapivá hodnota</vt:lpstr>
      <vt:lpstr>Otroci</vt:lpstr>
      <vt:lpstr>Ibrahim ibn Jakub</vt:lpstr>
      <vt:lpstr>A co píše?</vt:lpstr>
      <vt:lpstr>Prezentace aplikace PowerPoint</vt:lpstr>
      <vt:lpstr>Cín</vt:lpstr>
      <vt:lpstr>Kožešiny</vt:lpstr>
      <vt:lpstr>A pak reálné mince</vt:lpstr>
      <vt:lpstr>A propos… mince</vt:lpstr>
      <vt:lpstr>Byznys státu</vt:lpstr>
      <vt:lpstr>Počátky „státního“ hospodářství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Ekonomické počátky středověkých Čech</dc:title>
  <dc:creator>Izdný, Jakub</dc:creator>
  <cp:lastModifiedBy>Izdný, Jakub</cp:lastModifiedBy>
  <cp:revision>5</cp:revision>
  <dcterms:created xsi:type="dcterms:W3CDTF">2022-02-23T08:59:54Z</dcterms:created>
  <dcterms:modified xsi:type="dcterms:W3CDTF">2025-02-26T08:56:29Z</dcterms:modified>
</cp:coreProperties>
</file>