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71" r:id="rId6"/>
    <p:sldId id="269" r:id="rId7"/>
    <p:sldId id="262" r:id="rId8"/>
    <p:sldId id="263" r:id="rId9"/>
    <p:sldId id="273" r:id="rId10"/>
    <p:sldId id="267" r:id="rId11"/>
    <p:sldId id="266" r:id="rId12"/>
    <p:sldId id="272" r:id="rId13"/>
    <p:sldId id="275" r:id="rId14"/>
    <p:sldId id="276" r:id="rId15"/>
    <p:sldId id="277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49ED20-790D-46DB-8E9C-507D70D145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E926A6-2C66-453A-BEE9-7FF0C85ABC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B921029-C1C7-4FE6-836E-C51523B76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D41-A67E-4588-86A2-22FA662F1883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087E27-70D6-4784-9E83-B59122098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4CF76A-ABF3-4C11-B1CD-C5D7F52C0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0723-0FB1-4B2E-BF56-E458571CE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9652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6F2523-E2DD-4B6A-ACC1-2F630C09C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C172255-84DC-41FB-91DE-E8992C9039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218651-34FC-4346-946E-80B38FA34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D41-A67E-4588-86A2-22FA662F1883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66C81AE-A013-4851-9658-6AE6FD674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423603-F5EF-4365-8E34-5B7062B5B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0723-0FB1-4B2E-BF56-E458571CE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9820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4AF36A6-6195-448B-8B86-F01C1A14FA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5F12FFB-7865-420F-9BDE-299AF3C175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678ABC-DF29-4644-9A2F-A04229F94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D41-A67E-4588-86A2-22FA662F1883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799ADAC-E5D4-4280-954E-E8BFB6C38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4D8C38-B2C3-4ADD-948A-3C9A96728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0723-0FB1-4B2E-BF56-E458571CE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532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938511-9EEF-470B-982C-2FEE876FE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E326FA-7A21-4D1D-AB59-E76F184DB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72313B7-21F0-4A80-B0FD-9EF190248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D41-A67E-4588-86A2-22FA662F1883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8902CE-B96E-4735-9B07-AE46D6E39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F949BB-CC6C-4122-90F9-6FE5A78D6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0723-0FB1-4B2E-BF56-E458571CE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6108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8703A6-E4D5-493C-91D5-24635A01F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5AF5DC-33E1-4A7E-8092-232F6F1C2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35788C-B20D-4FBB-A2EB-CBD02F612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D41-A67E-4588-86A2-22FA662F1883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1DB2BB-C1FC-4289-8829-D2069AD40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6D334A-D078-4A4B-A277-67C027889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0723-0FB1-4B2E-BF56-E458571CE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0222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6BAD4-C317-44DE-BDE9-079537BB5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2E6D34-BBF2-401B-82A1-8AE9DC4D34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3FE4C1B-9C03-4853-9CE0-9B5ED4B40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903E462-99F7-4F6D-88A0-F5F00EB27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D41-A67E-4588-86A2-22FA662F1883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ADC027F-D6CD-4486-9BA1-64E234AA4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BCEDC08-85EC-40AC-9F97-71F0558A8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0723-0FB1-4B2E-BF56-E458571CE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3203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A7CC5A-65A0-497F-9ACC-3D0FC07B3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AF4C8A4-3B63-456B-B755-9DFF7B3D3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C0EB98F-1A55-4016-A821-8386A8FBC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5FDCE61-0C0C-42AF-895B-3FD09AC9FC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7A014F7-B6F1-44BE-89BE-AD23065C4B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42BE70F-3154-48C4-9AC3-B0E0CE580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D41-A67E-4588-86A2-22FA662F1883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21F7DD5-51DB-4B88-9C79-FFE09FCC3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AB5CA1E-0D94-4CC4-8011-419173C0D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0723-0FB1-4B2E-BF56-E458571CE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5674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E30267-FE0B-4756-A2B3-341F7C4E7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07AAD2A-F73B-48D1-9EFB-C6EFD0197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D41-A67E-4588-86A2-22FA662F1883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AE99A7D-6101-4BA9-810A-AF68BD6A8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56D5065-CE52-4C0B-9667-4CE3D26C1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0723-0FB1-4B2E-BF56-E458571CE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305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E2332C1-7192-4EF1-8562-B6EBFAFC8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D41-A67E-4588-86A2-22FA662F1883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ACEFF2D-AEB4-48A6-9496-2EBB2A98B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D41B78-3EF8-4E8A-A1D3-77DFED563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0723-0FB1-4B2E-BF56-E458571CE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5724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52D2CD-1564-4099-8A0E-CF55CDC26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3918A3-AF54-4A14-81B1-95EDB81BD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B89A467-83D7-4E66-A04B-DDE8B119D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A57C5B4-53B0-4B09-A137-076DB49C6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D41-A67E-4588-86A2-22FA662F1883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495C05C-208E-4ECD-8871-FCEDF4F4C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A5DDCE1-7BF6-4754-8874-0E6754508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0723-0FB1-4B2E-BF56-E458571CE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5686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775E47-3C01-402C-BC2C-77ABAE9FA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846258F-BE34-45FA-8CBC-D25A63E530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4E5EC3F-FC36-4AE2-93FA-9F9943ED1A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2F6EC9-1C83-44D4-A144-30CA4B532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D41-A67E-4588-86A2-22FA662F1883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3A6CEEF-3BCA-416D-BD04-8164ED41E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BD5D2B0-32E7-4D17-94D2-3E16FA67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0723-0FB1-4B2E-BF56-E458571CE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531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42044A1-10E5-48E9-B0FD-4C31191AE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180DA33-6C4B-4DF4-9615-DD0B2CBBB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69C81B-72BE-4509-8016-8499F728F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36D41-A67E-4588-86A2-22FA662F1883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D20029A-7186-4F03-8D26-FE143A7856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415EEB-1FEC-4414-84A9-F075B1336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50723-0FB1-4B2E-BF56-E458571CE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584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Obsah obrázku řetěz&#10;&#10;Popis byl vytvořen automaticky">
            <a:extLst>
              <a:ext uri="{FF2B5EF4-FFF2-40B4-BE49-F238E27FC236}">
                <a16:creationId xmlns:a16="http://schemas.microsoft.com/office/drawing/2014/main" id="{AE857D95-77B0-4F66-9619-E04D9F8E16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/>
        </p:blipFill>
        <p:spPr bwMode="auto">
          <a:xfrm>
            <a:off x="20" y="10"/>
            <a:ext cx="121889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A42D335-6B22-45D7-BBF2-34EC8DB964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 anchor="ctr">
            <a:normAutofit/>
          </a:bodyPr>
          <a:lstStyle/>
          <a:p>
            <a:r>
              <a:rPr lang="cs-CZ" sz="6600" dirty="0">
                <a:solidFill>
                  <a:srgbClr val="FFFFFF"/>
                </a:solidFill>
              </a:rPr>
              <a:t>Ekonomické počátky středověkých Čech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756D171-9061-466D-ACD3-8691E46B53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/>
          </a:bodyPr>
          <a:lstStyle/>
          <a:p>
            <a:r>
              <a:rPr lang="cs-CZ" sz="1700" dirty="0">
                <a:solidFill>
                  <a:srgbClr val="FFFFFF"/>
                </a:solidFill>
              </a:rPr>
              <a:t>Základní problémy studia starších českých dějin II</a:t>
            </a:r>
            <a:br>
              <a:rPr lang="cs-CZ" sz="1700" dirty="0">
                <a:solidFill>
                  <a:srgbClr val="FFFFFF"/>
                </a:solidFill>
              </a:rPr>
            </a:br>
            <a:endParaRPr lang="cs-CZ" sz="1700" dirty="0">
              <a:solidFill>
                <a:srgbClr val="FFFFFF"/>
              </a:solidFill>
            </a:endParaRPr>
          </a:p>
          <a:p>
            <a:r>
              <a:rPr lang="cs-CZ" sz="1700" b="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„</a:t>
            </a:r>
            <a:r>
              <a:rPr lang="en-US" sz="1700" b="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Money, money, money</a:t>
            </a:r>
            <a:r>
              <a:rPr lang="cs-CZ" sz="1700" b="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/ </a:t>
            </a:r>
            <a:r>
              <a:rPr lang="en-US" sz="1700" b="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Must be funny</a:t>
            </a:r>
            <a:r>
              <a:rPr lang="cs-CZ" sz="1700" b="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/ </a:t>
            </a:r>
            <a:r>
              <a:rPr lang="en-US" sz="1700" b="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In the rich man's world</a:t>
            </a:r>
            <a:r>
              <a:rPr lang="cs-CZ" sz="1700" b="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“</a:t>
            </a:r>
            <a:br>
              <a:rPr lang="cs-CZ" sz="1700" b="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</a:br>
            <a:r>
              <a:rPr lang="cs-CZ" sz="1700" b="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				(Benny </a:t>
            </a:r>
            <a:r>
              <a:rPr lang="cs-CZ" sz="1700" b="0" i="1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Andersson</a:t>
            </a:r>
            <a:r>
              <a:rPr lang="cs-CZ" sz="1700" b="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sz="1700" b="0" i="1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Björn</a:t>
            </a:r>
            <a:r>
              <a:rPr lang="cs-CZ" sz="1700" b="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1700" b="0" i="1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Ulvaeus</a:t>
            </a:r>
            <a:r>
              <a:rPr lang="cs-CZ" sz="1700" b="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)</a:t>
            </a:r>
            <a:endParaRPr lang="cs-CZ" sz="1700" i="1" dirty="0">
              <a:solidFill>
                <a:srgbClr val="FFFFFF"/>
              </a:solidFill>
            </a:endParaRP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891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DD8E39-EA14-4679-9655-1BFF5A7B6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4F6F903-A5D5-41CD-A2A9-E612DFB1DB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22" b="15563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1560655" y="6858000"/>
                </a:lnTo>
                <a:lnTo>
                  <a:pt x="11572884" y="6759738"/>
                </a:lnTo>
                <a:cubicBezTo>
                  <a:pt x="11663744" y="6693104"/>
                  <a:pt x="11749315" y="6619456"/>
                  <a:pt x="11812292" y="6532282"/>
                </a:cubicBezTo>
                <a:cubicBezTo>
                  <a:pt x="11851232" y="6478675"/>
                  <a:pt x="11886807" y="6425068"/>
                  <a:pt x="11956995" y="6386992"/>
                </a:cubicBezTo>
                <a:cubicBezTo>
                  <a:pt x="11918054" y="6334888"/>
                  <a:pt x="11851232" y="6322863"/>
                  <a:pt x="11801234" y="6284788"/>
                </a:cubicBezTo>
                <a:cubicBezTo>
                  <a:pt x="11797390" y="6253224"/>
                  <a:pt x="11876711" y="6262743"/>
                  <a:pt x="11856520" y="6193604"/>
                </a:cubicBezTo>
                <a:cubicBezTo>
                  <a:pt x="11829119" y="6101419"/>
                  <a:pt x="11858923" y="5996209"/>
                  <a:pt x="11722875" y="5956630"/>
                </a:cubicBezTo>
                <a:cubicBezTo>
                  <a:pt x="11686819" y="5866950"/>
                  <a:pt x="11676724" y="5723664"/>
                  <a:pt x="11763258" y="5635988"/>
                </a:cubicBezTo>
                <a:cubicBezTo>
                  <a:pt x="11892094" y="5505226"/>
                  <a:pt x="11871424" y="5422059"/>
                  <a:pt x="11706050" y="5351418"/>
                </a:cubicBezTo>
                <a:cubicBezTo>
                  <a:pt x="11684896" y="5342400"/>
                  <a:pt x="11707491" y="4786287"/>
                  <a:pt x="11697876" y="4763241"/>
                </a:cubicBezTo>
                <a:cubicBezTo>
                  <a:pt x="11713260" y="4731677"/>
                  <a:pt x="11749315" y="4739192"/>
                  <a:pt x="11776236" y="4730675"/>
                </a:cubicBezTo>
                <a:cubicBezTo>
                  <a:pt x="11894018" y="4694603"/>
                  <a:pt x="11897864" y="4694603"/>
                  <a:pt x="11868540" y="4584884"/>
                </a:cubicBezTo>
                <a:cubicBezTo>
                  <a:pt x="11859884" y="4551817"/>
                  <a:pt x="11880076" y="4538289"/>
                  <a:pt x="11898825" y="4517749"/>
                </a:cubicBezTo>
                <a:cubicBezTo>
                  <a:pt x="11969013" y="4441095"/>
                  <a:pt x="11969494" y="4440094"/>
                  <a:pt x="11897864" y="4375464"/>
                </a:cubicBezTo>
                <a:cubicBezTo>
                  <a:pt x="11877192" y="4356928"/>
                  <a:pt x="11863252" y="4336887"/>
                  <a:pt x="11854116" y="4311838"/>
                </a:cubicBezTo>
                <a:cubicBezTo>
                  <a:pt x="11837290" y="4266245"/>
                  <a:pt x="11837771" y="4228169"/>
                  <a:pt x="11901709" y="4203620"/>
                </a:cubicBezTo>
                <a:cubicBezTo>
                  <a:pt x="11946418" y="4186086"/>
                  <a:pt x="11971897" y="4166044"/>
                  <a:pt x="11974782" y="4114442"/>
                </a:cubicBezTo>
                <a:cubicBezTo>
                  <a:pt x="11976706" y="4071355"/>
                  <a:pt x="11981993" y="4043299"/>
                  <a:pt x="11932476" y="4024762"/>
                </a:cubicBezTo>
                <a:cubicBezTo>
                  <a:pt x="11892576" y="4009732"/>
                  <a:pt x="11881038" y="3977668"/>
                  <a:pt x="11885365" y="3939592"/>
                </a:cubicBezTo>
                <a:cubicBezTo>
                  <a:pt x="11895460" y="3846405"/>
                  <a:pt x="11841137" y="3791796"/>
                  <a:pt x="11751719" y="3749211"/>
                </a:cubicBezTo>
                <a:cubicBezTo>
                  <a:pt x="11666628" y="3708629"/>
                  <a:pt x="11592115" y="3654019"/>
                  <a:pt x="11513754" y="3604420"/>
                </a:cubicBezTo>
                <a:cubicBezTo>
                  <a:pt x="11426740" y="3549310"/>
                  <a:pt x="11325786" y="3516243"/>
                  <a:pt x="11220504" y="3488188"/>
                </a:cubicBezTo>
                <a:cubicBezTo>
                  <a:pt x="11239734" y="3448108"/>
                  <a:pt x="11306076" y="3470653"/>
                  <a:pt x="11312805" y="3414541"/>
                </a:cubicBezTo>
                <a:cubicBezTo>
                  <a:pt x="11148394" y="3366945"/>
                  <a:pt x="10991193" y="3295301"/>
                  <a:pt x="10805146" y="3277767"/>
                </a:cubicBezTo>
                <a:cubicBezTo>
                  <a:pt x="10955618" y="3286784"/>
                  <a:pt x="11092147" y="3222154"/>
                  <a:pt x="11234926" y="3203117"/>
                </a:cubicBezTo>
                <a:cubicBezTo>
                  <a:pt x="11248386" y="3171554"/>
                  <a:pt x="11217140" y="3179569"/>
                  <a:pt x="11204640" y="3174060"/>
                </a:cubicBezTo>
                <a:cubicBezTo>
                  <a:pt x="11192140" y="3168047"/>
                  <a:pt x="11176757" y="3166042"/>
                  <a:pt x="11174834" y="3143498"/>
                </a:cubicBezTo>
                <a:cubicBezTo>
                  <a:pt x="11243580" y="3110932"/>
                  <a:pt x="11329632" y="3132475"/>
                  <a:pt x="11400780" y="3099410"/>
                </a:cubicBezTo>
                <a:cubicBezTo>
                  <a:pt x="11384916" y="3051314"/>
                  <a:pt x="11323382" y="3080371"/>
                  <a:pt x="11297902" y="3041793"/>
                </a:cubicBezTo>
                <a:cubicBezTo>
                  <a:pt x="11364246" y="3034780"/>
                  <a:pt x="11425779" y="3031774"/>
                  <a:pt x="11485870" y="3021253"/>
                </a:cubicBezTo>
                <a:cubicBezTo>
                  <a:pt x="11532984" y="3013236"/>
                  <a:pt x="11545964" y="2972154"/>
                  <a:pt x="11513754" y="2944098"/>
                </a:cubicBezTo>
                <a:cubicBezTo>
                  <a:pt x="11484909" y="2919049"/>
                  <a:pt x="11442604" y="2917044"/>
                  <a:pt x="11405107" y="2906523"/>
                </a:cubicBezTo>
                <a:cubicBezTo>
                  <a:pt x="11137817" y="2833377"/>
                  <a:pt x="10857066" y="2809829"/>
                  <a:pt x="10572950" y="2803317"/>
                </a:cubicBezTo>
                <a:cubicBezTo>
                  <a:pt x="10117210" y="2792795"/>
                  <a:pt x="9660028" y="2793297"/>
                  <a:pt x="9205250" y="2778767"/>
                </a:cubicBezTo>
                <a:cubicBezTo>
                  <a:pt x="8996489" y="2772379"/>
                  <a:pt x="8788540" y="2761765"/>
                  <a:pt x="8579578" y="2759181"/>
                </a:cubicBezTo>
                <a:cubicBezTo>
                  <a:pt x="8509922" y="2758320"/>
                  <a:pt x="8440155" y="2758352"/>
                  <a:pt x="8370208" y="2759730"/>
                </a:cubicBezTo>
                <a:cubicBezTo>
                  <a:pt x="8070708" y="2765742"/>
                  <a:pt x="7771690" y="2764238"/>
                  <a:pt x="7470748" y="2819849"/>
                </a:cubicBezTo>
                <a:cubicBezTo>
                  <a:pt x="7316911" y="2848407"/>
                  <a:pt x="7156825" y="2838887"/>
                  <a:pt x="7001547" y="2861432"/>
                </a:cubicBezTo>
                <a:cubicBezTo>
                  <a:pt x="6765024" y="2896002"/>
                  <a:pt x="6528501" y="2936583"/>
                  <a:pt x="6295343" y="2988688"/>
                </a:cubicBezTo>
                <a:cubicBezTo>
                  <a:pt x="6222271" y="3005220"/>
                  <a:pt x="6131892" y="3015241"/>
                  <a:pt x="6075166" y="3078367"/>
                </a:cubicBezTo>
                <a:cubicBezTo>
                  <a:pt x="5985266" y="3038288"/>
                  <a:pt x="5929502" y="3113938"/>
                  <a:pt x="5859314" y="3139490"/>
                </a:cubicBezTo>
                <a:cubicBezTo>
                  <a:pt x="5831912" y="3149510"/>
                  <a:pt x="5795857" y="3163538"/>
                  <a:pt x="5800183" y="3195101"/>
                </a:cubicBezTo>
                <a:cubicBezTo>
                  <a:pt x="5804030" y="3234680"/>
                  <a:pt x="5844410" y="3260231"/>
                  <a:pt x="5882870" y="3252215"/>
                </a:cubicBezTo>
                <a:cubicBezTo>
                  <a:pt x="6002574" y="3227164"/>
                  <a:pt x="6109777" y="3283277"/>
                  <a:pt x="6232848" y="3274760"/>
                </a:cubicBezTo>
                <a:cubicBezTo>
                  <a:pt x="6125643" y="3298808"/>
                  <a:pt x="6018918" y="3323358"/>
                  <a:pt x="5911715" y="3347407"/>
                </a:cubicBezTo>
                <a:cubicBezTo>
                  <a:pt x="6070839" y="3366444"/>
                  <a:pt x="6227559" y="3332376"/>
                  <a:pt x="6384279" y="3312836"/>
                </a:cubicBezTo>
                <a:cubicBezTo>
                  <a:pt x="6434757" y="3306824"/>
                  <a:pt x="6513117" y="3260732"/>
                  <a:pt x="6526097" y="3325362"/>
                </a:cubicBezTo>
                <a:cubicBezTo>
                  <a:pt x="6534750" y="3368448"/>
                  <a:pt x="6450622" y="3371454"/>
                  <a:pt x="6403028" y="3383478"/>
                </a:cubicBezTo>
                <a:cubicBezTo>
                  <a:pt x="6192945" y="3435081"/>
                  <a:pt x="5979497" y="3465141"/>
                  <a:pt x="5767013" y="3500713"/>
                </a:cubicBezTo>
                <a:cubicBezTo>
                  <a:pt x="5746822" y="3504220"/>
                  <a:pt x="5720381" y="3501214"/>
                  <a:pt x="5706920" y="3511233"/>
                </a:cubicBezTo>
                <a:cubicBezTo>
                  <a:pt x="5598272" y="3591895"/>
                  <a:pt x="5460782" y="3618449"/>
                  <a:pt x="5310793" y="3677066"/>
                </a:cubicBezTo>
                <a:cubicBezTo>
                  <a:pt x="5405498" y="3704622"/>
                  <a:pt x="5469435" y="3648007"/>
                  <a:pt x="5548276" y="3660533"/>
                </a:cubicBezTo>
                <a:cubicBezTo>
                  <a:pt x="5467993" y="3721154"/>
                  <a:pt x="5374730" y="3732677"/>
                  <a:pt x="5293005" y="3765743"/>
                </a:cubicBezTo>
                <a:cubicBezTo>
                  <a:pt x="5234355" y="3789291"/>
                  <a:pt x="5016580" y="3862938"/>
                  <a:pt x="4983410" y="3883981"/>
                </a:cubicBezTo>
                <a:cubicBezTo>
                  <a:pt x="4883416" y="3949110"/>
                  <a:pt x="4756501" y="3979672"/>
                  <a:pt x="4674775" y="4068850"/>
                </a:cubicBezTo>
                <a:cubicBezTo>
                  <a:pt x="4617087" y="4131477"/>
                  <a:pt x="4520939" y="4119952"/>
                  <a:pt x="4453155" y="4163539"/>
                </a:cubicBezTo>
                <a:cubicBezTo>
                  <a:pt x="4429119" y="4204622"/>
                  <a:pt x="4475751" y="4215143"/>
                  <a:pt x="4492095" y="4237188"/>
                </a:cubicBezTo>
                <a:cubicBezTo>
                  <a:pt x="4513728" y="4266746"/>
                  <a:pt x="4475269" y="4283280"/>
                  <a:pt x="4464213" y="4318851"/>
                </a:cubicBezTo>
                <a:cubicBezTo>
                  <a:pt x="4591608" y="4278771"/>
                  <a:pt x="4713234" y="4255223"/>
                  <a:pt x="4857456" y="4241696"/>
                </a:cubicBezTo>
                <a:cubicBezTo>
                  <a:pt x="4809862" y="4299311"/>
                  <a:pt x="4752174" y="4274261"/>
                  <a:pt x="4713234" y="4295303"/>
                </a:cubicBezTo>
                <a:cubicBezTo>
                  <a:pt x="4687756" y="4308830"/>
                  <a:pt x="4648816" y="4314843"/>
                  <a:pt x="4656026" y="4348410"/>
                </a:cubicBezTo>
                <a:cubicBezTo>
                  <a:pt x="4661795" y="4374963"/>
                  <a:pt x="4694486" y="4371456"/>
                  <a:pt x="4718523" y="4368951"/>
                </a:cubicBezTo>
                <a:cubicBezTo>
                  <a:pt x="4810825" y="4359433"/>
                  <a:pt x="4900722" y="4356425"/>
                  <a:pt x="4989178" y="4420054"/>
                </a:cubicBezTo>
                <a:cubicBezTo>
                  <a:pt x="4764193" y="4512739"/>
                  <a:pt x="4505557" y="4473661"/>
                  <a:pt x="4304127" y="4609933"/>
                </a:cubicBezTo>
                <a:cubicBezTo>
                  <a:pt x="4332491" y="4652018"/>
                  <a:pt x="4372871" y="4629473"/>
                  <a:pt x="4402677" y="4624463"/>
                </a:cubicBezTo>
                <a:cubicBezTo>
                  <a:pt x="4598338" y="4590394"/>
                  <a:pt x="5297331" y="4651016"/>
                  <a:pt x="5398287" y="4608430"/>
                </a:cubicBezTo>
                <a:cubicBezTo>
                  <a:pt x="5460301" y="4582379"/>
                  <a:pt x="5525682" y="4569853"/>
                  <a:pt x="5592504" y="4585886"/>
                </a:cubicBezTo>
                <a:cubicBezTo>
                  <a:pt x="5656923" y="4601416"/>
                  <a:pt x="5640578" y="4819353"/>
                  <a:pt x="5411266" y="4964142"/>
                </a:cubicBezTo>
                <a:cubicBezTo>
                  <a:pt x="5378575" y="4984684"/>
                  <a:pt x="5524721" y="5014244"/>
                  <a:pt x="5480493" y="5031277"/>
                </a:cubicBezTo>
                <a:cubicBezTo>
                  <a:pt x="5445880" y="5044804"/>
                  <a:pt x="5276179" y="5037289"/>
                  <a:pt x="5233393" y="5047810"/>
                </a:cubicBezTo>
                <a:cubicBezTo>
                  <a:pt x="5216567" y="5052318"/>
                  <a:pt x="4701216" y="5221157"/>
                  <a:pt x="4750251" y="5256728"/>
                </a:cubicBezTo>
                <a:cubicBezTo>
                  <a:pt x="4896877" y="5363441"/>
                  <a:pt x="5388190" y="5558833"/>
                  <a:pt x="4508440" y="5624965"/>
                </a:cubicBezTo>
                <a:cubicBezTo>
                  <a:pt x="4536323" y="5663542"/>
                  <a:pt x="4613241" y="5638994"/>
                  <a:pt x="4602665" y="5706629"/>
                </a:cubicBezTo>
                <a:cubicBezTo>
                  <a:pt x="4485845" y="5743202"/>
                  <a:pt x="4350758" y="5741198"/>
                  <a:pt x="4215189" y="5797811"/>
                </a:cubicBezTo>
                <a:cubicBezTo>
                  <a:pt x="4276245" y="5838893"/>
                  <a:pt x="4346432" y="5813844"/>
                  <a:pt x="4407966" y="5826870"/>
                </a:cubicBezTo>
                <a:cubicBezTo>
                  <a:pt x="4373353" y="5878473"/>
                  <a:pt x="4313741" y="5870457"/>
                  <a:pt x="4265186" y="5881478"/>
                </a:cubicBezTo>
                <a:cubicBezTo>
                  <a:pt x="4220479" y="5892001"/>
                  <a:pt x="4125774" y="5981680"/>
                  <a:pt x="4145964" y="5977170"/>
                </a:cubicBezTo>
                <a:cubicBezTo>
                  <a:pt x="4332971" y="5937091"/>
                  <a:pt x="4522862" y="5948113"/>
                  <a:pt x="4710350" y="5909035"/>
                </a:cubicBezTo>
                <a:cubicBezTo>
                  <a:pt x="4772366" y="5896009"/>
                  <a:pt x="4842554" y="5870958"/>
                  <a:pt x="4870916" y="5949616"/>
                </a:cubicBezTo>
                <a:cubicBezTo>
                  <a:pt x="4879571" y="5972663"/>
                  <a:pt x="4873320" y="5980177"/>
                  <a:pt x="4960333" y="5949115"/>
                </a:cubicBezTo>
                <a:cubicBezTo>
                  <a:pt x="4994466" y="5937091"/>
                  <a:pt x="5039656" y="5924065"/>
                  <a:pt x="5073788" y="5953623"/>
                </a:cubicBezTo>
                <a:cubicBezTo>
                  <a:pt x="5052154" y="5990698"/>
                  <a:pt x="5010331" y="5979675"/>
                  <a:pt x="4979084" y="5990197"/>
                </a:cubicBezTo>
                <a:cubicBezTo>
                  <a:pt x="4896397" y="6017250"/>
                  <a:pt x="5180513" y="6120457"/>
                  <a:pt x="5100228" y="6151519"/>
                </a:cubicBezTo>
                <a:cubicBezTo>
                  <a:pt x="4935817" y="6215148"/>
                  <a:pt x="4832938" y="6196611"/>
                  <a:pt x="4666602" y="6266250"/>
                </a:cubicBezTo>
                <a:cubicBezTo>
                  <a:pt x="4723331" y="6264746"/>
                  <a:pt x="4706024" y="6288795"/>
                  <a:pt x="4762750" y="6288795"/>
                </a:cubicBezTo>
                <a:cubicBezTo>
                  <a:pt x="4788229" y="6288795"/>
                  <a:pt x="4815151" y="6294807"/>
                  <a:pt x="4815151" y="6322363"/>
                </a:cubicBezTo>
                <a:cubicBezTo>
                  <a:pt x="4815151" y="6348414"/>
                  <a:pt x="4516613" y="6491199"/>
                  <a:pt x="4558918" y="6504727"/>
                </a:cubicBezTo>
                <a:cubicBezTo>
                  <a:pt x="4674295" y="6541299"/>
                  <a:pt x="4970431" y="6429075"/>
                  <a:pt x="4899280" y="6480679"/>
                </a:cubicBezTo>
                <a:cubicBezTo>
                  <a:pt x="4791114" y="6559337"/>
                  <a:pt x="4774769" y="6574868"/>
                  <a:pt x="4692563" y="6586391"/>
                </a:cubicBezTo>
                <a:cubicBezTo>
                  <a:pt x="4621894" y="6596411"/>
                  <a:pt x="4373353" y="6816352"/>
                  <a:pt x="4303645" y="6834888"/>
                </a:cubicBezTo>
                <a:cubicBezTo>
                  <a:pt x="4288262" y="6838896"/>
                  <a:pt x="4291687" y="6845065"/>
                  <a:pt x="4307829" y="6852361"/>
                </a:cubicBezTo>
                <a:lnTo>
                  <a:pt x="432378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4FC46D5-3326-4363-94CB-DBF599D00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1708" y="2760959"/>
            <a:ext cx="5552090" cy="852253"/>
          </a:xfrm>
        </p:spPr>
        <p:txBody>
          <a:bodyPr anchor="b">
            <a:normAutofit/>
          </a:bodyPr>
          <a:lstStyle/>
          <a:p>
            <a:pPr algn="ctr"/>
            <a:r>
              <a:rPr lang="cs-CZ" dirty="0"/>
              <a:t>Cín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C1C389-D95F-4846-9517-BECE7D342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709" y="3778898"/>
            <a:ext cx="5552089" cy="2440927"/>
          </a:xfrm>
        </p:spPr>
        <p:txBody>
          <a:bodyPr>
            <a:normAutofit lnSpcReduction="10000"/>
          </a:bodyPr>
          <a:lstStyle/>
          <a:p>
            <a:r>
              <a:rPr lang="cs-CZ" sz="2000" dirty="0"/>
              <a:t>Součást slitin, stabilní, nekoroduje &gt; dobré nádobí</a:t>
            </a:r>
          </a:p>
          <a:p>
            <a:r>
              <a:rPr lang="cs-CZ" sz="2000" dirty="0"/>
              <a:t>Těžba kovu většinou vždy spojená</a:t>
            </a:r>
            <a:br>
              <a:rPr lang="cs-CZ" sz="2000" dirty="0"/>
            </a:br>
            <a:r>
              <a:rPr lang="cs-CZ" sz="2000" dirty="0"/>
              <a:t>s jeho exportem, láká obchod</a:t>
            </a:r>
          </a:p>
          <a:p>
            <a:r>
              <a:rPr lang="cs-CZ" sz="2000" dirty="0"/>
              <a:t>V Krušných horách ho získávají už Keltové</a:t>
            </a:r>
          </a:p>
          <a:p>
            <a:r>
              <a:rPr lang="cs-CZ" sz="2000" dirty="0"/>
              <a:t>Jedna z možných odpovědí na otázku po původu přemyslovského bohatství</a:t>
            </a:r>
          </a:p>
          <a:p>
            <a:r>
              <a:rPr lang="cs-CZ" sz="2000" dirty="0"/>
              <a:t>Boleslav I. útočí roku 936 do Krušných hor…?</a:t>
            </a:r>
          </a:p>
        </p:txBody>
      </p:sp>
    </p:spTree>
    <p:extLst>
      <p:ext uri="{BB962C8B-B14F-4D97-AF65-F5344CB8AC3E}">
        <p14:creationId xmlns:p14="http://schemas.microsoft.com/office/powerpoint/2010/main" val="3126380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C91092-7432-491D-8378-C3F3C292F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5400" b="1"/>
              <a:t>Kožešiny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C6F926-DBF5-45E3-9264-FFE890098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cs-CZ" sz="2200"/>
              <a:t>Ceněné hlavně v jižních zemích jako drahý materiál</a:t>
            </a:r>
          </a:p>
          <a:p>
            <a:r>
              <a:rPr lang="cs-CZ" sz="2200"/>
              <a:t>Lov jako elitní záležitost</a:t>
            </a:r>
          </a:p>
          <a:p>
            <a:r>
              <a:rPr lang="cs-CZ" sz="2200"/>
              <a:t>Na Rusi a jinde často přímo jednotka měny</a:t>
            </a:r>
            <a:br>
              <a:rPr lang="cs-CZ" sz="2200"/>
            </a:br>
            <a:r>
              <a:rPr lang="cs-CZ" sz="2200"/>
              <a:t>(svazky kožešin jako peníze)</a:t>
            </a:r>
          </a:p>
          <a:p>
            <a:r>
              <a:rPr lang="cs-CZ" sz="2200"/>
              <a:t>V Chorvatsku dodnes kuna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C8C9D33-D504-44B7-972D-B5F9877053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" b="27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5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732C8E8-5F2C-43E2-ADC3-1A2B2E789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071789"/>
          </a:xfrm>
        </p:spPr>
        <p:txBody>
          <a:bodyPr>
            <a:normAutofit/>
          </a:bodyPr>
          <a:lstStyle/>
          <a:p>
            <a:r>
              <a:rPr lang="cs-CZ" dirty="0"/>
              <a:t>A pak reálné mince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82825F-F0DF-4911-9407-3B8856981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8882"/>
            <a:ext cx="5251316" cy="4943993"/>
          </a:xfrm>
        </p:spPr>
        <p:txBody>
          <a:bodyPr>
            <a:normAutofit/>
          </a:bodyPr>
          <a:lstStyle/>
          <a:p>
            <a:r>
              <a:rPr lang="cs-CZ" sz="2400" dirty="0"/>
              <a:t>Spor o „</a:t>
            </a:r>
            <a:r>
              <a:rPr lang="cs-CZ" sz="2400" dirty="0" err="1"/>
              <a:t>kinšár</a:t>
            </a:r>
            <a:r>
              <a:rPr lang="cs-CZ" sz="2400" dirty="0"/>
              <a:t>“ </a:t>
            </a:r>
            <a:r>
              <a:rPr lang="cs-CZ" sz="2400" dirty="0" err="1"/>
              <a:t>ibn</a:t>
            </a:r>
            <a:r>
              <a:rPr lang="cs-CZ" sz="2400" dirty="0"/>
              <a:t> Jakuba</a:t>
            </a:r>
          </a:p>
          <a:p>
            <a:r>
              <a:rPr lang="cs-CZ" sz="2400" dirty="0"/>
              <a:t>Otázka těžby na Kutnohorsku</a:t>
            </a:r>
          </a:p>
          <a:p>
            <a:pPr lvl="1"/>
            <a:r>
              <a:rPr lang="cs-CZ" dirty="0"/>
              <a:t>Potíže se Slavníkovci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  <a:latin typeface="Calibri" panose="020F0502020204030204" pitchFamily="34" charset="0"/>
              </a:rPr>
              <a:t>Těžba a zpracování tvoří odpadní olovo (nálezy až v Grónsku);</a:t>
            </a:r>
            <a:r>
              <a:rPr lang="en-US" sz="2400" b="0" i="0" dirty="0">
                <a:effectLst/>
                <a:latin typeface="Calibri" panose="020F0502020204030204" pitchFamily="34" charset="0"/>
              </a:rPr>
              <a:t>​</a:t>
            </a:r>
            <a:r>
              <a:rPr lang="cs-CZ" sz="2400" b="0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2400" b="0" i="0" u="none" strike="noStrike" dirty="0">
                <a:effectLst/>
                <a:latin typeface="Calibri" panose="020F0502020204030204" pitchFamily="34" charset="0"/>
              </a:rPr>
              <a:t>v šumavských jezerech sedimenty – v 10. století nic</a:t>
            </a:r>
            <a:endParaRPr lang="en-US" sz="2400" b="0" i="0" dirty="0">
              <a:effectLst/>
              <a:latin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  <a:latin typeface="Calibri" panose="020F0502020204030204" pitchFamily="34" charset="0"/>
              </a:rPr>
              <a:t>Při rozboru českých denárů nalezeno velké množství rtuti – ruda s velkou ze severní Afriky (Maroko)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sz="2400" dirty="0">
                <a:latin typeface="Calibri" panose="020F0502020204030204" pitchFamily="34" charset="0"/>
              </a:rPr>
              <a:t>Vše ale taky mohlo být jinak…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sz="2400" b="0" i="0" dirty="0">
                <a:effectLst/>
                <a:latin typeface="Calibri" panose="020F0502020204030204" pitchFamily="34" charset="0"/>
              </a:rPr>
              <a:t>Nakonec netušíme, </a:t>
            </a:r>
            <a:r>
              <a:rPr lang="cs-CZ" sz="2400" dirty="0">
                <a:latin typeface="Calibri" panose="020F0502020204030204" pitchFamily="34" charset="0"/>
              </a:rPr>
              <a:t>proč byla ražba mincí výhodná (přitom kvanta)</a:t>
            </a:r>
            <a:endParaRPr lang="en-US" sz="2400" b="0" i="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7E8B5D8B-309E-40B4-A5B0-C5BF83280E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5" r="7863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715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6" name="Rectangle 134">
            <a:extLst>
              <a:ext uri="{FF2B5EF4-FFF2-40B4-BE49-F238E27FC236}">
                <a16:creationId xmlns:a16="http://schemas.microsoft.com/office/drawing/2014/main" id="{F35DB090-93B5-4581-8D71-BB3839684B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7" name="Freeform: Shape 136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9619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24F345D-D8B6-416D-96FF-3C6A30DC2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85513"/>
            <a:ext cx="4278492" cy="7910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A </a:t>
            </a:r>
            <a:r>
              <a:rPr lang="en-US" b="1" dirty="0" err="1"/>
              <a:t>propos</a:t>
            </a:r>
            <a:r>
              <a:rPr lang="en-US" b="1" dirty="0"/>
              <a:t>… mince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B647923-6E4C-4836-883F-21275CFE78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362077"/>
            <a:ext cx="3888528" cy="521041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2400" dirty="0" err="1"/>
              <a:t>Multikulturalismus</a:t>
            </a:r>
            <a:r>
              <a:rPr lang="en-US" sz="2400" dirty="0"/>
              <a:t> v </a:t>
            </a:r>
            <a:r>
              <a:rPr lang="en-US" sz="2400" dirty="0" err="1"/>
              <a:t>kovu</a:t>
            </a:r>
            <a:endParaRPr lang="en-US" sz="2400" dirty="0"/>
          </a:p>
          <a:p>
            <a:r>
              <a:rPr lang="en-US" sz="2400" dirty="0" err="1"/>
              <a:t>Každý</a:t>
            </a:r>
            <a:r>
              <a:rPr lang="en-US" sz="2400" dirty="0"/>
              <a:t> </a:t>
            </a:r>
            <a:r>
              <a:rPr lang="en-US" sz="2400" dirty="0" err="1"/>
              <a:t>panovník</a:t>
            </a:r>
            <a:r>
              <a:rPr lang="en-US" sz="2400" dirty="0"/>
              <a:t> se </a:t>
            </a:r>
            <a:r>
              <a:rPr lang="en-US" sz="2400" dirty="0" err="1"/>
              <a:t>snaží</a:t>
            </a:r>
            <a:r>
              <a:rPr lang="en-US" sz="2400" dirty="0"/>
              <a:t> </a:t>
            </a:r>
            <a:r>
              <a:rPr lang="en-US" sz="2400" dirty="0" err="1"/>
              <a:t>při</a:t>
            </a:r>
            <a:r>
              <a:rPr lang="en-US" sz="2400" dirty="0"/>
              <a:t> </a:t>
            </a:r>
            <a:r>
              <a:rPr lang="en-US" sz="2400" dirty="0" err="1"/>
              <a:t>zohlednit</a:t>
            </a:r>
            <a:r>
              <a:rPr lang="en-US" sz="2400" dirty="0"/>
              <a:t> </a:t>
            </a:r>
            <a:r>
              <a:rPr lang="en-US" sz="2400" dirty="0" err="1"/>
              <a:t>svou</a:t>
            </a:r>
            <a:r>
              <a:rPr lang="en-US" sz="2400" dirty="0"/>
              <a:t> </a:t>
            </a:r>
            <a:r>
              <a:rPr lang="en-US" sz="2400" dirty="0" err="1"/>
              <a:t>kulturu</a:t>
            </a:r>
            <a:r>
              <a:rPr lang="en-US" sz="2400" dirty="0"/>
              <a:t> – </a:t>
            </a:r>
            <a:r>
              <a:rPr lang="en-US" sz="2400" dirty="0" err="1"/>
              <a:t>křesťanské</a:t>
            </a:r>
            <a:r>
              <a:rPr lang="en-US" sz="2400" dirty="0"/>
              <a:t> mince </a:t>
            </a:r>
            <a:r>
              <a:rPr lang="en-US" sz="2400" dirty="0" err="1"/>
              <a:t>nesou</a:t>
            </a:r>
            <a:r>
              <a:rPr lang="en-US" sz="2400" dirty="0"/>
              <a:t> </a:t>
            </a:r>
            <a:r>
              <a:rPr lang="en-US" sz="2400" dirty="0" err="1"/>
              <a:t>kříž</a:t>
            </a:r>
            <a:r>
              <a:rPr lang="en-US" sz="2400" dirty="0"/>
              <a:t>, </a:t>
            </a:r>
            <a:r>
              <a:rPr lang="en-US" sz="2400" dirty="0" err="1"/>
              <a:t>muslimské</a:t>
            </a:r>
            <a:r>
              <a:rPr lang="en-US" sz="2400" dirty="0"/>
              <a:t> </a:t>
            </a:r>
            <a:r>
              <a:rPr lang="en-US" sz="2400" dirty="0" err="1"/>
              <a:t>šahádu</a:t>
            </a:r>
            <a:r>
              <a:rPr lang="cs-CZ" sz="2400" dirty="0"/>
              <a:t>;</a:t>
            </a:r>
            <a:r>
              <a:rPr lang="en-US" sz="2400" dirty="0"/>
              <a:t> </a:t>
            </a:r>
            <a:r>
              <a:rPr lang="cs-CZ" sz="2400" dirty="0"/>
              <a:t>ruský denár </a:t>
            </a:r>
            <a:r>
              <a:rPr lang="en-US" sz="2400" dirty="0"/>
              <a:t>„</a:t>
            </a:r>
            <a:r>
              <a:rPr lang="en-US" sz="2400" dirty="0" err="1"/>
              <a:t>tohle</a:t>
            </a:r>
            <a:r>
              <a:rPr lang="en-US" sz="2400" dirty="0"/>
              <a:t> </a:t>
            </a:r>
            <a:r>
              <a:rPr lang="en-US" sz="2400" dirty="0" err="1"/>
              <a:t>stříbro</a:t>
            </a:r>
            <a:r>
              <a:rPr lang="en-US" sz="2400" dirty="0"/>
              <a:t> je </a:t>
            </a:r>
            <a:r>
              <a:rPr lang="en-US" sz="2400" dirty="0" err="1"/>
              <a:t>Vladimírovo</a:t>
            </a:r>
            <a:r>
              <a:rPr lang="en-US" sz="2400" dirty="0"/>
              <a:t>“</a:t>
            </a:r>
          </a:p>
          <a:p>
            <a:r>
              <a:rPr lang="en-US" sz="2400" dirty="0" err="1"/>
              <a:t>Oblíbené</a:t>
            </a:r>
            <a:r>
              <a:rPr lang="en-US" sz="2400" dirty="0"/>
              <a:t> </a:t>
            </a:r>
            <a:r>
              <a:rPr lang="en-US" sz="2400" dirty="0" err="1"/>
              <a:t>typy</a:t>
            </a:r>
            <a:r>
              <a:rPr lang="en-US" sz="2400" dirty="0"/>
              <a:t> </a:t>
            </a:r>
            <a:r>
              <a:rPr lang="en-US" sz="2400" dirty="0" err="1"/>
              <a:t>mincí</a:t>
            </a:r>
            <a:r>
              <a:rPr lang="en-US" sz="2400" dirty="0"/>
              <a:t> se </a:t>
            </a:r>
            <a:r>
              <a:rPr lang="en-US" sz="2400" dirty="0" err="1"/>
              <a:t>ovšem</a:t>
            </a:r>
            <a:r>
              <a:rPr lang="en-US" sz="2400" dirty="0"/>
              <a:t> </a:t>
            </a:r>
            <a:r>
              <a:rPr lang="en-US" sz="2400" dirty="0" err="1"/>
              <a:t>kopírují</a:t>
            </a:r>
            <a:r>
              <a:rPr lang="en-US" sz="2400" dirty="0"/>
              <a:t>, bez </a:t>
            </a:r>
            <a:r>
              <a:rPr lang="en-US" sz="2400" dirty="0" err="1"/>
              <a:t>ohledu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původ</a:t>
            </a:r>
            <a:endParaRPr lang="en-US" sz="2400" dirty="0"/>
          </a:p>
          <a:p>
            <a:pPr lvl="1"/>
            <a:r>
              <a:rPr lang="en-US" sz="1800" dirty="0" err="1"/>
              <a:t>Král</a:t>
            </a:r>
            <a:r>
              <a:rPr lang="en-US" sz="1800" dirty="0"/>
              <a:t> Offa z </a:t>
            </a:r>
            <a:r>
              <a:rPr lang="en-US" sz="1800" dirty="0" err="1"/>
              <a:t>Mercie</a:t>
            </a:r>
            <a:r>
              <a:rPr lang="en-US" sz="1800" dirty="0"/>
              <a:t> </a:t>
            </a:r>
            <a:r>
              <a:rPr lang="en-US" sz="1800" dirty="0" err="1"/>
              <a:t>razí</a:t>
            </a:r>
            <a:r>
              <a:rPr lang="en-US" sz="1800" dirty="0"/>
              <a:t> dirham</a:t>
            </a:r>
            <a:endParaRPr lang="cs-CZ" sz="1800" dirty="0"/>
          </a:p>
          <a:p>
            <a:pPr lvl="1"/>
            <a:r>
              <a:rPr lang="en-US" sz="1800" dirty="0" err="1"/>
              <a:t>Král</a:t>
            </a:r>
            <a:r>
              <a:rPr lang="en-US" sz="1800" dirty="0"/>
              <a:t> </a:t>
            </a:r>
            <a:r>
              <a:rPr lang="en-US" sz="1800" dirty="0" err="1"/>
              <a:t>Aethelred</a:t>
            </a:r>
            <a:r>
              <a:rPr lang="en-US" sz="1800" dirty="0"/>
              <a:t> </a:t>
            </a:r>
            <a:r>
              <a:rPr lang="en-US" sz="1800" dirty="0" err="1"/>
              <a:t>poníženě</a:t>
            </a:r>
            <a:r>
              <a:rPr lang="en-US" sz="1800" dirty="0"/>
              <a:t> </a:t>
            </a:r>
            <a:r>
              <a:rPr lang="en-US" sz="1800" dirty="0" err="1"/>
              <a:t>razí</a:t>
            </a:r>
            <a:r>
              <a:rPr lang="en-US" sz="1800" dirty="0"/>
              <a:t> </a:t>
            </a:r>
            <a:r>
              <a:rPr lang="en-US" sz="1800" dirty="0" err="1"/>
              <a:t>tribut</a:t>
            </a:r>
            <a:r>
              <a:rPr lang="en-US" sz="1800" dirty="0"/>
              <a:t> a </a:t>
            </a:r>
            <a:r>
              <a:rPr lang="en-US" sz="1800" dirty="0" err="1"/>
              <a:t>kopírován</a:t>
            </a:r>
            <a:r>
              <a:rPr lang="en-US" sz="1800" dirty="0"/>
              <a:t> po </a:t>
            </a:r>
            <a:r>
              <a:rPr lang="en-US" sz="1800" dirty="0" err="1"/>
              <a:t>tisících</a:t>
            </a:r>
            <a:endParaRPr lang="cs-CZ" sz="1800" dirty="0"/>
          </a:p>
          <a:p>
            <a:pPr lvl="1"/>
            <a:r>
              <a:rPr lang="en-US" sz="1800" dirty="0" err="1"/>
              <a:t>Nápis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polské</a:t>
            </a:r>
            <a:r>
              <a:rPr lang="en-US" sz="1800" dirty="0"/>
              <a:t> </a:t>
            </a:r>
            <a:r>
              <a:rPr lang="en-US" sz="1800" dirty="0" err="1"/>
              <a:t>minci</a:t>
            </a:r>
            <a:br>
              <a:rPr lang="cs-CZ" sz="1800" dirty="0"/>
            </a:br>
            <a:r>
              <a:rPr lang="en-US" sz="1800" dirty="0"/>
              <a:t>v </a:t>
            </a:r>
            <a:r>
              <a:rPr lang="en-US" sz="1800" dirty="0" err="1"/>
              <a:t>hebrej</a:t>
            </a:r>
            <a:r>
              <a:rPr lang="cs-CZ" sz="1800" dirty="0" err="1"/>
              <a:t>ském</a:t>
            </a:r>
            <a:r>
              <a:rPr lang="cs-CZ" sz="1800" dirty="0"/>
              <a:t> písmu</a:t>
            </a:r>
            <a:r>
              <a:rPr lang="en-US" sz="1800" dirty="0"/>
              <a:t>:</a:t>
            </a:r>
            <a:br>
              <a:rPr lang="en-US" sz="1800" dirty="0"/>
            </a:br>
            <a:r>
              <a:rPr lang="cs-CZ" sz="1800" dirty="0"/>
              <a:t>  </a:t>
            </a:r>
            <a:r>
              <a:rPr lang="en-US" sz="1800" dirty="0"/>
              <a:t>	MŠKA KRL P‘LSK‘</a:t>
            </a:r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6990059B-4856-4263-A616-0B02F9F2DF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" r="-4" b="-4"/>
          <a:stretch/>
        </p:blipFill>
        <p:spPr>
          <a:xfrm>
            <a:off x="9242629" y="3841775"/>
            <a:ext cx="2525304" cy="2624899"/>
          </a:xfrm>
          <a:prstGeom prst="rect">
            <a:avLst/>
          </a:prstGeom>
        </p:spPr>
      </p:pic>
      <p:pic>
        <p:nvPicPr>
          <p:cNvPr id="5" name="Obrázek 4" descr="Obsah obrázku mince&#10;&#10;Popis byl vytvořen automaticky">
            <a:extLst>
              <a:ext uri="{FF2B5EF4-FFF2-40B4-BE49-F238E27FC236}">
                <a16:creationId xmlns:a16="http://schemas.microsoft.com/office/drawing/2014/main" id="{8B2CB462-80C4-4330-9B1E-6F40AFFE1B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671" y="92050"/>
            <a:ext cx="4914900" cy="2924175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FC793B81-303F-4155-9609-FD0CE89D9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19329" y="2597185"/>
            <a:ext cx="4491887" cy="188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410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C05772A-59CE-4C8F-B88B-78967FDA0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Byznys státu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881B33A2-5832-4B81-9A6C-0455CA29C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200" dirty="0"/>
              <a:t>V 11. století sledujeme jistý zlom dle Kosmovy kroniky:</a:t>
            </a:r>
          </a:p>
          <a:p>
            <a:pPr lvl="1"/>
            <a:r>
              <a:rPr lang="cs-CZ" sz="2200" dirty="0"/>
              <a:t>Oldřich ještě zajaté Poláky z Moravy měl prodat do otroctví</a:t>
            </a:r>
          </a:p>
          <a:p>
            <a:pPr lvl="1"/>
            <a:r>
              <a:rPr lang="cs-CZ" sz="2200" dirty="0"/>
              <a:t>Břetislav přivedl naopak obyvatele </a:t>
            </a:r>
            <a:r>
              <a:rPr lang="cs-CZ" sz="2200" dirty="0" err="1"/>
              <a:t>Hedče</a:t>
            </a:r>
            <a:r>
              <a:rPr lang="cs-CZ" sz="2200" dirty="0"/>
              <a:t> do Čech a usadil je</a:t>
            </a:r>
          </a:p>
          <a:p>
            <a:pPr lvl="1"/>
            <a:r>
              <a:rPr lang="cs-CZ" sz="2200" dirty="0"/>
              <a:t>(V Uhrách na konci 11. století je zakázán prodej nevolníků mimo zemi)</a:t>
            </a:r>
          </a:p>
          <a:p>
            <a:r>
              <a:rPr lang="cs-CZ" sz="2200" dirty="0"/>
              <a:t>Začne fungovat skutečný stát – lidská síla jako organizovaný ekonomický zdroj, ne jen něco, co se dá zpeněžit</a:t>
            </a:r>
          </a:p>
          <a:p>
            <a:r>
              <a:rPr lang="cs-CZ" sz="2200" dirty="0"/>
              <a:t>Velká debata: středoevropský model</a:t>
            </a:r>
          </a:p>
          <a:p>
            <a:pPr lvl="1"/>
            <a:r>
              <a:rPr lang="cs-CZ" sz="2200" dirty="0"/>
              <a:t>Stát jako panovníkův velkostatek</a:t>
            </a:r>
            <a:br>
              <a:rPr lang="cs-CZ" sz="2200" dirty="0"/>
            </a:br>
            <a:r>
              <a:rPr lang="cs-CZ" sz="2200" dirty="0"/>
              <a:t>(bez lokálních elit s vlastní ekonomickou vahou?)</a:t>
            </a:r>
          </a:p>
          <a:p>
            <a:pPr lvl="1"/>
            <a:r>
              <a:rPr lang="cs-CZ" sz="2200" dirty="0"/>
              <a:t>Organizace má být zaštítěna tzv. „služebnými osadami“</a:t>
            </a:r>
          </a:p>
          <a:p>
            <a:r>
              <a:rPr lang="cs-CZ" sz="2200" dirty="0"/>
              <a:t>Objevuje se zjevná praktika vydělávání na mincích zvyšováním </a:t>
            </a:r>
            <a:r>
              <a:rPr lang="cs-CZ" sz="2200" dirty="0" err="1"/>
              <a:t>náčistu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609854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22D637-108C-C578-0992-11B55823B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dirty="0"/>
              <a:t>Počátky „státního“ hospodářství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0FAA34-02B6-45D1-58C7-1A6E24C70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000"/>
              <a:t>Hledán v době Břetislava I. (tradiční výklad: expanze a kořistění už nemožné)</a:t>
            </a:r>
          </a:p>
          <a:p>
            <a:r>
              <a:rPr lang="cs-CZ" sz="2000"/>
              <a:t>Stát i jeho jednotlivé složky se musely „uživit samy“ = ekonomická autarkie</a:t>
            </a:r>
          </a:p>
          <a:p>
            <a:r>
              <a:rPr lang="cs-CZ" sz="2000"/>
              <a:t>Výběr a shromažďování nadproduktů se očekává v hradech jako centrech</a:t>
            </a:r>
          </a:p>
          <a:p>
            <a:pPr lvl="1"/>
            <a:r>
              <a:rPr lang="cs-CZ" sz="2000"/>
              <a:t>Správce vybírá jako „daň z míru“ (mír = „obecné dobré“, prostě zajištění fungování státu)</a:t>
            </a:r>
          </a:p>
          <a:p>
            <a:pPr lvl="1"/>
            <a:r>
              <a:rPr lang="cs-CZ" sz="2000"/>
              <a:t>Hrady tu simulují města (snad i trh?), ta se objeví až od 13. století spíše jako právně-ekonomický fenomén; „venkovská“ ekonomika pokrývá 99% fungování…</a:t>
            </a:r>
          </a:p>
          <a:p>
            <a:r>
              <a:rPr lang="cs-CZ" sz="2000"/>
              <a:t>Nepředpokládána redistribuce do dalších center, kníže a jeho „dvůr“ (= raný státní aparát) si „daně“ přijedou zkonzumovat na místě (infrastruktura víc nezvládá)</a:t>
            </a:r>
          </a:p>
          <a:p>
            <a:r>
              <a:rPr lang="cs-CZ" sz="2000"/>
              <a:t>Problém s přímou ekonomickou výrobou zajišťovanou státem (= knížetem)</a:t>
            </a:r>
          </a:p>
          <a:p>
            <a:pPr lvl="1"/>
            <a:r>
              <a:rPr lang="cs-CZ" sz="2000"/>
              <a:t>Relativně nesporná je výroba elitních produktů (zbraně, šperky, luxusní zboží)</a:t>
            </a:r>
          </a:p>
          <a:p>
            <a:pPr lvl="1"/>
            <a:r>
              <a:rPr lang="cs-CZ" sz="2000"/>
              <a:t>„Středoevropský model“ předpokládá služebné osady i pro běžná řemesla (tj. celá komunita se primárně soustředí na výrobu jednoho tovaru, doloženo hlavně toponomastikou)</a:t>
            </a:r>
          </a:p>
          <a:p>
            <a:pPr lvl="1"/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2885703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CD00EDA-9136-48CE-88D9-0FB2609506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E8D2E83-FB3A-40E7-A9E5-7AB389D61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6811DB3-5723-4B12-BF76-52EB64914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2" y="4185749"/>
            <a:ext cx="9265771" cy="622836"/>
          </a:xfrm>
        </p:spPr>
        <p:txBody>
          <a:bodyPr>
            <a:normAutofit/>
          </a:bodyPr>
          <a:lstStyle/>
          <a:p>
            <a:r>
              <a:rPr lang="cs-CZ" sz="3600"/>
              <a:t>Prameny a kontext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0B2C4F-FE87-4D22-8D1F-70377EC8B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063" y="4856921"/>
            <a:ext cx="9565028" cy="1249240"/>
          </a:xfrm>
        </p:spPr>
        <p:txBody>
          <a:bodyPr>
            <a:normAutofit fontScale="92500" lnSpcReduction="20000"/>
          </a:bodyPr>
          <a:lstStyle/>
          <a:p>
            <a:r>
              <a:rPr lang="cs-CZ" sz="1800" dirty="0"/>
              <a:t>Nářek nad prameny tu platí </a:t>
            </a:r>
            <a:r>
              <a:rPr lang="cs-CZ" sz="1800" dirty="0" err="1"/>
              <a:t>skorem</a:t>
            </a:r>
            <a:r>
              <a:rPr lang="cs-CZ" sz="1800" dirty="0"/>
              <a:t> dvojnásobně</a:t>
            </a:r>
          </a:p>
          <a:p>
            <a:r>
              <a:rPr lang="cs-CZ" sz="1800" dirty="0"/>
              <a:t>Více do hry vstupuje archeologie</a:t>
            </a:r>
          </a:p>
          <a:p>
            <a:r>
              <a:rPr lang="cs-CZ" sz="1800" dirty="0"/>
              <a:t>Nedává smysl hodnotit regionální obchod (lokální spíš neexistoval; a pokud ano, tak nemáme prameny)</a:t>
            </a:r>
          </a:p>
          <a:p>
            <a:r>
              <a:rPr lang="cs-CZ" sz="1800" dirty="0"/>
              <a:t>Některé fenomény mají smysl jen v rámci dálkového obchodu (např. těžba)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2412878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objekt, mince&#10;&#10;Popis byl vytvořen automaticky">
            <a:extLst>
              <a:ext uri="{FF2B5EF4-FFF2-40B4-BE49-F238E27FC236}">
                <a16:creationId xmlns:a16="http://schemas.microsoft.com/office/drawing/2014/main" id="{48190BB1-A4AD-4E70-942B-2100E08826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8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1E9F820-44C1-4A98-8BC3-556AA0ECD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latin typeface="+mn-lt"/>
              </a:rPr>
              <a:t>Raně středověký obchod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9E8D21-BAB9-4C4D-94C5-571196621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sz="2200">
                <a:solidFill>
                  <a:srgbClr val="FFFFFF"/>
                </a:solidFill>
              </a:rPr>
              <a:t>Rámcově v trasách římské říše</a:t>
            </a:r>
          </a:p>
          <a:p>
            <a:r>
              <a:rPr lang="cs-CZ" sz="2200">
                <a:solidFill>
                  <a:srgbClr val="FFFFFF"/>
                </a:solidFill>
              </a:rPr>
              <a:t>Důležité spojnice S &lt; &gt; J (ála Jantarová stezka) &gt; suroviny ze „severu“ (ekonomicky zaostalý, nezabydlený) na „jih“ (vyšší spotřeba, cenné výrobky a lokálními zboží jako protihodnota)</a:t>
            </a:r>
          </a:p>
          <a:p>
            <a:r>
              <a:rPr lang="cs-CZ" sz="2200">
                <a:solidFill>
                  <a:srgbClr val="FFFFFF"/>
                </a:solidFill>
              </a:rPr>
              <a:t>Týká se hlavně luxusního zboží (kožešiny, cenné kovy, jantar na jih; zlatnické výrobky, olej a víno na sever)</a:t>
            </a:r>
          </a:p>
          <a:p>
            <a:r>
              <a:rPr lang="cs-CZ" sz="2200">
                <a:solidFill>
                  <a:srgbClr val="FFFFFF"/>
                </a:solidFill>
              </a:rPr>
              <a:t>V ekonomice stále vládne byzantská měna (zlatý solidus = 4,5 g zlata)</a:t>
            </a:r>
          </a:p>
          <a:p>
            <a:r>
              <a:rPr lang="cs-CZ" sz="2200">
                <a:solidFill>
                  <a:srgbClr val="FFFFFF"/>
                </a:solidFill>
              </a:rPr>
              <a:t>V 7.-8. století velký zlom – Středomoří „rozdělí“ Arabové, na severu se upevní moc Karlovců, směr obchodu se změní na V &lt; &gt; Z</a:t>
            </a:r>
          </a:p>
          <a:p>
            <a:r>
              <a:rPr lang="cs-CZ" sz="2200" b="0" i="0" u="none" strike="noStrike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Měnová reforma – ze zlatého solidu na stříbrnou penci (fenik, denarius), 1:240 z libry, solidus (šilink) stále nominální jednotka (cca 11/12 pencí), ale už neražen, místo toho užíván měrná jednotka (šilink obilí = obilí za 12 p.)</a:t>
            </a:r>
            <a:endParaRPr lang="cs-CZ" sz="2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8477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8A93003-918D-4F18-B733-FEAE6EDE1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r>
              <a:rPr lang="cs-CZ" sz="5000"/>
              <a:t>Velkomoravská ekonomika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90E4E2A-7822-4732-B969-BC5D47ED9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168" y="640080"/>
            <a:ext cx="5410504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7BCB46-95B0-4A71-93EA-1E12171CE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anchor="t">
            <a:normAutofit/>
          </a:bodyPr>
          <a:lstStyle/>
          <a:p>
            <a:r>
              <a:rPr lang="cs-CZ" sz="2200" dirty="0"/>
              <a:t>Asi velmi důležitá geografická poloha</a:t>
            </a:r>
          </a:p>
          <a:p>
            <a:r>
              <a:rPr lang="cs-CZ" sz="2200" dirty="0"/>
              <a:t>Máme jen velmi omezenou představu o nějakých „daních“ (oděvy???)</a:t>
            </a:r>
          </a:p>
          <a:p>
            <a:r>
              <a:rPr lang="cs-CZ" sz="2200" dirty="0"/>
              <a:t>Zprávy o obchodu paradoxně až z doby zániku („trh Moravanů“ cca roku 903)</a:t>
            </a:r>
          </a:p>
          <a:p>
            <a:pPr lvl="1"/>
            <a:r>
              <a:rPr lang="cs-CZ" sz="1800" dirty="0"/>
              <a:t>Velký byznys může být sůl – ale které z nalezišť (Alpy vs. Sedmihradsko)</a:t>
            </a:r>
          </a:p>
          <a:p>
            <a:r>
              <a:rPr lang="cs-CZ" sz="2200" dirty="0"/>
              <a:t>Objevují se ale poměrně přesvědčivé zprávy o obchodu s otroky</a:t>
            </a:r>
          </a:p>
        </p:txBody>
      </p:sp>
    </p:spTree>
    <p:extLst>
      <p:ext uri="{BB962C8B-B14F-4D97-AF65-F5344CB8AC3E}">
        <p14:creationId xmlns:p14="http://schemas.microsoft.com/office/powerpoint/2010/main" val="1665621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E1FC7B4-E4A7-4452-B413-1A623E3A7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E0709AF0-24F0-4486-B189-BE6386BD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FBE3B62F-5853-4A3C-B050-6186351A7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CBF2D52-98B1-485A-A190-D357E3C85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448253"/>
            <a:ext cx="10520702" cy="1325563"/>
          </a:xfrm>
        </p:spPr>
        <p:txBody>
          <a:bodyPr>
            <a:normAutofit/>
          </a:bodyPr>
          <a:lstStyle/>
          <a:p>
            <a:r>
              <a:rPr lang="cs-CZ" dirty="0"/>
              <a:t>Sůl – překvapivá hodnota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0949DB-9FE0-4117-8EFD-CEEDFD245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1807"/>
            <a:ext cx="4936067" cy="3985155"/>
          </a:xfrm>
        </p:spPr>
        <p:txBody>
          <a:bodyPr>
            <a:normAutofit fontScale="92500" lnSpcReduction="10000"/>
          </a:bodyPr>
          <a:lstStyle/>
          <a:p>
            <a:r>
              <a:rPr lang="cs-CZ" sz="1800" dirty="0"/>
              <a:t>Významný artikl pro „běžný“ obchod – nalézá</a:t>
            </a:r>
            <a:br>
              <a:rPr lang="cs-CZ" sz="1800" dirty="0"/>
            </a:br>
            <a:r>
              <a:rPr lang="cs-CZ" sz="1800" dirty="0"/>
              <a:t>se jen na někde, ale potřebuje ji každý</a:t>
            </a:r>
          </a:p>
          <a:p>
            <a:r>
              <a:rPr lang="cs-CZ" sz="1800" dirty="0"/>
              <a:t>Menší zájem u moře, ale ve vnitrozemí její</a:t>
            </a:r>
            <a:br>
              <a:rPr lang="cs-CZ" sz="1800" dirty="0"/>
            </a:br>
            <a:r>
              <a:rPr lang="cs-CZ" sz="1800" dirty="0"/>
              <a:t>hodnota stoupá (dopravovala se hlavně</a:t>
            </a:r>
            <a:br>
              <a:rPr lang="cs-CZ" sz="1800" dirty="0"/>
            </a:br>
            <a:r>
              <a:rPr lang="cs-CZ" sz="1800" dirty="0"/>
              <a:t>na východ); </a:t>
            </a:r>
            <a:r>
              <a:rPr lang="cs-CZ" sz="1800" dirty="0" err="1"/>
              <a:t>Hellweg</a:t>
            </a:r>
            <a:r>
              <a:rPr lang="cs-CZ" sz="1800" dirty="0"/>
              <a:t> (!) – obchodní cesta</a:t>
            </a:r>
          </a:p>
          <a:p>
            <a:r>
              <a:rPr lang="cs-CZ" sz="1800" dirty="0"/>
              <a:t>Pro trvanlivost mohla sloužit i jako vcelku</a:t>
            </a:r>
            <a:br>
              <a:rPr lang="cs-CZ" sz="1800" dirty="0"/>
            </a:br>
            <a:r>
              <a:rPr lang="cs-CZ" sz="1800" dirty="0"/>
              <a:t>použitelné platidlo (daně v Uhrách)</a:t>
            </a:r>
          </a:p>
          <a:p>
            <a:r>
              <a:rPr lang="cs-CZ" sz="1800" dirty="0"/>
              <a:t>Širší střední Evropa jako místo zdrojů:</a:t>
            </a:r>
          </a:p>
          <a:p>
            <a:pPr lvl="1"/>
            <a:r>
              <a:rPr lang="cs-CZ" sz="1800" dirty="0"/>
              <a:t>Kamenná sůl v </a:t>
            </a:r>
            <a:r>
              <a:rPr lang="cs-CZ" sz="1800" dirty="0" err="1"/>
              <a:t>Halstattu</a:t>
            </a:r>
            <a:r>
              <a:rPr lang="cs-CZ" sz="1800" dirty="0"/>
              <a:t>, Sedmihradsku</a:t>
            </a:r>
          </a:p>
          <a:p>
            <a:pPr lvl="1"/>
            <a:r>
              <a:rPr lang="cs-CZ" sz="1800" dirty="0"/>
              <a:t>Solanka – místa, kde se nacházely prameny promývající ložiska soli, odpařuje se na krystalickou sůl (dnes i metoda těžby); např. </a:t>
            </a:r>
            <a:r>
              <a:rPr lang="cs-CZ" sz="1800" dirty="0" err="1"/>
              <a:t>Vých</a:t>
            </a:r>
            <a:r>
              <a:rPr lang="cs-CZ" sz="1800" dirty="0"/>
              <a:t>. Slovensko (</a:t>
            </a:r>
            <a:r>
              <a:rPr lang="cs-CZ" sz="1800" dirty="0" err="1"/>
              <a:t>Salis</a:t>
            </a:r>
            <a:r>
              <a:rPr lang="cs-CZ" sz="1800" dirty="0"/>
              <a:t>)</a:t>
            </a:r>
          </a:p>
          <a:p>
            <a:r>
              <a:rPr lang="cs-CZ" sz="1800" dirty="0"/>
              <a:t>V kontextu </a:t>
            </a:r>
            <a:r>
              <a:rPr lang="cs-CZ" sz="1800" dirty="0" err="1"/>
              <a:t>Rafelstettenu</a:t>
            </a:r>
            <a:r>
              <a:rPr lang="cs-CZ" sz="1800" dirty="0"/>
              <a:t> se daní spíš</a:t>
            </a:r>
            <a:br>
              <a:rPr lang="cs-CZ" sz="1800" dirty="0"/>
            </a:br>
            <a:r>
              <a:rPr lang="cs-CZ" sz="1800" dirty="0"/>
              <a:t>doprava než dovoz!</a:t>
            </a:r>
          </a:p>
        </p:txBody>
      </p:sp>
      <p:pic>
        <p:nvPicPr>
          <p:cNvPr id="5" name="Obrázek 4" descr="Obsah obrázku kousek, dort, jídlo, stůl&#10;&#10;Popis byl vytvořen automaticky">
            <a:extLst>
              <a:ext uri="{FF2B5EF4-FFF2-40B4-BE49-F238E27FC236}">
                <a16:creationId xmlns:a16="http://schemas.microsoft.com/office/drawing/2014/main" id="{0B307951-8F52-4D92-871C-27BE1DE86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608" y="2191807"/>
            <a:ext cx="4376222" cy="398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95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CDD8E39-EA14-4679-9655-1BFF5A7B6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16B8FC5-718F-4B82-A602-B4C1B155B59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1" b="1230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1560655" y="6858000"/>
                </a:lnTo>
                <a:lnTo>
                  <a:pt x="11572884" y="6759738"/>
                </a:lnTo>
                <a:cubicBezTo>
                  <a:pt x="11663744" y="6693104"/>
                  <a:pt x="11749315" y="6619456"/>
                  <a:pt x="11812292" y="6532282"/>
                </a:cubicBezTo>
                <a:cubicBezTo>
                  <a:pt x="11851232" y="6478675"/>
                  <a:pt x="11886807" y="6425068"/>
                  <a:pt x="11956995" y="6386992"/>
                </a:cubicBezTo>
                <a:cubicBezTo>
                  <a:pt x="11918054" y="6334888"/>
                  <a:pt x="11851232" y="6322863"/>
                  <a:pt x="11801234" y="6284788"/>
                </a:cubicBezTo>
                <a:cubicBezTo>
                  <a:pt x="11797390" y="6253224"/>
                  <a:pt x="11876711" y="6262743"/>
                  <a:pt x="11856520" y="6193604"/>
                </a:cubicBezTo>
                <a:cubicBezTo>
                  <a:pt x="11829119" y="6101419"/>
                  <a:pt x="11858923" y="5996209"/>
                  <a:pt x="11722875" y="5956630"/>
                </a:cubicBezTo>
                <a:cubicBezTo>
                  <a:pt x="11686819" y="5866950"/>
                  <a:pt x="11676724" y="5723664"/>
                  <a:pt x="11763258" y="5635988"/>
                </a:cubicBezTo>
                <a:cubicBezTo>
                  <a:pt x="11892094" y="5505226"/>
                  <a:pt x="11871424" y="5422059"/>
                  <a:pt x="11706050" y="5351418"/>
                </a:cubicBezTo>
                <a:cubicBezTo>
                  <a:pt x="11684896" y="5342400"/>
                  <a:pt x="11707491" y="4786287"/>
                  <a:pt x="11697876" y="4763241"/>
                </a:cubicBezTo>
                <a:cubicBezTo>
                  <a:pt x="11713260" y="4731677"/>
                  <a:pt x="11749315" y="4739192"/>
                  <a:pt x="11776236" y="4730675"/>
                </a:cubicBezTo>
                <a:cubicBezTo>
                  <a:pt x="11894018" y="4694603"/>
                  <a:pt x="11897864" y="4694603"/>
                  <a:pt x="11868540" y="4584884"/>
                </a:cubicBezTo>
                <a:cubicBezTo>
                  <a:pt x="11859884" y="4551817"/>
                  <a:pt x="11880076" y="4538289"/>
                  <a:pt x="11898825" y="4517749"/>
                </a:cubicBezTo>
                <a:cubicBezTo>
                  <a:pt x="11969013" y="4441095"/>
                  <a:pt x="11969494" y="4440094"/>
                  <a:pt x="11897864" y="4375464"/>
                </a:cubicBezTo>
                <a:cubicBezTo>
                  <a:pt x="11877192" y="4356928"/>
                  <a:pt x="11863252" y="4336887"/>
                  <a:pt x="11854116" y="4311838"/>
                </a:cubicBezTo>
                <a:cubicBezTo>
                  <a:pt x="11837290" y="4266245"/>
                  <a:pt x="11837771" y="4228169"/>
                  <a:pt x="11901709" y="4203620"/>
                </a:cubicBezTo>
                <a:cubicBezTo>
                  <a:pt x="11946418" y="4186086"/>
                  <a:pt x="11971897" y="4166044"/>
                  <a:pt x="11974782" y="4114442"/>
                </a:cubicBezTo>
                <a:cubicBezTo>
                  <a:pt x="11976706" y="4071355"/>
                  <a:pt x="11981993" y="4043299"/>
                  <a:pt x="11932476" y="4024762"/>
                </a:cubicBezTo>
                <a:cubicBezTo>
                  <a:pt x="11892576" y="4009732"/>
                  <a:pt x="11881038" y="3977668"/>
                  <a:pt x="11885365" y="3939592"/>
                </a:cubicBezTo>
                <a:cubicBezTo>
                  <a:pt x="11895460" y="3846405"/>
                  <a:pt x="11841137" y="3791796"/>
                  <a:pt x="11751719" y="3749211"/>
                </a:cubicBezTo>
                <a:cubicBezTo>
                  <a:pt x="11666628" y="3708629"/>
                  <a:pt x="11592115" y="3654019"/>
                  <a:pt x="11513754" y="3604420"/>
                </a:cubicBezTo>
                <a:cubicBezTo>
                  <a:pt x="11426740" y="3549310"/>
                  <a:pt x="11325786" y="3516243"/>
                  <a:pt x="11220504" y="3488188"/>
                </a:cubicBezTo>
                <a:cubicBezTo>
                  <a:pt x="11239734" y="3448108"/>
                  <a:pt x="11306076" y="3470653"/>
                  <a:pt x="11312805" y="3414541"/>
                </a:cubicBezTo>
                <a:cubicBezTo>
                  <a:pt x="11148394" y="3366945"/>
                  <a:pt x="10991193" y="3295301"/>
                  <a:pt x="10805146" y="3277767"/>
                </a:cubicBezTo>
                <a:cubicBezTo>
                  <a:pt x="10955618" y="3286784"/>
                  <a:pt x="11092147" y="3222154"/>
                  <a:pt x="11234926" y="3203117"/>
                </a:cubicBezTo>
                <a:cubicBezTo>
                  <a:pt x="11248386" y="3171554"/>
                  <a:pt x="11217140" y="3179569"/>
                  <a:pt x="11204640" y="3174060"/>
                </a:cubicBezTo>
                <a:cubicBezTo>
                  <a:pt x="11192140" y="3168047"/>
                  <a:pt x="11176757" y="3166042"/>
                  <a:pt x="11174834" y="3143498"/>
                </a:cubicBezTo>
                <a:cubicBezTo>
                  <a:pt x="11243580" y="3110932"/>
                  <a:pt x="11329632" y="3132475"/>
                  <a:pt x="11400780" y="3099410"/>
                </a:cubicBezTo>
                <a:cubicBezTo>
                  <a:pt x="11384916" y="3051314"/>
                  <a:pt x="11323382" y="3080371"/>
                  <a:pt x="11297902" y="3041793"/>
                </a:cubicBezTo>
                <a:cubicBezTo>
                  <a:pt x="11364246" y="3034780"/>
                  <a:pt x="11425779" y="3031774"/>
                  <a:pt x="11485870" y="3021253"/>
                </a:cubicBezTo>
                <a:cubicBezTo>
                  <a:pt x="11532984" y="3013236"/>
                  <a:pt x="11545964" y="2972154"/>
                  <a:pt x="11513754" y="2944098"/>
                </a:cubicBezTo>
                <a:cubicBezTo>
                  <a:pt x="11484909" y="2919049"/>
                  <a:pt x="11442604" y="2917044"/>
                  <a:pt x="11405107" y="2906523"/>
                </a:cubicBezTo>
                <a:cubicBezTo>
                  <a:pt x="11137817" y="2833377"/>
                  <a:pt x="10857066" y="2809829"/>
                  <a:pt x="10572950" y="2803317"/>
                </a:cubicBezTo>
                <a:cubicBezTo>
                  <a:pt x="10117210" y="2792795"/>
                  <a:pt x="9660028" y="2793297"/>
                  <a:pt x="9205250" y="2778767"/>
                </a:cubicBezTo>
                <a:cubicBezTo>
                  <a:pt x="8996489" y="2772379"/>
                  <a:pt x="8788540" y="2761765"/>
                  <a:pt x="8579578" y="2759181"/>
                </a:cubicBezTo>
                <a:cubicBezTo>
                  <a:pt x="8509922" y="2758320"/>
                  <a:pt x="8440155" y="2758352"/>
                  <a:pt x="8370208" y="2759730"/>
                </a:cubicBezTo>
                <a:cubicBezTo>
                  <a:pt x="8070708" y="2765742"/>
                  <a:pt x="7771690" y="2764238"/>
                  <a:pt x="7470748" y="2819849"/>
                </a:cubicBezTo>
                <a:cubicBezTo>
                  <a:pt x="7316911" y="2848407"/>
                  <a:pt x="7156825" y="2838887"/>
                  <a:pt x="7001547" y="2861432"/>
                </a:cubicBezTo>
                <a:cubicBezTo>
                  <a:pt x="6765024" y="2896002"/>
                  <a:pt x="6528501" y="2936583"/>
                  <a:pt x="6295343" y="2988688"/>
                </a:cubicBezTo>
                <a:cubicBezTo>
                  <a:pt x="6222271" y="3005220"/>
                  <a:pt x="6131892" y="3015241"/>
                  <a:pt x="6075166" y="3078367"/>
                </a:cubicBezTo>
                <a:cubicBezTo>
                  <a:pt x="5985266" y="3038288"/>
                  <a:pt x="5929502" y="3113938"/>
                  <a:pt x="5859314" y="3139490"/>
                </a:cubicBezTo>
                <a:cubicBezTo>
                  <a:pt x="5831912" y="3149510"/>
                  <a:pt x="5795857" y="3163538"/>
                  <a:pt x="5800183" y="3195101"/>
                </a:cubicBezTo>
                <a:cubicBezTo>
                  <a:pt x="5804030" y="3234680"/>
                  <a:pt x="5844410" y="3260231"/>
                  <a:pt x="5882870" y="3252215"/>
                </a:cubicBezTo>
                <a:cubicBezTo>
                  <a:pt x="6002574" y="3227164"/>
                  <a:pt x="6109777" y="3283277"/>
                  <a:pt x="6232848" y="3274760"/>
                </a:cubicBezTo>
                <a:cubicBezTo>
                  <a:pt x="6125643" y="3298808"/>
                  <a:pt x="6018918" y="3323358"/>
                  <a:pt x="5911715" y="3347407"/>
                </a:cubicBezTo>
                <a:cubicBezTo>
                  <a:pt x="6070839" y="3366444"/>
                  <a:pt x="6227559" y="3332376"/>
                  <a:pt x="6384279" y="3312836"/>
                </a:cubicBezTo>
                <a:cubicBezTo>
                  <a:pt x="6434757" y="3306824"/>
                  <a:pt x="6513117" y="3260732"/>
                  <a:pt x="6526097" y="3325362"/>
                </a:cubicBezTo>
                <a:cubicBezTo>
                  <a:pt x="6534750" y="3368448"/>
                  <a:pt x="6450622" y="3371454"/>
                  <a:pt x="6403028" y="3383478"/>
                </a:cubicBezTo>
                <a:cubicBezTo>
                  <a:pt x="6192945" y="3435081"/>
                  <a:pt x="5979497" y="3465141"/>
                  <a:pt x="5767013" y="3500713"/>
                </a:cubicBezTo>
                <a:cubicBezTo>
                  <a:pt x="5746822" y="3504220"/>
                  <a:pt x="5720381" y="3501214"/>
                  <a:pt x="5706920" y="3511233"/>
                </a:cubicBezTo>
                <a:cubicBezTo>
                  <a:pt x="5598272" y="3591895"/>
                  <a:pt x="5460782" y="3618449"/>
                  <a:pt x="5310793" y="3677066"/>
                </a:cubicBezTo>
                <a:cubicBezTo>
                  <a:pt x="5405498" y="3704622"/>
                  <a:pt x="5469435" y="3648007"/>
                  <a:pt x="5548276" y="3660533"/>
                </a:cubicBezTo>
                <a:cubicBezTo>
                  <a:pt x="5467993" y="3721154"/>
                  <a:pt x="5374730" y="3732677"/>
                  <a:pt x="5293005" y="3765743"/>
                </a:cubicBezTo>
                <a:cubicBezTo>
                  <a:pt x="5234355" y="3789291"/>
                  <a:pt x="5016580" y="3862938"/>
                  <a:pt x="4983410" y="3883981"/>
                </a:cubicBezTo>
                <a:cubicBezTo>
                  <a:pt x="4883416" y="3949110"/>
                  <a:pt x="4756501" y="3979672"/>
                  <a:pt x="4674775" y="4068850"/>
                </a:cubicBezTo>
                <a:cubicBezTo>
                  <a:pt x="4617087" y="4131477"/>
                  <a:pt x="4520939" y="4119952"/>
                  <a:pt x="4453155" y="4163539"/>
                </a:cubicBezTo>
                <a:cubicBezTo>
                  <a:pt x="4429119" y="4204622"/>
                  <a:pt x="4475751" y="4215143"/>
                  <a:pt x="4492095" y="4237188"/>
                </a:cubicBezTo>
                <a:cubicBezTo>
                  <a:pt x="4513728" y="4266746"/>
                  <a:pt x="4475269" y="4283280"/>
                  <a:pt x="4464213" y="4318851"/>
                </a:cubicBezTo>
                <a:cubicBezTo>
                  <a:pt x="4591608" y="4278771"/>
                  <a:pt x="4713234" y="4255223"/>
                  <a:pt x="4857456" y="4241696"/>
                </a:cubicBezTo>
                <a:cubicBezTo>
                  <a:pt x="4809862" y="4299311"/>
                  <a:pt x="4752174" y="4274261"/>
                  <a:pt x="4713234" y="4295303"/>
                </a:cubicBezTo>
                <a:cubicBezTo>
                  <a:pt x="4687756" y="4308830"/>
                  <a:pt x="4648816" y="4314843"/>
                  <a:pt x="4656026" y="4348410"/>
                </a:cubicBezTo>
                <a:cubicBezTo>
                  <a:pt x="4661795" y="4374963"/>
                  <a:pt x="4694486" y="4371456"/>
                  <a:pt x="4718523" y="4368951"/>
                </a:cubicBezTo>
                <a:cubicBezTo>
                  <a:pt x="4810825" y="4359433"/>
                  <a:pt x="4900722" y="4356425"/>
                  <a:pt x="4989178" y="4420054"/>
                </a:cubicBezTo>
                <a:cubicBezTo>
                  <a:pt x="4764193" y="4512739"/>
                  <a:pt x="4505557" y="4473661"/>
                  <a:pt x="4304127" y="4609933"/>
                </a:cubicBezTo>
                <a:cubicBezTo>
                  <a:pt x="4332491" y="4652018"/>
                  <a:pt x="4372871" y="4629473"/>
                  <a:pt x="4402677" y="4624463"/>
                </a:cubicBezTo>
                <a:cubicBezTo>
                  <a:pt x="4598338" y="4590394"/>
                  <a:pt x="5297331" y="4651016"/>
                  <a:pt x="5398287" y="4608430"/>
                </a:cubicBezTo>
                <a:cubicBezTo>
                  <a:pt x="5460301" y="4582379"/>
                  <a:pt x="5525682" y="4569853"/>
                  <a:pt x="5592504" y="4585886"/>
                </a:cubicBezTo>
                <a:cubicBezTo>
                  <a:pt x="5656923" y="4601416"/>
                  <a:pt x="5640578" y="4819353"/>
                  <a:pt x="5411266" y="4964142"/>
                </a:cubicBezTo>
                <a:cubicBezTo>
                  <a:pt x="5378575" y="4984684"/>
                  <a:pt x="5524721" y="5014244"/>
                  <a:pt x="5480493" y="5031277"/>
                </a:cubicBezTo>
                <a:cubicBezTo>
                  <a:pt x="5445880" y="5044804"/>
                  <a:pt x="5276179" y="5037289"/>
                  <a:pt x="5233393" y="5047810"/>
                </a:cubicBezTo>
                <a:cubicBezTo>
                  <a:pt x="5216567" y="5052318"/>
                  <a:pt x="4701216" y="5221157"/>
                  <a:pt x="4750251" y="5256728"/>
                </a:cubicBezTo>
                <a:cubicBezTo>
                  <a:pt x="4896877" y="5363441"/>
                  <a:pt x="5388190" y="5558833"/>
                  <a:pt x="4508440" y="5624965"/>
                </a:cubicBezTo>
                <a:cubicBezTo>
                  <a:pt x="4536323" y="5663542"/>
                  <a:pt x="4613241" y="5638994"/>
                  <a:pt x="4602665" y="5706629"/>
                </a:cubicBezTo>
                <a:cubicBezTo>
                  <a:pt x="4485845" y="5743202"/>
                  <a:pt x="4350758" y="5741198"/>
                  <a:pt x="4215189" y="5797811"/>
                </a:cubicBezTo>
                <a:cubicBezTo>
                  <a:pt x="4276245" y="5838893"/>
                  <a:pt x="4346432" y="5813844"/>
                  <a:pt x="4407966" y="5826870"/>
                </a:cubicBezTo>
                <a:cubicBezTo>
                  <a:pt x="4373353" y="5878473"/>
                  <a:pt x="4313741" y="5870457"/>
                  <a:pt x="4265186" y="5881478"/>
                </a:cubicBezTo>
                <a:cubicBezTo>
                  <a:pt x="4220479" y="5892001"/>
                  <a:pt x="4125774" y="5981680"/>
                  <a:pt x="4145964" y="5977170"/>
                </a:cubicBezTo>
                <a:cubicBezTo>
                  <a:pt x="4332971" y="5937091"/>
                  <a:pt x="4522862" y="5948113"/>
                  <a:pt x="4710350" y="5909035"/>
                </a:cubicBezTo>
                <a:cubicBezTo>
                  <a:pt x="4772366" y="5896009"/>
                  <a:pt x="4842554" y="5870958"/>
                  <a:pt x="4870916" y="5949616"/>
                </a:cubicBezTo>
                <a:cubicBezTo>
                  <a:pt x="4879571" y="5972663"/>
                  <a:pt x="4873320" y="5980177"/>
                  <a:pt x="4960333" y="5949115"/>
                </a:cubicBezTo>
                <a:cubicBezTo>
                  <a:pt x="4994466" y="5937091"/>
                  <a:pt x="5039656" y="5924065"/>
                  <a:pt x="5073788" y="5953623"/>
                </a:cubicBezTo>
                <a:cubicBezTo>
                  <a:pt x="5052154" y="5990698"/>
                  <a:pt x="5010331" y="5979675"/>
                  <a:pt x="4979084" y="5990197"/>
                </a:cubicBezTo>
                <a:cubicBezTo>
                  <a:pt x="4896397" y="6017250"/>
                  <a:pt x="5180513" y="6120457"/>
                  <a:pt x="5100228" y="6151519"/>
                </a:cubicBezTo>
                <a:cubicBezTo>
                  <a:pt x="4935817" y="6215148"/>
                  <a:pt x="4832938" y="6196611"/>
                  <a:pt x="4666602" y="6266250"/>
                </a:cubicBezTo>
                <a:cubicBezTo>
                  <a:pt x="4723331" y="6264746"/>
                  <a:pt x="4706024" y="6288795"/>
                  <a:pt x="4762750" y="6288795"/>
                </a:cubicBezTo>
                <a:cubicBezTo>
                  <a:pt x="4788229" y="6288795"/>
                  <a:pt x="4815151" y="6294807"/>
                  <a:pt x="4815151" y="6322363"/>
                </a:cubicBezTo>
                <a:cubicBezTo>
                  <a:pt x="4815151" y="6348414"/>
                  <a:pt x="4516613" y="6491199"/>
                  <a:pt x="4558918" y="6504727"/>
                </a:cubicBezTo>
                <a:cubicBezTo>
                  <a:pt x="4674295" y="6541299"/>
                  <a:pt x="4970431" y="6429075"/>
                  <a:pt x="4899280" y="6480679"/>
                </a:cubicBezTo>
                <a:cubicBezTo>
                  <a:pt x="4791114" y="6559337"/>
                  <a:pt x="4774769" y="6574868"/>
                  <a:pt x="4692563" y="6586391"/>
                </a:cubicBezTo>
                <a:cubicBezTo>
                  <a:pt x="4621894" y="6596411"/>
                  <a:pt x="4373353" y="6816352"/>
                  <a:pt x="4303645" y="6834888"/>
                </a:cubicBezTo>
                <a:cubicBezTo>
                  <a:pt x="4288262" y="6838896"/>
                  <a:pt x="4291687" y="6845065"/>
                  <a:pt x="4307829" y="6852361"/>
                </a:cubicBezTo>
                <a:lnTo>
                  <a:pt x="432378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0740A16-C9B9-4706-9006-820AB3D23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1709" y="2924175"/>
            <a:ext cx="5552090" cy="7741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 err="1"/>
              <a:t>Otroci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317B89-BB89-42E7-A544-5A3D7C3AF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01709" y="3933825"/>
            <a:ext cx="5552089" cy="265992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Nejen</a:t>
            </a:r>
            <a:r>
              <a:rPr lang="en-US" sz="2000" dirty="0"/>
              <a:t> </a:t>
            </a:r>
            <a:r>
              <a:rPr lang="en-US" sz="2000" dirty="0" err="1"/>
              <a:t>zajatci</a:t>
            </a:r>
            <a:r>
              <a:rPr lang="en-US" sz="2000" dirty="0"/>
              <a:t> z </a:t>
            </a:r>
            <a:r>
              <a:rPr lang="en-US" sz="2000" dirty="0" err="1"/>
              <a:t>válek</a:t>
            </a:r>
            <a:r>
              <a:rPr lang="en-US" sz="2000" dirty="0"/>
              <a:t>, dost </a:t>
            </a:r>
            <a:r>
              <a:rPr lang="en-US" sz="2000" dirty="0" err="1"/>
              <a:t>možný</a:t>
            </a:r>
            <a:r>
              <a:rPr lang="en-US" sz="2000" dirty="0"/>
              <a:t> </a:t>
            </a:r>
            <a:r>
              <a:rPr lang="en-US" sz="2000" dirty="0" err="1"/>
              <a:t>prostě</a:t>
            </a:r>
            <a:r>
              <a:rPr lang="en-US" sz="2000" dirty="0"/>
              <a:t> „</a:t>
            </a:r>
            <a:r>
              <a:rPr lang="en-US" sz="2000" dirty="0" err="1"/>
              <a:t>odchyt</a:t>
            </a:r>
            <a:r>
              <a:rPr lang="en-US" sz="2000" dirty="0"/>
              <a:t>“</a:t>
            </a:r>
          </a:p>
          <a:p>
            <a:r>
              <a:rPr lang="en-US" sz="2000" dirty="0"/>
              <a:t>Cena </a:t>
            </a:r>
            <a:r>
              <a:rPr lang="en-US" sz="2000" dirty="0" err="1"/>
              <a:t>zhruba</a:t>
            </a:r>
            <a:r>
              <a:rPr lang="en-US" sz="2000" dirty="0"/>
              <a:t> 300 </a:t>
            </a:r>
            <a:r>
              <a:rPr lang="en-US" sz="2000" dirty="0" err="1"/>
              <a:t>denárů</a:t>
            </a:r>
            <a:r>
              <a:rPr lang="en-US" sz="2000" dirty="0"/>
              <a:t> za </a:t>
            </a:r>
            <a:r>
              <a:rPr lang="en-US" sz="2000" dirty="0" err="1"/>
              <a:t>zdravého</a:t>
            </a:r>
            <a:r>
              <a:rPr lang="en-US" sz="2000" dirty="0"/>
              <a:t> </a:t>
            </a:r>
            <a:r>
              <a:rPr lang="en-US" sz="2000" dirty="0" err="1"/>
              <a:t>muže</a:t>
            </a:r>
            <a:endParaRPr lang="en-US" sz="2000" dirty="0"/>
          </a:p>
          <a:p>
            <a:r>
              <a:rPr lang="en-US" sz="2000" dirty="0"/>
              <a:t>V </a:t>
            </a:r>
            <a:r>
              <a:rPr lang="en-US" sz="2000" dirty="0" err="1"/>
              <a:t>arabském</a:t>
            </a:r>
            <a:r>
              <a:rPr lang="en-US" sz="2000" dirty="0"/>
              <a:t> </a:t>
            </a:r>
            <a:r>
              <a:rPr lang="en-US" sz="2000" dirty="0" err="1"/>
              <a:t>světě</a:t>
            </a:r>
            <a:r>
              <a:rPr lang="en-US" sz="2000" dirty="0"/>
              <a:t> </a:t>
            </a:r>
            <a:r>
              <a:rPr lang="en-US" sz="2000" dirty="0" err="1"/>
              <a:t>velká</a:t>
            </a:r>
            <a:r>
              <a:rPr lang="en-US" sz="2000" dirty="0"/>
              <a:t> </a:t>
            </a:r>
            <a:r>
              <a:rPr lang="en-US" sz="2000" dirty="0" err="1"/>
              <a:t>poptávka</a:t>
            </a:r>
            <a:r>
              <a:rPr lang="cs-CZ" sz="2000" dirty="0"/>
              <a:t>:</a:t>
            </a:r>
          </a:p>
          <a:p>
            <a:pPr lvl="1"/>
            <a:r>
              <a:rPr lang="en-US" sz="1600" dirty="0" err="1"/>
              <a:t>paradoxně</a:t>
            </a:r>
            <a:r>
              <a:rPr lang="en-US" sz="1600" dirty="0"/>
              <a:t> </a:t>
            </a:r>
            <a:r>
              <a:rPr lang="en-US" sz="1600" dirty="0" err="1"/>
              <a:t>pak</a:t>
            </a:r>
            <a:r>
              <a:rPr lang="en-US" sz="1600" dirty="0"/>
              <a:t> </a:t>
            </a:r>
            <a:r>
              <a:rPr lang="en-US" sz="1600" dirty="0" err="1"/>
              <a:t>kritizováno</a:t>
            </a:r>
            <a:r>
              <a:rPr lang="en-US" sz="1600" dirty="0"/>
              <a:t> </a:t>
            </a:r>
            <a:r>
              <a:rPr lang="en-US" sz="1600" dirty="0" err="1"/>
              <a:t>velké</a:t>
            </a:r>
            <a:r>
              <a:rPr lang="en-US" sz="1600" dirty="0"/>
              <a:t> </a:t>
            </a:r>
            <a:r>
              <a:rPr lang="en-US" sz="1600" dirty="0" err="1"/>
              <a:t>množství</a:t>
            </a:r>
            <a:r>
              <a:rPr lang="en-US" sz="1600" dirty="0"/>
              <a:t> </a:t>
            </a:r>
            <a:r>
              <a:rPr lang="en-US" sz="1600" dirty="0" err="1"/>
              <a:t>Slovanů</a:t>
            </a:r>
            <a:endParaRPr lang="cs-CZ" sz="1600" dirty="0"/>
          </a:p>
          <a:p>
            <a:pPr lvl="1"/>
            <a:r>
              <a:rPr lang="en-US" sz="1600" dirty="0"/>
              <a:t>As-</a:t>
            </a:r>
            <a:r>
              <a:rPr lang="en-US" sz="1600" dirty="0" err="1"/>
              <a:t>Saklábí</a:t>
            </a:r>
            <a:r>
              <a:rPr lang="en-US" sz="1600" dirty="0"/>
              <a:t> (</a:t>
            </a:r>
            <a:r>
              <a:rPr lang="en-US" sz="1600" dirty="0" err="1"/>
              <a:t>Slovan</a:t>
            </a:r>
            <a:r>
              <a:rPr lang="en-US" sz="1600" dirty="0"/>
              <a:t>) </a:t>
            </a:r>
            <a:r>
              <a:rPr lang="en-US" sz="1600" dirty="0" err="1"/>
              <a:t>časté</a:t>
            </a:r>
            <a:r>
              <a:rPr lang="en-US" sz="1600" dirty="0"/>
              <a:t> </a:t>
            </a:r>
            <a:r>
              <a:rPr lang="en-US" sz="1600" dirty="0" err="1"/>
              <a:t>jméno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vysokých</a:t>
            </a:r>
            <a:r>
              <a:rPr lang="en-US" sz="1600" dirty="0"/>
              <a:t> </a:t>
            </a:r>
            <a:r>
              <a:rPr lang="en-US" sz="1600" dirty="0" err="1"/>
              <a:t>úředníků</a:t>
            </a:r>
            <a:endParaRPr lang="en-US" sz="1600" dirty="0"/>
          </a:p>
          <a:p>
            <a:r>
              <a:rPr lang="en-US" sz="2000" dirty="0" err="1"/>
              <a:t>Prodej</a:t>
            </a:r>
            <a:r>
              <a:rPr lang="en-US" sz="2000" dirty="0"/>
              <a:t> </a:t>
            </a:r>
            <a:r>
              <a:rPr lang="en-US" sz="2000" dirty="0" err="1"/>
              <a:t>otroků</a:t>
            </a:r>
            <a:r>
              <a:rPr lang="en-US" sz="2000" dirty="0"/>
              <a:t> </a:t>
            </a:r>
            <a:r>
              <a:rPr lang="en-US" sz="2000" dirty="0" err="1"/>
              <a:t>naopak</a:t>
            </a:r>
            <a:r>
              <a:rPr lang="en-US" sz="2000" dirty="0"/>
              <a:t> </a:t>
            </a:r>
            <a:r>
              <a:rPr lang="en-US" sz="2000" dirty="0" err="1"/>
              <a:t>důkaz</a:t>
            </a:r>
            <a:r>
              <a:rPr lang="en-US" sz="2000" dirty="0"/>
              <a:t>, </a:t>
            </a:r>
            <a:r>
              <a:rPr lang="en-US" sz="2000" dirty="0" err="1"/>
              <a:t>že</a:t>
            </a:r>
            <a:r>
              <a:rPr lang="en-US" sz="2000" dirty="0"/>
              <a:t> </a:t>
            </a:r>
            <a:r>
              <a:rPr lang="en-US" sz="2000" dirty="0" err="1"/>
              <a:t>stát</a:t>
            </a:r>
            <a:r>
              <a:rPr lang="en-US" sz="2000" dirty="0"/>
              <a:t> </a:t>
            </a:r>
            <a:r>
              <a:rPr lang="cs-CZ" sz="2000" dirty="0"/>
              <a:t>sám o sobě </a:t>
            </a:r>
            <a:r>
              <a:rPr lang="en-US" sz="2000" dirty="0" err="1"/>
              <a:t>ještě</a:t>
            </a:r>
            <a:r>
              <a:rPr lang="en-US" sz="2000" dirty="0"/>
              <a:t> </a:t>
            </a:r>
            <a:r>
              <a:rPr lang="en-US" sz="2000" dirty="0" err="1"/>
              <a:t>nevznikl</a:t>
            </a:r>
            <a:r>
              <a:rPr lang="en-US" sz="2000" dirty="0"/>
              <a:t> – </a:t>
            </a:r>
            <a:r>
              <a:rPr lang="en-US" sz="2000" dirty="0" err="1"/>
              <a:t>lidská</a:t>
            </a:r>
            <a:r>
              <a:rPr lang="en-US" sz="2000" dirty="0"/>
              <a:t> </a:t>
            </a:r>
            <a:r>
              <a:rPr lang="en-US" sz="2000" dirty="0" err="1"/>
              <a:t>síla</a:t>
            </a:r>
            <a:r>
              <a:rPr lang="en-US" sz="2000" dirty="0"/>
              <a:t> </a:t>
            </a:r>
            <a:r>
              <a:rPr lang="en-US" sz="2000" dirty="0" err="1"/>
              <a:t>nemá</a:t>
            </a:r>
            <a:r>
              <a:rPr lang="en-US" sz="2000" dirty="0"/>
              <a:t> </a:t>
            </a:r>
            <a:r>
              <a:rPr lang="en-US" sz="2000" dirty="0" err="1"/>
              <a:t>cenu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19088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571787F-AB65-4F72-816B-A34271742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5400"/>
              <a:t>Ibrahim ibn Jakub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DC8ECA-789C-4707-9634-28B4F8A29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cs-CZ" sz="2200" dirty="0"/>
              <a:t>V 60. letech 10. století navštívil střední Evropu</a:t>
            </a:r>
          </a:p>
          <a:p>
            <a:r>
              <a:rPr lang="cs-CZ" sz="2200" dirty="0"/>
              <a:t>Zajímaly ho spíš místní etnické a hospodářské poměry než politika a náboženství</a:t>
            </a:r>
          </a:p>
          <a:p>
            <a:r>
              <a:rPr lang="cs-CZ" sz="2200" dirty="0"/>
              <a:t>Jeho zpráva je bohužel zdaleka jediné, co se dochovalo</a:t>
            </a:r>
            <a:br>
              <a:rPr lang="cs-CZ" sz="2200" dirty="0"/>
            </a:br>
            <a:r>
              <a:rPr lang="cs-CZ" sz="2200" dirty="0"/>
              <a:t>…a dlouhodobě k obchodu…</a:t>
            </a:r>
          </a:p>
          <a:p>
            <a:endParaRPr lang="cs-CZ" sz="22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1AF3FA3-3501-44B4-B8C2-E410F7D753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7" r="8081" b="-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87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4C3A44BB-E01C-4AA8-B2C8-32FC346D2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C35CAEE-FA5B-4CBF-B07D-23BE6A6DB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846" y="3696270"/>
            <a:ext cx="6003980" cy="789336"/>
          </a:xfrm>
        </p:spPr>
        <p:txBody>
          <a:bodyPr anchor="b">
            <a:normAutofit/>
          </a:bodyPr>
          <a:lstStyle/>
          <a:p>
            <a:r>
              <a:rPr lang="cs-CZ" dirty="0"/>
              <a:t>A co píše?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6C4356D9-0A7E-447C-A08A-68505E1542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2" b="3"/>
          <a:stretch/>
        </p:blipFill>
        <p:spPr bwMode="auto">
          <a:xfrm>
            <a:off x="4406845" y="3"/>
            <a:ext cx="4101288" cy="3418797"/>
          </a:xfrm>
          <a:custGeom>
            <a:avLst/>
            <a:gdLst/>
            <a:ahLst/>
            <a:cxnLst/>
            <a:rect l="l" t="t" r="r" b="b"/>
            <a:pathLst>
              <a:path w="4101288" h="3418797">
                <a:moveTo>
                  <a:pt x="989912" y="0"/>
                </a:moveTo>
                <a:lnTo>
                  <a:pt x="3844502" y="0"/>
                </a:lnTo>
                <a:lnTo>
                  <a:pt x="3760850" y="25406"/>
                </a:lnTo>
                <a:cubicBezTo>
                  <a:pt x="3711615" y="43967"/>
                  <a:pt x="3663870" y="67007"/>
                  <a:pt x="3618425" y="98254"/>
                </a:cubicBezTo>
                <a:cubicBezTo>
                  <a:pt x="3626136" y="110145"/>
                  <a:pt x="3665355" y="144049"/>
                  <a:pt x="3649272" y="146579"/>
                </a:cubicBezTo>
                <a:cubicBezTo>
                  <a:pt x="3604102" y="153917"/>
                  <a:pt x="3564000" y="178711"/>
                  <a:pt x="3522797" y="199205"/>
                </a:cubicBezTo>
                <a:cubicBezTo>
                  <a:pt x="3504948" y="208060"/>
                  <a:pt x="3483356" y="219700"/>
                  <a:pt x="3491728" y="251325"/>
                </a:cubicBezTo>
                <a:cubicBezTo>
                  <a:pt x="3506932" y="260181"/>
                  <a:pt x="3518169" y="247783"/>
                  <a:pt x="3530727" y="246772"/>
                </a:cubicBezTo>
                <a:cubicBezTo>
                  <a:pt x="3543507" y="245761"/>
                  <a:pt x="3572153" y="252336"/>
                  <a:pt x="3564219" y="256638"/>
                </a:cubicBezTo>
                <a:cubicBezTo>
                  <a:pt x="3528083" y="276121"/>
                  <a:pt x="3593085" y="322928"/>
                  <a:pt x="3550339" y="322928"/>
                </a:cubicBezTo>
                <a:cubicBezTo>
                  <a:pt x="3478728" y="323181"/>
                  <a:pt x="3440609" y="406169"/>
                  <a:pt x="3371643" y="408447"/>
                </a:cubicBezTo>
                <a:cubicBezTo>
                  <a:pt x="3360627" y="408698"/>
                  <a:pt x="3355338" y="423373"/>
                  <a:pt x="3355558" y="436278"/>
                </a:cubicBezTo>
                <a:cubicBezTo>
                  <a:pt x="3355558" y="451712"/>
                  <a:pt x="3365694" y="454494"/>
                  <a:pt x="3376931" y="456013"/>
                </a:cubicBezTo>
                <a:cubicBezTo>
                  <a:pt x="3394118" y="458289"/>
                  <a:pt x="3411965" y="436278"/>
                  <a:pt x="3434660" y="466133"/>
                </a:cubicBezTo>
                <a:cubicBezTo>
                  <a:pt x="3393898" y="483590"/>
                  <a:pt x="3353135" y="501049"/>
                  <a:pt x="3353797" y="561013"/>
                </a:cubicBezTo>
                <a:cubicBezTo>
                  <a:pt x="3354015" y="577205"/>
                  <a:pt x="3337050" y="583277"/>
                  <a:pt x="3324270" y="587325"/>
                </a:cubicBezTo>
                <a:cubicBezTo>
                  <a:pt x="3303117" y="593904"/>
                  <a:pt x="3285272" y="605543"/>
                  <a:pt x="3273812" y="628061"/>
                </a:cubicBezTo>
                <a:cubicBezTo>
                  <a:pt x="3274033" y="632362"/>
                  <a:pt x="3274254" y="636917"/>
                  <a:pt x="3272930" y="640459"/>
                </a:cubicBezTo>
                <a:cubicBezTo>
                  <a:pt x="3276676" y="694855"/>
                  <a:pt x="3307523" y="693336"/>
                  <a:pt x="3341676" y="684230"/>
                </a:cubicBezTo>
                <a:cubicBezTo>
                  <a:pt x="3382439" y="673096"/>
                  <a:pt x="3422762" y="652855"/>
                  <a:pt x="3465728" y="672338"/>
                </a:cubicBezTo>
                <a:cubicBezTo>
                  <a:pt x="3405133" y="698397"/>
                  <a:pt x="3339253" y="700422"/>
                  <a:pt x="3282405" y="737615"/>
                </a:cubicBezTo>
                <a:cubicBezTo>
                  <a:pt x="3490406" y="744447"/>
                  <a:pt x="3674169" y="627048"/>
                  <a:pt x="3875781" y="582013"/>
                </a:cubicBezTo>
                <a:cubicBezTo>
                  <a:pt x="3868951" y="612120"/>
                  <a:pt x="3852646" y="618193"/>
                  <a:pt x="3837883" y="622747"/>
                </a:cubicBezTo>
                <a:cubicBezTo>
                  <a:pt x="3763408" y="645519"/>
                  <a:pt x="3698188" y="690809"/>
                  <a:pt x="3630322" y="730023"/>
                </a:cubicBezTo>
                <a:cubicBezTo>
                  <a:pt x="3602340" y="746216"/>
                  <a:pt x="3582066" y="762411"/>
                  <a:pt x="3571492" y="797327"/>
                </a:cubicBezTo>
                <a:cubicBezTo>
                  <a:pt x="3562015" y="828953"/>
                  <a:pt x="3543728" y="843628"/>
                  <a:pt x="3509797" y="834518"/>
                </a:cubicBezTo>
                <a:cubicBezTo>
                  <a:pt x="3482254" y="826927"/>
                  <a:pt x="3452068" y="830975"/>
                  <a:pt x="3423203" y="833760"/>
                </a:cubicBezTo>
                <a:cubicBezTo>
                  <a:pt x="3389931" y="836796"/>
                  <a:pt x="3352693" y="872470"/>
                  <a:pt x="3361728" y="890941"/>
                </a:cubicBezTo>
                <a:cubicBezTo>
                  <a:pt x="3377151" y="922314"/>
                  <a:pt x="3402931" y="906627"/>
                  <a:pt x="3425847" y="903084"/>
                </a:cubicBezTo>
                <a:cubicBezTo>
                  <a:pt x="3451848" y="898784"/>
                  <a:pt x="3500100" y="889927"/>
                  <a:pt x="3500982" y="893723"/>
                </a:cubicBezTo>
                <a:cubicBezTo>
                  <a:pt x="3517950" y="972410"/>
                  <a:pt x="3637374" y="903845"/>
                  <a:pt x="3663154" y="896758"/>
                </a:cubicBezTo>
                <a:cubicBezTo>
                  <a:pt x="3695322" y="887904"/>
                  <a:pt x="3725509" y="904097"/>
                  <a:pt x="3756136" y="907891"/>
                </a:cubicBezTo>
                <a:cubicBezTo>
                  <a:pt x="3783459" y="911433"/>
                  <a:pt x="3937918" y="922314"/>
                  <a:pt x="3969866" y="888915"/>
                </a:cubicBezTo>
                <a:cubicBezTo>
                  <a:pt x="3974273" y="914976"/>
                  <a:pt x="3965020" y="925602"/>
                  <a:pt x="3957306" y="937494"/>
                </a:cubicBezTo>
                <a:cubicBezTo>
                  <a:pt x="3946511" y="954445"/>
                  <a:pt x="3944747" y="966337"/>
                  <a:pt x="3965239" y="979747"/>
                </a:cubicBezTo>
                <a:cubicBezTo>
                  <a:pt x="4023630" y="1018206"/>
                  <a:pt x="4022747" y="1019470"/>
                  <a:pt x="3968324" y="1071591"/>
                </a:cubicBezTo>
                <a:cubicBezTo>
                  <a:pt x="3965678" y="1073867"/>
                  <a:pt x="3966782" y="1081459"/>
                  <a:pt x="3966341" y="1086519"/>
                </a:cubicBezTo>
                <a:cubicBezTo>
                  <a:pt x="3980663" y="1094615"/>
                  <a:pt x="3997409" y="1074373"/>
                  <a:pt x="4014153" y="1096133"/>
                </a:cubicBezTo>
                <a:cubicBezTo>
                  <a:pt x="3941222" y="1191771"/>
                  <a:pt x="3829950" y="1215299"/>
                  <a:pt x="3729254" y="1287157"/>
                </a:cubicBezTo>
                <a:cubicBezTo>
                  <a:pt x="3810780" y="1310939"/>
                  <a:pt x="3859696" y="1227952"/>
                  <a:pt x="3919628" y="1238578"/>
                </a:cubicBezTo>
                <a:cubicBezTo>
                  <a:pt x="3949596" y="1264639"/>
                  <a:pt x="3860577" y="1306386"/>
                  <a:pt x="3945409" y="1318784"/>
                </a:cubicBezTo>
                <a:cubicBezTo>
                  <a:pt x="3908610" y="1341555"/>
                  <a:pt x="3881289" y="1363817"/>
                  <a:pt x="3855951" y="1390133"/>
                </a:cubicBezTo>
                <a:cubicBezTo>
                  <a:pt x="3810780" y="1437192"/>
                  <a:pt x="3801967" y="1468060"/>
                  <a:pt x="3822900" y="1531314"/>
                </a:cubicBezTo>
                <a:cubicBezTo>
                  <a:pt x="3836562" y="1572808"/>
                  <a:pt x="3856611" y="1611013"/>
                  <a:pt x="3838986" y="1660349"/>
                </a:cubicBezTo>
                <a:cubicBezTo>
                  <a:pt x="3826646" y="1694254"/>
                  <a:pt x="3831494" y="1716517"/>
                  <a:pt x="3877323" y="1701337"/>
                </a:cubicBezTo>
                <a:cubicBezTo>
                  <a:pt x="3926679" y="1685144"/>
                  <a:pt x="3945187" y="1715505"/>
                  <a:pt x="3932849" y="1774963"/>
                </a:cubicBezTo>
                <a:cubicBezTo>
                  <a:pt x="3924917" y="1813169"/>
                  <a:pt x="3933291" y="1824806"/>
                  <a:pt x="3967221" y="1820505"/>
                </a:cubicBezTo>
                <a:cubicBezTo>
                  <a:pt x="4004680" y="1815698"/>
                  <a:pt x="4040375" y="1790649"/>
                  <a:pt x="4086646" y="1802795"/>
                </a:cubicBezTo>
                <a:cubicBezTo>
                  <a:pt x="4049631" y="1872120"/>
                  <a:pt x="3970527" y="1852385"/>
                  <a:pt x="3927340" y="1918423"/>
                </a:cubicBezTo>
                <a:cubicBezTo>
                  <a:pt x="3978900" y="1918674"/>
                  <a:pt x="4018341" y="1918423"/>
                  <a:pt x="4056460" y="1903999"/>
                </a:cubicBezTo>
                <a:cubicBezTo>
                  <a:pt x="4072325" y="1898179"/>
                  <a:pt x="4089732" y="1892109"/>
                  <a:pt x="4098545" y="1912096"/>
                </a:cubicBezTo>
                <a:cubicBezTo>
                  <a:pt x="4108901" y="1936132"/>
                  <a:pt x="4087529" y="1945241"/>
                  <a:pt x="4074527" y="1949542"/>
                </a:cubicBezTo>
                <a:cubicBezTo>
                  <a:pt x="4037951" y="1961686"/>
                  <a:pt x="4009969" y="1990529"/>
                  <a:pt x="3979782" y="2013047"/>
                </a:cubicBezTo>
                <a:cubicBezTo>
                  <a:pt x="3913460" y="2062386"/>
                  <a:pt x="3840746" y="2103626"/>
                  <a:pt x="3784559" y="2185097"/>
                </a:cubicBezTo>
                <a:cubicBezTo>
                  <a:pt x="3855290" y="2164349"/>
                  <a:pt x="3907951" y="2116025"/>
                  <a:pt x="3973612" y="2106157"/>
                </a:cubicBezTo>
                <a:cubicBezTo>
                  <a:pt x="3916764" y="2180290"/>
                  <a:pt x="3843611" y="2229120"/>
                  <a:pt x="3774426" y="2283011"/>
                </a:cubicBezTo>
                <a:cubicBezTo>
                  <a:pt x="3754594" y="2298192"/>
                  <a:pt x="3734543" y="2308566"/>
                  <a:pt x="3730136" y="2341710"/>
                </a:cubicBezTo>
                <a:cubicBezTo>
                  <a:pt x="3721542" y="2405976"/>
                  <a:pt x="3695763" y="2459107"/>
                  <a:pt x="3640678" y="2487444"/>
                </a:cubicBezTo>
                <a:cubicBezTo>
                  <a:pt x="3640238" y="2487699"/>
                  <a:pt x="3643322" y="2497314"/>
                  <a:pt x="3645085" y="2503890"/>
                </a:cubicBezTo>
                <a:cubicBezTo>
                  <a:pt x="3678797" y="2505916"/>
                  <a:pt x="3705458" y="2467963"/>
                  <a:pt x="3748425" y="2480360"/>
                </a:cubicBezTo>
                <a:cubicBezTo>
                  <a:pt x="3707220" y="2531974"/>
                  <a:pt x="3672847" y="2578277"/>
                  <a:pt x="3614458" y="2602819"/>
                </a:cubicBezTo>
                <a:cubicBezTo>
                  <a:pt x="3567745" y="2622300"/>
                  <a:pt x="3510016" y="2633686"/>
                  <a:pt x="3476083" y="2696937"/>
                </a:cubicBezTo>
                <a:cubicBezTo>
                  <a:pt x="3515524" y="2709337"/>
                  <a:pt x="3544831" y="2693651"/>
                  <a:pt x="3574357" y="2682517"/>
                </a:cubicBezTo>
                <a:cubicBezTo>
                  <a:pt x="3619525" y="2665312"/>
                  <a:pt x="3664255" y="2645832"/>
                  <a:pt x="3709425" y="2628625"/>
                </a:cubicBezTo>
                <a:cubicBezTo>
                  <a:pt x="3726611" y="2622047"/>
                  <a:pt x="3745340" y="2617491"/>
                  <a:pt x="3756357" y="2648866"/>
                </a:cubicBezTo>
                <a:cubicBezTo>
                  <a:pt x="3698847" y="2655446"/>
                  <a:pt x="3664475" y="2697951"/>
                  <a:pt x="3628340" y="2737926"/>
                </a:cubicBezTo>
                <a:cubicBezTo>
                  <a:pt x="3608067" y="2760445"/>
                  <a:pt x="3591541" y="2790554"/>
                  <a:pt x="3554967" y="2779169"/>
                </a:cubicBezTo>
                <a:cubicBezTo>
                  <a:pt x="3535796" y="2773097"/>
                  <a:pt x="3523678" y="2790046"/>
                  <a:pt x="3525662" y="2810794"/>
                </a:cubicBezTo>
                <a:cubicBezTo>
                  <a:pt x="3532932" y="2883915"/>
                  <a:pt x="3488203" y="2909469"/>
                  <a:pt x="3441932" y="2923637"/>
                </a:cubicBezTo>
                <a:cubicBezTo>
                  <a:pt x="3354236" y="2950204"/>
                  <a:pt x="3281303" y="3012697"/>
                  <a:pt x="3196032" y="3046854"/>
                </a:cubicBezTo>
                <a:cubicBezTo>
                  <a:pt x="3113184" y="3079999"/>
                  <a:pt x="3049065" y="3158685"/>
                  <a:pt x="2965998" y="3199927"/>
                </a:cubicBezTo>
                <a:cubicBezTo>
                  <a:pt x="2905843" y="3229783"/>
                  <a:pt x="2848335" y="3268239"/>
                  <a:pt x="2786418" y="3295311"/>
                </a:cubicBezTo>
                <a:cubicBezTo>
                  <a:pt x="2639894" y="3359324"/>
                  <a:pt x="2490503" y="3410685"/>
                  <a:pt x="2332519" y="3418022"/>
                </a:cubicBezTo>
                <a:cubicBezTo>
                  <a:pt x="2202077" y="3423842"/>
                  <a:pt x="1070633" y="3418277"/>
                  <a:pt x="611003" y="2585615"/>
                </a:cubicBezTo>
                <a:cubicBezTo>
                  <a:pt x="602189" y="2581565"/>
                  <a:pt x="592275" y="2570939"/>
                  <a:pt x="589190" y="2560818"/>
                </a:cubicBezTo>
                <a:cubicBezTo>
                  <a:pt x="574427" y="2513505"/>
                  <a:pt x="538291" y="2493011"/>
                  <a:pt x="505681" y="2467457"/>
                </a:cubicBezTo>
                <a:cubicBezTo>
                  <a:pt x="477036" y="2444939"/>
                  <a:pt x="446628" y="2421409"/>
                  <a:pt x="434730" y="2383456"/>
                </a:cubicBezTo>
                <a:cubicBezTo>
                  <a:pt x="419086" y="2332854"/>
                  <a:pt x="463594" y="2374348"/>
                  <a:pt x="471748" y="2355119"/>
                </a:cubicBezTo>
                <a:cubicBezTo>
                  <a:pt x="454782" y="2328807"/>
                  <a:pt x="428560" y="2304770"/>
                  <a:pt x="421730" y="2274915"/>
                </a:cubicBezTo>
                <a:cubicBezTo>
                  <a:pt x="396833" y="2167131"/>
                  <a:pt x="343069" y="2088698"/>
                  <a:pt x="262645" y="2027722"/>
                </a:cubicBezTo>
                <a:cubicBezTo>
                  <a:pt x="239509" y="2010264"/>
                  <a:pt x="224307" y="1978384"/>
                  <a:pt x="192799" y="1973326"/>
                </a:cubicBezTo>
                <a:cubicBezTo>
                  <a:pt x="122730" y="1962193"/>
                  <a:pt x="144764" y="1875156"/>
                  <a:pt x="107746" y="1836446"/>
                </a:cubicBezTo>
                <a:cubicBezTo>
                  <a:pt x="100695" y="1829107"/>
                  <a:pt x="94306" y="1814687"/>
                  <a:pt x="95627" y="1804821"/>
                </a:cubicBezTo>
                <a:cubicBezTo>
                  <a:pt x="97609" y="1790649"/>
                  <a:pt x="105983" y="1777240"/>
                  <a:pt x="113034" y="1764589"/>
                </a:cubicBezTo>
                <a:cubicBezTo>
                  <a:pt x="120306" y="1751939"/>
                  <a:pt x="131322" y="1740806"/>
                  <a:pt x="126034" y="1724108"/>
                </a:cubicBezTo>
                <a:cubicBezTo>
                  <a:pt x="123833" y="1717277"/>
                  <a:pt x="125373" y="1693494"/>
                  <a:pt x="109068" y="1712215"/>
                </a:cubicBezTo>
                <a:cubicBezTo>
                  <a:pt x="64340" y="1763578"/>
                  <a:pt x="38339" y="1715001"/>
                  <a:pt x="0" y="1691723"/>
                </a:cubicBezTo>
                <a:cubicBezTo>
                  <a:pt x="30848" y="1667686"/>
                  <a:pt x="58610" y="1650735"/>
                  <a:pt x="63238" y="1614808"/>
                </a:cubicBezTo>
                <a:cubicBezTo>
                  <a:pt x="72712" y="1540674"/>
                  <a:pt x="113253" y="1506772"/>
                  <a:pt x="174729" y="1500192"/>
                </a:cubicBezTo>
                <a:cubicBezTo>
                  <a:pt x="152034" y="1428591"/>
                  <a:pt x="152034" y="1428591"/>
                  <a:pt x="225408" y="1418722"/>
                </a:cubicBezTo>
                <a:cubicBezTo>
                  <a:pt x="197204" y="1373181"/>
                  <a:pt x="197204" y="1361542"/>
                  <a:pt x="231358" y="1345855"/>
                </a:cubicBezTo>
                <a:cubicBezTo>
                  <a:pt x="264188" y="1330927"/>
                  <a:pt x="300543" y="1325867"/>
                  <a:pt x="330952" y="1302844"/>
                </a:cubicBezTo>
                <a:cubicBezTo>
                  <a:pt x="302967" y="1244651"/>
                  <a:pt x="295035" y="1177097"/>
                  <a:pt x="237307" y="1148758"/>
                </a:cubicBezTo>
                <a:cubicBezTo>
                  <a:pt x="228273" y="1144458"/>
                  <a:pt x="222103" y="1127000"/>
                  <a:pt x="227831" y="1116880"/>
                </a:cubicBezTo>
                <a:cubicBezTo>
                  <a:pt x="248764" y="1080194"/>
                  <a:pt x="218798" y="1010614"/>
                  <a:pt x="284017" y="1002772"/>
                </a:cubicBezTo>
                <a:cubicBezTo>
                  <a:pt x="292171" y="1002013"/>
                  <a:pt x="299663" y="994421"/>
                  <a:pt x="293273" y="984554"/>
                </a:cubicBezTo>
                <a:cubicBezTo>
                  <a:pt x="271238" y="950145"/>
                  <a:pt x="297900" y="952421"/>
                  <a:pt x="313983" y="948120"/>
                </a:cubicBezTo>
                <a:cubicBezTo>
                  <a:pt x="333375" y="942809"/>
                  <a:pt x="355409" y="957988"/>
                  <a:pt x="373477" y="939265"/>
                </a:cubicBezTo>
                <a:cubicBezTo>
                  <a:pt x="369289" y="919530"/>
                  <a:pt x="353646" y="919783"/>
                  <a:pt x="342629" y="913458"/>
                </a:cubicBezTo>
                <a:cubicBezTo>
                  <a:pt x="310460" y="895240"/>
                  <a:pt x="284238" y="873483"/>
                  <a:pt x="282695" y="826169"/>
                </a:cubicBezTo>
                <a:cubicBezTo>
                  <a:pt x="281595" y="787964"/>
                  <a:pt x="278069" y="754314"/>
                  <a:pt x="322578" y="742675"/>
                </a:cubicBezTo>
                <a:cubicBezTo>
                  <a:pt x="341086" y="737866"/>
                  <a:pt x="335797" y="710289"/>
                  <a:pt x="325221" y="696626"/>
                </a:cubicBezTo>
                <a:cubicBezTo>
                  <a:pt x="306272" y="672338"/>
                  <a:pt x="290629" y="639953"/>
                  <a:pt x="258017" y="637675"/>
                </a:cubicBezTo>
                <a:cubicBezTo>
                  <a:pt x="238187" y="636158"/>
                  <a:pt x="222983" y="626035"/>
                  <a:pt x="207340" y="614398"/>
                </a:cubicBezTo>
                <a:cubicBezTo>
                  <a:pt x="196103" y="606047"/>
                  <a:pt x="182662" y="598964"/>
                  <a:pt x="183983" y="581001"/>
                </a:cubicBezTo>
                <a:cubicBezTo>
                  <a:pt x="185306" y="563795"/>
                  <a:pt x="198305" y="556711"/>
                  <a:pt x="211526" y="553169"/>
                </a:cubicBezTo>
                <a:cubicBezTo>
                  <a:pt x="255595" y="541784"/>
                  <a:pt x="297017" y="525085"/>
                  <a:pt x="333816" y="486880"/>
                </a:cubicBezTo>
                <a:cubicBezTo>
                  <a:pt x="309357" y="466639"/>
                  <a:pt x="286001" y="451964"/>
                  <a:pt x="267934" y="431469"/>
                </a:cubicBezTo>
                <a:cubicBezTo>
                  <a:pt x="224307" y="381881"/>
                  <a:pt x="593817" y="225772"/>
                  <a:pt x="612325" y="170108"/>
                </a:cubicBezTo>
                <a:cubicBezTo>
                  <a:pt x="618054" y="152904"/>
                  <a:pt x="637663" y="135194"/>
                  <a:pt x="653971" y="130133"/>
                </a:cubicBezTo>
                <a:cubicBezTo>
                  <a:pt x="730427" y="106350"/>
                  <a:pt x="796748" y="52963"/>
                  <a:pt x="874970" y="33228"/>
                </a:cubicBezTo>
                <a:cubicBezTo>
                  <a:pt x="911877" y="23867"/>
                  <a:pt x="948509" y="12925"/>
                  <a:pt x="986021" y="122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6113AF-D9D7-489E-9B4F-2D19A3CD9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6844" y="4567649"/>
            <a:ext cx="6946955" cy="1754125"/>
          </a:xfrm>
        </p:spPr>
        <p:txBody>
          <a:bodyPr>
            <a:normAutofit/>
          </a:bodyPr>
          <a:lstStyle/>
          <a:p>
            <a:r>
              <a:rPr lang="cs-CZ" sz="2000" dirty="0"/>
              <a:t>Výroba velmi nekvalitních štítů a sedel</a:t>
            </a:r>
          </a:p>
          <a:p>
            <a:r>
              <a:rPr lang="cs-CZ" sz="2000" dirty="0"/>
              <a:t>Velký byznys s kožešinami, cínem a otroky</a:t>
            </a:r>
          </a:p>
          <a:p>
            <a:pPr lvl="1"/>
            <a:r>
              <a:rPr lang="cs-CZ" sz="1600" dirty="0"/>
              <a:t>Zvláštní je, že historiky obvykle zaujali jen ti otroci (spor o ekonomiku…)</a:t>
            </a:r>
          </a:p>
          <a:p>
            <a:r>
              <a:rPr lang="cs-CZ" sz="2000" dirty="0"/>
              <a:t>Cín a kožešiny přitom očividně podobně důležité a také mají své dlouhodobé místo v ekonomice…</a:t>
            </a: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4C90A734-7BE2-409D-ACE1-6CA1036488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5" r="25606"/>
          <a:stretch/>
        </p:blipFill>
        <p:spPr bwMode="auto">
          <a:xfrm>
            <a:off x="20" y="277472"/>
            <a:ext cx="4552718" cy="5946218"/>
          </a:xfrm>
          <a:custGeom>
            <a:avLst/>
            <a:gdLst/>
            <a:ahLst/>
            <a:cxnLst/>
            <a:rect l="l" t="t" r="r" b="b"/>
            <a:pathLst>
              <a:path w="4552738" h="5946218">
                <a:moveTo>
                  <a:pt x="0" y="0"/>
                </a:moveTo>
                <a:lnTo>
                  <a:pt x="193217" y="10418"/>
                </a:lnTo>
                <a:cubicBezTo>
                  <a:pt x="612089" y="35802"/>
                  <a:pt x="1030148" y="71660"/>
                  <a:pt x="1446580" y="128061"/>
                </a:cubicBezTo>
                <a:cubicBezTo>
                  <a:pt x="1735723" y="167547"/>
                  <a:pt x="2027715" y="194943"/>
                  <a:pt x="2320927" y="163517"/>
                </a:cubicBezTo>
                <a:cubicBezTo>
                  <a:pt x="2335563" y="161905"/>
                  <a:pt x="2352239" y="156669"/>
                  <a:pt x="2364438" y="161905"/>
                </a:cubicBezTo>
                <a:cubicBezTo>
                  <a:pt x="2506776" y="220729"/>
                  <a:pt x="2662121" y="178424"/>
                  <a:pt x="2809744" y="215490"/>
                </a:cubicBezTo>
                <a:cubicBezTo>
                  <a:pt x="2771925" y="358517"/>
                  <a:pt x="2609662" y="346832"/>
                  <a:pt x="2518162" y="445944"/>
                </a:cubicBezTo>
                <a:cubicBezTo>
                  <a:pt x="2667409" y="485424"/>
                  <a:pt x="2801610" y="525312"/>
                  <a:pt x="2937846" y="555124"/>
                </a:cubicBezTo>
                <a:cubicBezTo>
                  <a:pt x="3082216" y="586550"/>
                  <a:pt x="3204622" y="671561"/>
                  <a:pt x="3345734" y="709433"/>
                </a:cubicBezTo>
                <a:cubicBezTo>
                  <a:pt x="3375832" y="717492"/>
                  <a:pt x="3412025" y="745693"/>
                  <a:pt x="3422598" y="773089"/>
                </a:cubicBezTo>
                <a:cubicBezTo>
                  <a:pt x="3456757" y="861726"/>
                  <a:pt x="4138745" y="1110310"/>
                  <a:pt x="4058225" y="1189273"/>
                </a:cubicBezTo>
                <a:cubicBezTo>
                  <a:pt x="4024878" y="1221909"/>
                  <a:pt x="3981773" y="1245276"/>
                  <a:pt x="3936629" y="1277508"/>
                </a:cubicBezTo>
                <a:cubicBezTo>
                  <a:pt x="4004547" y="1338344"/>
                  <a:pt x="4080998" y="1364935"/>
                  <a:pt x="4162334" y="1383065"/>
                </a:cubicBezTo>
                <a:cubicBezTo>
                  <a:pt x="4186736" y="1388705"/>
                  <a:pt x="4210728" y="1399986"/>
                  <a:pt x="4213168" y="1427383"/>
                </a:cubicBezTo>
                <a:cubicBezTo>
                  <a:pt x="4215607" y="1455987"/>
                  <a:pt x="4190800" y="1467266"/>
                  <a:pt x="4170061" y="1480564"/>
                </a:cubicBezTo>
                <a:cubicBezTo>
                  <a:pt x="4141188" y="1499095"/>
                  <a:pt x="4113127" y="1515214"/>
                  <a:pt x="4076527" y="1517630"/>
                </a:cubicBezTo>
                <a:cubicBezTo>
                  <a:pt x="4016337" y="1521257"/>
                  <a:pt x="3987466" y="1572826"/>
                  <a:pt x="3952493" y="1611502"/>
                </a:cubicBezTo>
                <a:cubicBezTo>
                  <a:pt x="3932973" y="1633259"/>
                  <a:pt x="3923211" y="1677172"/>
                  <a:pt x="3957370" y="1684828"/>
                </a:cubicBezTo>
                <a:cubicBezTo>
                  <a:pt x="4039518" y="1703363"/>
                  <a:pt x="4033011" y="1756946"/>
                  <a:pt x="4030981" y="1817782"/>
                </a:cubicBezTo>
                <a:cubicBezTo>
                  <a:pt x="4028133" y="1893124"/>
                  <a:pt x="3979737" y="1927770"/>
                  <a:pt x="3920363" y="1956780"/>
                </a:cubicBezTo>
                <a:cubicBezTo>
                  <a:pt x="3900029" y="1966851"/>
                  <a:pt x="3871158" y="1966449"/>
                  <a:pt x="3863429" y="1997874"/>
                </a:cubicBezTo>
                <a:cubicBezTo>
                  <a:pt x="3896777" y="2027688"/>
                  <a:pt x="3937444" y="2003517"/>
                  <a:pt x="3973233" y="2011975"/>
                </a:cubicBezTo>
                <a:cubicBezTo>
                  <a:pt x="4002918" y="2018824"/>
                  <a:pt x="4052127" y="2015199"/>
                  <a:pt x="4011458" y="2069991"/>
                </a:cubicBezTo>
                <a:cubicBezTo>
                  <a:pt x="3999664" y="2085704"/>
                  <a:pt x="4013491" y="2097792"/>
                  <a:pt x="4028540" y="2099000"/>
                </a:cubicBezTo>
                <a:cubicBezTo>
                  <a:pt x="4148913" y="2111489"/>
                  <a:pt x="4093606" y="2222285"/>
                  <a:pt x="4132241" y="2280703"/>
                </a:cubicBezTo>
                <a:cubicBezTo>
                  <a:pt x="4142812" y="2296818"/>
                  <a:pt x="4131425" y="2324618"/>
                  <a:pt x="4114752" y="2331466"/>
                </a:cubicBezTo>
                <a:cubicBezTo>
                  <a:pt x="4008205" y="2376592"/>
                  <a:pt x="3993565" y="2484163"/>
                  <a:pt x="3941916" y="2576828"/>
                </a:cubicBezTo>
                <a:cubicBezTo>
                  <a:pt x="3998039" y="2613488"/>
                  <a:pt x="4065138" y="2621547"/>
                  <a:pt x="4125732" y="2645318"/>
                </a:cubicBezTo>
                <a:cubicBezTo>
                  <a:pt x="4188768" y="2670298"/>
                  <a:pt x="4188768" y="2688831"/>
                  <a:pt x="4136714" y="2761349"/>
                </a:cubicBezTo>
                <a:cubicBezTo>
                  <a:pt x="4272135" y="2777064"/>
                  <a:pt x="4272135" y="2777064"/>
                  <a:pt x="4230249" y="2891080"/>
                </a:cubicBezTo>
                <a:cubicBezTo>
                  <a:pt x="4343713" y="2901557"/>
                  <a:pt x="4418537" y="2955542"/>
                  <a:pt x="4436023" y="3073591"/>
                </a:cubicBezTo>
                <a:cubicBezTo>
                  <a:pt x="4444564" y="3130800"/>
                  <a:pt x="4495804" y="3157792"/>
                  <a:pt x="4552738" y="3196068"/>
                </a:cubicBezTo>
                <a:cubicBezTo>
                  <a:pt x="4481978" y="3233136"/>
                  <a:pt x="4433989" y="3310489"/>
                  <a:pt x="4351436" y="3228700"/>
                </a:cubicBezTo>
                <a:cubicBezTo>
                  <a:pt x="4321344" y="3198888"/>
                  <a:pt x="4324186" y="3236761"/>
                  <a:pt x="4320122" y="3247637"/>
                </a:cubicBezTo>
                <a:cubicBezTo>
                  <a:pt x="4310364" y="3274227"/>
                  <a:pt x="4330695" y="3291956"/>
                  <a:pt x="4344116" y="3312099"/>
                </a:cubicBezTo>
                <a:cubicBezTo>
                  <a:pt x="4357130" y="3332244"/>
                  <a:pt x="4372586" y="3353596"/>
                  <a:pt x="4376244" y="3376163"/>
                </a:cubicBezTo>
                <a:cubicBezTo>
                  <a:pt x="4378682" y="3391874"/>
                  <a:pt x="4366890" y="3414835"/>
                  <a:pt x="4353877" y="3426522"/>
                </a:cubicBezTo>
                <a:cubicBezTo>
                  <a:pt x="4285554" y="3488163"/>
                  <a:pt x="4326221" y="3626757"/>
                  <a:pt x="4196898" y="3644486"/>
                </a:cubicBezTo>
                <a:cubicBezTo>
                  <a:pt x="4138745" y="3652541"/>
                  <a:pt x="4110687" y="3703306"/>
                  <a:pt x="4067986" y="3731106"/>
                </a:cubicBezTo>
                <a:cubicBezTo>
                  <a:pt x="3919551" y="3828201"/>
                  <a:pt x="3820322" y="3953097"/>
                  <a:pt x="3774370" y="4124729"/>
                </a:cubicBezTo>
                <a:cubicBezTo>
                  <a:pt x="3761764" y="4172269"/>
                  <a:pt x="3713368" y="4210546"/>
                  <a:pt x="3682054" y="4252444"/>
                </a:cubicBezTo>
                <a:cubicBezTo>
                  <a:pt x="3697103" y="4283064"/>
                  <a:pt x="3779250" y="4216990"/>
                  <a:pt x="3750377" y="4297567"/>
                </a:cubicBezTo>
                <a:cubicBezTo>
                  <a:pt x="3728417" y="4358002"/>
                  <a:pt x="3672294" y="4395470"/>
                  <a:pt x="3619425" y="4431328"/>
                </a:cubicBezTo>
                <a:cubicBezTo>
                  <a:pt x="3559239" y="4472019"/>
                  <a:pt x="3492545" y="4504653"/>
                  <a:pt x="3465296" y="4579993"/>
                </a:cubicBezTo>
                <a:cubicBezTo>
                  <a:pt x="3459603" y="4596110"/>
                  <a:pt x="3441305" y="4613031"/>
                  <a:pt x="3425038" y="4619479"/>
                </a:cubicBezTo>
                <a:cubicBezTo>
                  <a:pt x="2576720" y="5945389"/>
                  <a:pt x="488463" y="5954251"/>
                  <a:pt x="247714" y="5944983"/>
                </a:cubicBezTo>
                <a:cubicBezTo>
                  <a:pt x="174818" y="5942062"/>
                  <a:pt x="102913" y="5934760"/>
                  <a:pt x="31834" y="5923857"/>
                </a:cubicBezTo>
                <a:lnTo>
                  <a:pt x="0" y="591740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DE31BB1A-83EA-4279-A9F2-03857236CC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4" r="9144" b="-4"/>
          <a:stretch/>
        </p:blipFill>
        <p:spPr bwMode="auto">
          <a:xfrm>
            <a:off x="8653074" y="-2"/>
            <a:ext cx="3538926" cy="4290182"/>
          </a:xfrm>
          <a:custGeom>
            <a:avLst/>
            <a:gdLst/>
            <a:ahLst/>
            <a:cxnLst/>
            <a:rect l="l" t="t" r="r" b="b"/>
            <a:pathLst>
              <a:path w="3538926" h="4290182">
                <a:moveTo>
                  <a:pt x="1370437" y="0"/>
                </a:moveTo>
                <a:lnTo>
                  <a:pt x="3538926" y="0"/>
                </a:lnTo>
                <a:lnTo>
                  <a:pt x="3538926" y="4256362"/>
                </a:lnTo>
                <a:lnTo>
                  <a:pt x="3455334" y="4273195"/>
                </a:lnTo>
                <a:cubicBezTo>
                  <a:pt x="3401009" y="4281478"/>
                  <a:pt x="3346052" y="4287025"/>
                  <a:pt x="3290337" y="4289244"/>
                </a:cubicBezTo>
                <a:cubicBezTo>
                  <a:pt x="3106332" y="4296285"/>
                  <a:pt x="1510274" y="4289552"/>
                  <a:pt x="861903" y="3282295"/>
                </a:cubicBezTo>
                <a:cubicBezTo>
                  <a:pt x="849470" y="3277397"/>
                  <a:pt x="835485" y="3264542"/>
                  <a:pt x="831133" y="3252299"/>
                </a:cubicBezTo>
                <a:cubicBezTo>
                  <a:pt x="810307" y="3195065"/>
                  <a:pt x="759333" y="3170274"/>
                  <a:pt x="713332" y="3139362"/>
                </a:cubicBezTo>
                <a:cubicBezTo>
                  <a:pt x="672925" y="3112122"/>
                  <a:pt x="630030" y="3083658"/>
                  <a:pt x="613246" y="3037747"/>
                </a:cubicBezTo>
                <a:cubicBezTo>
                  <a:pt x="591178" y="2976535"/>
                  <a:pt x="653963" y="3026730"/>
                  <a:pt x="665465" y="3003469"/>
                </a:cubicBezTo>
                <a:cubicBezTo>
                  <a:pt x="641532" y="2971640"/>
                  <a:pt x="604543" y="2942562"/>
                  <a:pt x="594908" y="2906447"/>
                </a:cubicBezTo>
                <a:cubicBezTo>
                  <a:pt x="559787" y="2776063"/>
                  <a:pt x="483946" y="2681183"/>
                  <a:pt x="370497" y="2607422"/>
                </a:cubicBezTo>
                <a:cubicBezTo>
                  <a:pt x="337860" y="2586304"/>
                  <a:pt x="316415" y="2547739"/>
                  <a:pt x="271969" y="2541620"/>
                </a:cubicBezTo>
                <a:cubicBezTo>
                  <a:pt x="173127" y="2528152"/>
                  <a:pt x="204209" y="2422866"/>
                  <a:pt x="151990" y="2376038"/>
                </a:cubicBezTo>
                <a:cubicBezTo>
                  <a:pt x="142044" y="2367161"/>
                  <a:pt x="133031" y="2349717"/>
                  <a:pt x="134895" y="2337782"/>
                </a:cubicBezTo>
                <a:cubicBezTo>
                  <a:pt x="137691" y="2320639"/>
                  <a:pt x="149504" y="2304419"/>
                  <a:pt x="159450" y="2289115"/>
                </a:cubicBezTo>
                <a:cubicBezTo>
                  <a:pt x="169707" y="2273813"/>
                  <a:pt x="185247" y="2260344"/>
                  <a:pt x="177788" y="2240145"/>
                </a:cubicBezTo>
                <a:cubicBezTo>
                  <a:pt x="174683" y="2231882"/>
                  <a:pt x="176855" y="2203112"/>
                  <a:pt x="153855" y="2225759"/>
                </a:cubicBezTo>
                <a:cubicBezTo>
                  <a:pt x="90759" y="2287892"/>
                  <a:pt x="54081" y="2229129"/>
                  <a:pt x="0" y="2200970"/>
                </a:cubicBezTo>
                <a:cubicBezTo>
                  <a:pt x="43514" y="2171892"/>
                  <a:pt x="82677" y="2151388"/>
                  <a:pt x="89205" y="2107927"/>
                </a:cubicBezTo>
                <a:cubicBezTo>
                  <a:pt x="102570" y="2018249"/>
                  <a:pt x="159758" y="1977237"/>
                  <a:pt x="246479" y="1969279"/>
                </a:cubicBezTo>
                <a:cubicBezTo>
                  <a:pt x="214465" y="1882663"/>
                  <a:pt x="214465" y="1882663"/>
                  <a:pt x="317968" y="1870725"/>
                </a:cubicBezTo>
                <a:cubicBezTo>
                  <a:pt x="278183" y="1815635"/>
                  <a:pt x="278183" y="1801556"/>
                  <a:pt x="326361" y="1782580"/>
                </a:cubicBezTo>
                <a:cubicBezTo>
                  <a:pt x="372673" y="1764521"/>
                  <a:pt x="423957" y="1758400"/>
                  <a:pt x="466852" y="1730550"/>
                </a:cubicBezTo>
                <a:cubicBezTo>
                  <a:pt x="427377" y="1660155"/>
                  <a:pt x="416187" y="1578436"/>
                  <a:pt x="334753" y="1544155"/>
                </a:cubicBezTo>
                <a:cubicBezTo>
                  <a:pt x="322010" y="1538952"/>
                  <a:pt x="313307" y="1517834"/>
                  <a:pt x="321386" y="1505592"/>
                </a:cubicBezTo>
                <a:cubicBezTo>
                  <a:pt x="350915" y="1461214"/>
                  <a:pt x="308644" y="1377045"/>
                  <a:pt x="400645" y="1367557"/>
                </a:cubicBezTo>
                <a:cubicBezTo>
                  <a:pt x="412147" y="1366640"/>
                  <a:pt x="422716" y="1357456"/>
                  <a:pt x="413701" y="1345520"/>
                </a:cubicBezTo>
                <a:cubicBezTo>
                  <a:pt x="382618" y="1303896"/>
                  <a:pt x="420228" y="1306649"/>
                  <a:pt x="442916" y="1301447"/>
                </a:cubicBezTo>
                <a:cubicBezTo>
                  <a:pt x="470270" y="1295021"/>
                  <a:pt x="501352" y="1313384"/>
                  <a:pt x="526840" y="1290735"/>
                </a:cubicBezTo>
                <a:cubicBezTo>
                  <a:pt x="520932" y="1266862"/>
                  <a:pt x="498866" y="1267167"/>
                  <a:pt x="483325" y="1259517"/>
                </a:cubicBezTo>
                <a:cubicBezTo>
                  <a:pt x="437945" y="1237479"/>
                  <a:pt x="400956" y="1211159"/>
                  <a:pt x="398780" y="1153924"/>
                </a:cubicBezTo>
                <a:cubicBezTo>
                  <a:pt x="397228" y="1107708"/>
                  <a:pt x="392254" y="1067003"/>
                  <a:pt x="455041" y="1052922"/>
                </a:cubicBezTo>
                <a:cubicBezTo>
                  <a:pt x="481149" y="1047106"/>
                  <a:pt x="473687" y="1013747"/>
                  <a:pt x="458768" y="997218"/>
                </a:cubicBezTo>
                <a:cubicBezTo>
                  <a:pt x="432038" y="967837"/>
                  <a:pt x="409972" y="928661"/>
                  <a:pt x="363968" y="925907"/>
                </a:cubicBezTo>
                <a:cubicBezTo>
                  <a:pt x="335995" y="924071"/>
                  <a:pt x="314548" y="911826"/>
                  <a:pt x="292481" y="897749"/>
                </a:cubicBezTo>
                <a:cubicBezTo>
                  <a:pt x="276630" y="887646"/>
                  <a:pt x="257670" y="879078"/>
                  <a:pt x="259533" y="857348"/>
                </a:cubicBezTo>
                <a:cubicBezTo>
                  <a:pt x="261399" y="836535"/>
                  <a:pt x="279736" y="827966"/>
                  <a:pt x="298387" y="823681"/>
                </a:cubicBezTo>
                <a:cubicBezTo>
                  <a:pt x="360552" y="809909"/>
                  <a:pt x="418983" y="789708"/>
                  <a:pt x="470893" y="743493"/>
                </a:cubicBezTo>
                <a:cubicBezTo>
                  <a:pt x="436390" y="719007"/>
                  <a:pt x="403444" y="701256"/>
                  <a:pt x="377957" y="676463"/>
                </a:cubicBezTo>
                <a:cubicBezTo>
                  <a:pt x="316415" y="616477"/>
                  <a:pt x="837660" y="427634"/>
                  <a:pt x="863768" y="360299"/>
                </a:cubicBezTo>
                <a:cubicBezTo>
                  <a:pt x="871849" y="339488"/>
                  <a:pt x="899511" y="318064"/>
                  <a:pt x="922515" y="311942"/>
                </a:cubicBezTo>
                <a:cubicBezTo>
                  <a:pt x="1030367" y="283171"/>
                  <a:pt x="1123922" y="218591"/>
                  <a:pt x="1234265" y="194718"/>
                </a:cubicBezTo>
                <a:cubicBezTo>
                  <a:pt x="1338390" y="172070"/>
                  <a:pt x="1440960" y="141768"/>
                  <a:pt x="1555030" y="111776"/>
                </a:cubicBezTo>
                <a:cubicBezTo>
                  <a:pt x="1520063" y="74130"/>
                  <a:pt x="1471575" y="57526"/>
                  <a:pt x="1428216" y="3675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284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A5F75132-0F60-4133-BE25-A594DDCB77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55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5313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1100</Words>
  <Application>Microsoft Office PowerPoint</Application>
  <PresentationFormat>Širokoúhlá obrazovka</PresentationFormat>
  <Paragraphs>91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Arial</vt:lpstr>
      <vt:lpstr>Calibri</vt:lpstr>
      <vt:lpstr>Calibri Light</vt:lpstr>
      <vt:lpstr>Motiv Office</vt:lpstr>
      <vt:lpstr>Ekonomické počátky středověkých Čech</vt:lpstr>
      <vt:lpstr>Prameny a kontext</vt:lpstr>
      <vt:lpstr>Raně středověký obchod</vt:lpstr>
      <vt:lpstr>Velkomoravská ekonomika</vt:lpstr>
      <vt:lpstr>Sůl – překvapivá hodnota</vt:lpstr>
      <vt:lpstr>Otroci</vt:lpstr>
      <vt:lpstr>Ibrahim ibn Jakub</vt:lpstr>
      <vt:lpstr>A co píše?</vt:lpstr>
      <vt:lpstr>Prezentace aplikace PowerPoint</vt:lpstr>
      <vt:lpstr>Cín</vt:lpstr>
      <vt:lpstr>Kožešiny</vt:lpstr>
      <vt:lpstr>A pak reálné mince</vt:lpstr>
      <vt:lpstr>A propos… mince</vt:lpstr>
      <vt:lpstr>Byznys státu</vt:lpstr>
      <vt:lpstr>Počátky „státního“ hospodářství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Ekonomické počátky středověkých Čech</dc:title>
  <dc:creator>Izdný, Jakub</dc:creator>
  <cp:lastModifiedBy>Izdný, Jakub</cp:lastModifiedBy>
  <cp:revision>5</cp:revision>
  <dcterms:created xsi:type="dcterms:W3CDTF">2022-02-23T08:59:54Z</dcterms:created>
  <dcterms:modified xsi:type="dcterms:W3CDTF">2025-02-26T08:56:29Z</dcterms:modified>
</cp:coreProperties>
</file>