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8" r:id="rId3"/>
    <p:sldId id="285" r:id="rId4"/>
    <p:sldId id="279" r:id="rId5"/>
    <p:sldId id="286" r:id="rId6"/>
    <p:sldId id="280" r:id="rId7"/>
    <p:sldId id="281" r:id="rId8"/>
    <p:sldId id="282" r:id="rId9"/>
    <p:sldId id="283" r:id="rId10"/>
    <p:sldId id="287" r:id="rId11"/>
    <p:sldId id="290" r:id="rId12"/>
    <p:sldId id="291" r:id="rId13"/>
    <p:sldId id="292" r:id="rId14"/>
    <p:sldId id="293" r:id="rId15"/>
    <p:sldId id="295" r:id="rId16"/>
    <p:sldId id="305" r:id="rId17"/>
    <p:sldId id="300" r:id="rId18"/>
    <p:sldId id="30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796" autoAdjust="0"/>
  </p:normalViewPr>
  <p:slideViewPr>
    <p:cSldViewPr snapToGrid="0">
      <p:cViewPr varScale="1">
        <p:scale>
          <a:sx n="60" d="100"/>
          <a:sy n="60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1C6E1-8197-43AA-8A21-CDB5F844C301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24E90-0BD6-4978-BE48-67FCC56DD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9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F8BB7-B297-4EBE-BC4C-A5E081077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FB58D7-FD29-414B-BF5C-74083D3D7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F9DEA-072E-46F4-98A1-EB50F3D2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3F552-9676-491E-9B28-ACD5EDA9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38650B-5A06-41B2-B515-65630CF6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45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919D2-DBAE-47F9-8541-3826E3E3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69080D-BD1F-45D1-A277-9287B6A10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B8406-E470-4CE8-9B8C-1B5EE8B5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551EAB-833B-4969-A87D-B8BCB76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FA581-895B-4BD9-8A44-44D5664B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06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38D54C-47EC-490F-B740-113A43D73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A1C8EB-42BC-4539-B061-BCC45620E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BC64C-FB66-4B58-B412-088410A1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30ED0-ECDD-41FF-80B8-7BEADC10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F8F7B-3C16-4D94-8A23-9F0FF6C8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9DB8C-5821-4691-A040-E0775E19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51EC1-3E7E-4851-82D9-27783ECE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25AF2-D0FD-4442-ABF3-35758E58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5AC40-D38E-402E-821E-C9B669FB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BDF96-F124-43BF-AD58-9492D219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1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74DF4-36AB-4F54-9C39-4ACFDF1A6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9F2DEB-244A-4622-9582-F6CC12DB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23C131-73A4-4DD0-BE8E-BC44E27A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58BF9-FA0E-45C6-B8FF-6C8BFD33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E27F3-0A93-46DA-B0E6-D9CD49A9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0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3B262-4C56-4206-9DE7-29BE359D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69474-21B0-479B-AC8E-EDF66A980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3C593CC-9832-4F3C-BF35-A2DCB304C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B7EC3D-ED12-4734-89C1-918AE621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715E6-DA4B-4303-9CBF-6E051138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0421C-2352-40F6-9DC7-0CE6EB8E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EDC53-800D-493A-9205-13B4ADB3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6EB47C-81AD-4060-B421-65D301CF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755318-2FA7-4B9B-A14A-7C94E03B2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B08554B-0E8E-4420-9E57-0E832E40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CD506B-1447-40F2-BF63-99CD802CB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493F58-08E0-4DFD-956E-0BD0F871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5805DE-C19B-4988-B830-9C3EBD61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344890-691A-434A-8106-DDEEA07F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C8714-4DE6-4F4A-9D1F-0559440E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4553F3-9132-46A3-B95B-3D3AACB1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41E33F-0EFD-4746-9592-75738E09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F37943-F7D7-48FB-8017-D2A0141B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40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EA8493-6C3C-4AC3-980A-3E752D7E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FC8826-39CA-442D-BC9D-149457B5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3F5276-A2BE-44DA-B621-A18B231A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57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AAE2F-E9CC-4523-9690-C474155B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96E206-4A04-493D-9FFD-A9466E9D7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81E01F-918A-4BD7-B857-DB050CA91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140981-D1B4-4C4F-95FA-21BC4AE8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ED5ED-EACB-47D3-AC30-1C6A0721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BDD45E-E023-4D00-BF81-2E3A24B0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11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7ACBA-6535-4063-9B7E-F6B63AD3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4D4215-8DB1-4E5C-B89F-D5E71B2B8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906FE5-179E-459E-8FA1-5015D9BED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FD610B-A9D0-4E63-8EF2-34AE3B8C8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E1D52D-B558-4D96-9621-4C47D890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293366-B50A-4BDD-A793-43F917F9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3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13B793C-4B60-42EE-AB4C-2B0E7F6CF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CE85F6-0FBB-4B31-A6CC-DCDC8A1D8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62ED8-96E1-4CB0-A5B1-5B1852406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50F4-BD8A-42A3-ACCE-D8774C82695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89520-7F87-47E5-9AE9-DBBCD29C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CC37E9-EC52-4B52-99AE-1DC75670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43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ara.ujc.cas.cz/psjc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  <a:br>
              <a:rPr lang="cs-CZ" sz="3600" b="1"/>
            </a:br>
            <a:r>
              <a:rPr lang="cs-CZ" sz="2800" b="1"/>
              <a:t>slovotvorba </a:t>
            </a:r>
            <a:r>
              <a:rPr lang="cs-CZ" sz="2800" b="1" dirty="0"/>
              <a:t>a slovotvorný rozbor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45"/>
    </mc:Choice>
    <mc:Fallback xmlns="">
      <p:transition spd="slow" advTm="3574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marginální procesy (pro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8801"/>
            <a:ext cx="9382944" cy="452596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deprefixace</a:t>
            </a:r>
          </a:p>
          <a:p>
            <a:pPr lvl="1"/>
            <a:r>
              <a:rPr lang="cs-CZ" b="1" i="1" dirty="0"/>
              <a:t>ú</a:t>
            </a:r>
            <a:r>
              <a:rPr lang="cs-CZ" i="1" dirty="0"/>
              <a:t>tes → tes </a:t>
            </a:r>
            <a:r>
              <a:rPr lang="cs-CZ" dirty="0"/>
              <a:t>(básnické)</a:t>
            </a:r>
          </a:p>
          <a:p>
            <a:r>
              <a:rPr lang="cs-CZ" b="1" dirty="0" err="1"/>
              <a:t>desufixace</a:t>
            </a:r>
            <a:endParaRPr lang="cs-CZ" b="1" dirty="0"/>
          </a:p>
          <a:p>
            <a:pPr lvl="1"/>
            <a:r>
              <a:rPr lang="cs-CZ" i="1" dirty="0"/>
              <a:t>krás</a:t>
            </a:r>
            <a:r>
              <a:rPr lang="cs-CZ" b="1" i="1" dirty="0"/>
              <a:t>ný</a:t>
            </a:r>
            <a:r>
              <a:rPr lang="cs-CZ" i="1" dirty="0"/>
              <a:t> → krása </a:t>
            </a:r>
            <a:r>
              <a:rPr lang="cs-CZ" dirty="0"/>
              <a:t>(</a:t>
            </a:r>
            <a:r>
              <a:rPr lang="cs-CZ" i="1" dirty="0"/>
              <a:t>-a </a:t>
            </a:r>
            <a:r>
              <a:rPr lang="cs-CZ" dirty="0"/>
              <a:t>je jen pádová koncovka)</a:t>
            </a:r>
          </a:p>
          <a:p>
            <a:r>
              <a:rPr lang="cs-CZ" b="1" dirty="0" err="1"/>
              <a:t>resufixace</a:t>
            </a:r>
            <a:endParaRPr lang="cs-CZ" b="1" dirty="0"/>
          </a:p>
          <a:p>
            <a:pPr lvl="1"/>
            <a:r>
              <a:rPr lang="cs-CZ" i="1" dirty="0"/>
              <a:t>níz</a:t>
            </a:r>
            <a:r>
              <a:rPr lang="cs-CZ" b="1" i="1" dirty="0"/>
              <a:t>ký</a:t>
            </a:r>
            <a:r>
              <a:rPr lang="cs-CZ" i="1" dirty="0"/>
              <a:t> → níž</a:t>
            </a:r>
            <a:r>
              <a:rPr lang="cs-CZ" b="1" i="1" dirty="0"/>
              <a:t>ina</a:t>
            </a:r>
          </a:p>
          <a:p>
            <a:pPr lvl="1"/>
            <a:endParaRPr lang="cs-CZ" b="1" dirty="0"/>
          </a:p>
          <a:p>
            <a:r>
              <a:rPr lang="cs-CZ" dirty="0"/>
              <a:t>při derivaci může probíhat</a:t>
            </a:r>
          </a:p>
          <a:p>
            <a:pPr lvl="1"/>
            <a:r>
              <a:rPr lang="cs-CZ" dirty="0" err="1"/>
              <a:t>reflexivizace</a:t>
            </a:r>
            <a:endParaRPr lang="cs-CZ" dirty="0"/>
          </a:p>
          <a:p>
            <a:pPr lvl="2"/>
            <a:r>
              <a:rPr lang="cs-CZ" i="1" dirty="0"/>
              <a:t>milovat → zamilovat </a:t>
            </a:r>
            <a:r>
              <a:rPr lang="cs-CZ" b="1" i="1" dirty="0"/>
              <a:t>se</a:t>
            </a:r>
          </a:p>
          <a:p>
            <a:pPr lvl="1"/>
            <a:r>
              <a:rPr lang="cs-CZ" dirty="0" err="1"/>
              <a:t>dereflexivizace</a:t>
            </a:r>
            <a:endParaRPr lang="cs-CZ" dirty="0"/>
          </a:p>
          <a:p>
            <a:pPr lvl="2"/>
            <a:r>
              <a:rPr lang="cs-CZ" i="1" dirty="0"/>
              <a:t>zamilovat </a:t>
            </a:r>
            <a:r>
              <a:rPr lang="cs-CZ" b="1" i="1" dirty="0"/>
              <a:t>se</a:t>
            </a:r>
            <a:r>
              <a:rPr lang="cs-CZ" i="1" dirty="0"/>
              <a:t> → zamilován → zamilovaný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4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688"/>
    </mc:Choice>
    <mc:Fallback xmlns="">
      <p:transition spd="slow" advTm="11768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1A506-2689-48A5-9E7F-A980A118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forma × význam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F26819-1213-40E1-819D-B89C97F32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POVAL-E(-)Č-K(A) 		derivace, přechylování: -k-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POVAL-E(-)Č(Ø)		derivace? -</a:t>
            </a:r>
            <a:r>
              <a:rPr lang="cs-CZ" dirty="0" err="1">
                <a:solidFill>
                  <a:srgbClr val="0070C0"/>
                </a:solidFill>
              </a:rPr>
              <a:t>eč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(PO-VAL-OVA(T) SE		prefixace + </a:t>
            </a:r>
            <a:r>
              <a:rPr lang="cs-CZ" dirty="0" err="1">
                <a:solidFill>
                  <a:srgbClr val="0070C0"/>
                </a:solidFill>
              </a:rPr>
              <a:t>transflexe</a:t>
            </a:r>
            <a:r>
              <a:rPr lang="cs-CZ" dirty="0">
                <a:solidFill>
                  <a:srgbClr val="0070C0"/>
                </a:solidFill>
              </a:rPr>
              <a:t> (vál → val))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VÁL-E(T) SE			</a:t>
            </a:r>
            <a:r>
              <a:rPr lang="cs-CZ" dirty="0" err="1">
                <a:solidFill>
                  <a:srgbClr val="0070C0"/>
                </a:solidFill>
              </a:rPr>
              <a:t>reflexivizace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VÁL-E(T) 	</a:t>
            </a:r>
            <a:r>
              <a:rPr lang="cs-CZ" dirty="0"/>
              <a:t>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nepoužívá se žádné dokonavé *POVÁLET SE, kterému by forma POVALEČ odpovídala lépe (</a:t>
            </a:r>
            <a:r>
              <a:rPr lang="cs-CZ" i="1" dirty="0"/>
              <a:t>-e- </a:t>
            </a:r>
            <a:r>
              <a:rPr lang="cs-CZ" dirty="0"/>
              <a:t>by pak bylo kmenotvorná přípona)</a:t>
            </a:r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1BFF508-34F6-4CC4-B25D-193AD47B2EF0}"/>
              </a:ext>
            </a:extLst>
          </p:cNvPr>
          <p:cNvCxnSpPr>
            <a:cxnSpLocks/>
          </p:cNvCxnSpPr>
          <p:nvPr/>
        </p:nvCxnSpPr>
        <p:spPr>
          <a:xfrm flipH="1" flipV="1">
            <a:off x="2570922" y="2756454"/>
            <a:ext cx="2955235" cy="21335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76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872"/>
    </mc:Choice>
    <mc:Fallback xmlns="">
      <p:transition spd="slow" advTm="11887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38E5F-D42C-4A79-8F2C-8C84DC42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zkouška slovotvorného rozboru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FE4E5-B2BB-469A-AF1C-4CB1E4C2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OVČÁČEK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ROZHLASOVÝ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PROPEČENÝ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ODVŠIVIT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NESLUŠNOST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55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77"/>
    </mc:Choice>
    <mc:Fallback xmlns="">
      <p:transition spd="slow" advTm="1217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38E5F-D42C-4A79-8F2C-8C84DC42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zkouška slovotvorného rozboru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FE4E5-B2BB-469A-AF1C-4CB1E4C2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OVČÁČ-EK(Ø) 	sufixace (</a:t>
            </a:r>
            <a:r>
              <a:rPr lang="cs-CZ" dirty="0" err="1">
                <a:solidFill>
                  <a:schemeClr val="accent1"/>
                </a:solidFill>
              </a:rPr>
              <a:t>deminuce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deminutivizace</a:t>
            </a:r>
            <a:r>
              <a:rPr lang="cs-CZ" dirty="0">
                <a:solidFill>
                  <a:schemeClr val="accent1"/>
                </a:solidFill>
              </a:rPr>
              <a:t>) (k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č)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OVČ-ÁK(Ø)		sufixace (</a:t>
            </a:r>
            <a:r>
              <a:rPr lang="cs-CZ" dirty="0" err="1">
                <a:solidFill>
                  <a:schemeClr val="accent1"/>
                </a:solidFill>
              </a:rPr>
              <a:t>ovc</a:t>
            </a:r>
            <a:r>
              <a:rPr lang="cs-CZ" dirty="0">
                <a:solidFill>
                  <a:schemeClr val="accent1"/>
                </a:solidFill>
              </a:rPr>
              <a:t>-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ovč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OVC(E)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ROZHLAS-OV(Ý)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ROZHLAS(Ø)		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r>
              <a:rPr lang="cs-CZ" dirty="0">
                <a:solidFill>
                  <a:schemeClr val="accent1"/>
                </a:solidFill>
              </a:rPr>
              <a:t> (á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a)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ROZ-HLÁS-I(T) 	prefixace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HLÁS-I(T)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(HLAS? nevíme jistě, co bylo dřív, HLAS je abstraktum, tedy spíš odvozené)		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13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742"/>
    </mc:Choice>
    <mc:Fallback xmlns="">
      <p:transition spd="slow" advTm="12074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38E5F-D42C-4A79-8F2C-8C84DC42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zkouška slovotvorného rozboru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FE4E5-B2BB-469A-AF1C-4CB1E4C2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PRO-PEČ-EN(Ý)	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r>
              <a:rPr lang="cs-CZ" dirty="0">
                <a:solidFill>
                  <a:schemeClr val="accent1"/>
                </a:solidFill>
              </a:rPr>
              <a:t> (</a:t>
            </a:r>
            <a:r>
              <a:rPr lang="cs-CZ" dirty="0" err="1">
                <a:solidFill>
                  <a:schemeClr val="accent1"/>
                </a:solidFill>
              </a:rPr>
              <a:t>péc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peč)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PRO-PÉC(T) 		prefixace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PÉC(T)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OD-VŠ-IV-I(T)	prefixace + </a:t>
            </a:r>
            <a:r>
              <a:rPr lang="cs-CZ" dirty="0" err="1">
                <a:solidFill>
                  <a:schemeClr val="accent1"/>
                </a:solidFill>
              </a:rPr>
              <a:t>transflexe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VŠ-IV(Ý)		sufixace (veš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vš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VEŠ(Ø)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53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581"/>
    </mc:Choice>
    <mc:Fallback xmlns="">
      <p:transition spd="slow" advTm="11158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38E5F-D42C-4A79-8F2C-8C84DC42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zkouška slovotvorného rozboru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FE4E5-B2BB-469A-AF1C-4CB1E4C2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NESLUŠN-OST(Ø)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NE-SLUŠN(Ý) 	prefixace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SLUŠ-N(Ý)		sufixace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SLUŠ-E(T)</a:t>
            </a:r>
          </a:p>
          <a:p>
            <a:pPr marL="0" indent="0">
              <a:buNone/>
            </a:pPr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U negativ jděte logicky, po významu: neslušnost není záporná slušnost, ale vlastnost někoho, kdo je neslušný. Někdy to ovšem poznat nelze a může být správných víc řešení. Srov. NEHORÁZNOST × NEZNALOST.</a:t>
            </a:r>
          </a:p>
        </p:txBody>
      </p:sp>
    </p:spTree>
    <p:extLst>
      <p:ext uri="{BB962C8B-B14F-4D97-AF65-F5344CB8AC3E}">
        <p14:creationId xmlns:p14="http://schemas.microsoft.com/office/powerpoint/2010/main" val="330210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479"/>
    </mc:Choice>
    <mc:Fallback xmlns="">
      <p:transition spd="slow" advTm="14747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94B71-804D-4CE0-A795-E9B233BCD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rozbor kompozita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9743F-AD3C-4653-A151-19DEAA8B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3872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RYCHLOBRUSL-AŘ(Ø)		sufixace</a:t>
            </a:r>
          </a:p>
          <a:p>
            <a:pPr marL="0" indent="0">
              <a:buNone/>
            </a:pPr>
            <a:r>
              <a:rPr lang="cs-CZ" dirty="0"/>
              <a:t>RYCHLOBRUSL-I(T)			kompozice (</a:t>
            </a:r>
            <a:r>
              <a:rPr lang="cs-CZ" dirty="0" err="1"/>
              <a:t>interfix</a:t>
            </a:r>
            <a:r>
              <a:rPr lang="cs-CZ" dirty="0"/>
              <a:t> -o-), vlastní složenina</a:t>
            </a:r>
          </a:p>
          <a:p>
            <a:pPr marL="0" indent="0">
              <a:buNone/>
            </a:pPr>
            <a:r>
              <a:rPr lang="cs-CZ" dirty="0"/>
              <a:t>RYCHL-E + -o- + BRUSL-I(T)	sufixace</a:t>
            </a:r>
          </a:p>
          <a:p>
            <a:pPr marL="0" indent="0">
              <a:buNone/>
            </a:pPr>
            <a:r>
              <a:rPr lang="cs-CZ" dirty="0"/>
              <a:t>RYCHL(Ý)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49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109"/>
    </mc:Choice>
    <mc:Fallback xmlns="">
      <p:transition spd="slow" advTm="8610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kompozice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kombinované tvoření (afixální kompozice)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 jednom kroku</a:t>
            </a:r>
          </a:p>
          <a:p>
            <a:pPr lvl="2"/>
            <a:r>
              <a:rPr lang="cs-CZ" sz="2400" i="1" dirty="0"/>
              <a:t>kolo + o + běžet </a:t>
            </a:r>
            <a:r>
              <a:rPr lang="cs-CZ" sz="2400" dirty="0"/>
              <a:t>→ </a:t>
            </a:r>
            <a:r>
              <a:rPr lang="cs-CZ" sz="2400" i="1" dirty="0"/>
              <a:t>koloběžka </a:t>
            </a:r>
            <a:r>
              <a:rPr lang="cs-CZ" sz="2400" dirty="0"/>
              <a:t>(kompozice + derivace)</a:t>
            </a:r>
          </a:p>
          <a:p>
            <a:pPr lvl="2"/>
            <a:r>
              <a:rPr lang="cs-CZ" sz="2400" i="1" dirty="0"/>
              <a:t>med + o + jíst </a:t>
            </a:r>
            <a:r>
              <a:rPr lang="cs-CZ" sz="2400" dirty="0"/>
              <a:t>→ </a:t>
            </a:r>
            <a:r>
              <a:rPr lang="cs-CZ" sz="2400" i="1" dirty="0"/>
              <a:t>medojed </a:t>
            </a:r>
            <a:r>
              <a:rPr lang="cs-CZ" sz="2400" dirty="0"/>
              <a:t>(kompozice + </a:t>
            </a:r>
            <a:r>
              <a:rPr lang="cs-CZ" sz="2400" dirty="0" err="1"/>
              <a:t>transflexe</a:t>
            </a:r>
            <a:r>
              <a:rPr lang="cs-CZ" sz="2400" dirty="0"/>
              <a:t>)</a:t>
            </a:r>
          </a:p>
          <a:p>
            <a:pPr lvl="2"/>
            <a:r>
              <a:rPr lang="cs-CZ" sz="2400" i="1" dirty="0"/>
              <a:t>černý + o + vlasy</a:t>
            </a:r>
            <a:r>
              <a:rPr lang="cs-CZ" sz="2400" dirty="0"/>
              <a:t> → </a:t>
            </a:r>
            <a:r>
              <a:rPr lang="cs-CZ" sz="2400" i="1" dirty="0"/>
              <a:t>černovlasý </a:t>
            </a:r>
            <a:r>
              <a:rPr lang="cs-CZ" sz="2400" dirty="0"/>
              <a:t>(kompozice + </a:t>
            </a:r>
            <a:r>
              <a:rPr lang="cs-CZ" sz="2400" dirty="0" err="1"/>
              <a:t>transflexe</a:t>
            </a:r>
            <a:r>
              <a:rPr lang="cs-CZ" sz="2400" dirty="0"/>
              <a:t>)</a:t>
            </a:r>
            <a:endParaRPr lang="cs-CZ" sz="2400" i="1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Proveďte rozbor: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HRUBOZRNNÝ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LISTONOŠ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VERŠOTEPEC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41D4DD-30C7-41E2-9F5A-A25CCFAEF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79" y="4312752"/>
            <a:ext cx="2906831" cy="218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814"/>
    </mc:Choice>
    <mc:Fallback xmlns="">
      <p:transition spd="slow" advTm="141814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kompozice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HRUBOZRN-N(Ý)			kompozice + sufixace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HRUB(É) + -o- + ZRN(O)</a:t>
            </a:r>
          </a:p>
          <a:p>
            <a:pPr marL="0" indent="0">
              <a:buNone/>
            </a:pPr>
            <a:endParaRPr lang="cs-CZ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LISTONOŠ(Ø)			kompozice + </a:t>
            </a:r>
            <a:r>
              <a:rPr lang="cs-CZ" sz="3200" dirty="0" err="1">
                <a:solidFill>
                  <a:schemeClr val="accent1"/>
                </a:solidFill>
              </a:rPr>
              <a:t>transflexe</a:t>
            </a:r>
            <a:endParaRPr lang="cs-CZ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LIST(Ø) + -o- + NOS-I(T)		</a:t>
            </a:r>
            <a:r>
              <a:rPr lang="cs-CZ" sz="3200" dirty="0" err="1">
                <a:solidFill>
                  <a:schemeClr val="accent1"/>
                </a:solidFill>
              </a:rPr>
              <a:t>transflexe</a:t>
            </a:r>
            <a:endParaRPr lang="cs-CZ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		     NÉS(T)</a:t>
            </a:r>
          </a:p>
          <a:p>
            <a:pPr marL="0" indent="0">
              <a:buNone/>
            </a:pPr>
            <a:endParaRPr lang="cs-CZ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VERŠOTEP-EC(Ø)			kompozice + sufixace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/>
                </a:solidFill>
              </a:rPr>
              <a:t>VERŠ(Ø) + -o- + TEP-A(T)</a:t>
            </a:r>
          </a:p>
        </p:txBody>
      </p:sp>
    </p:spTree>
    <p:extLst>
      <p:ext uri="{BB962C8B-B14F-4D97-AF65-F5344CB8AC3E}">
        <p14:creationId xmlns:p14="http://schemas.microsoft.com/office/powerpoint/2010/main" val="414329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472"/>
    </mc:Choice>
    <mc:Fallback xmlns="">
      <p:transition spd="slow" advTm="13747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lexikální zásoba češtiny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Kolik má čeština slov?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Kolik čítá průměrná pasivní slovní zásoba?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Kolik čítá průměrná aktivní slovní zásoba?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990BC3C-832E-4A14-8A88-F891F7604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1169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1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65"/>
    </mc:Choice>
    <mc:Fallback xmlns="">
      <p:transition spd="slow" advTm="452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lexikální zásoba češtiny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4525963"/>
          </a:xfrm>
        </p:spPr>
        <p:txBody>
          <a:bodyPr>
            <a:normAutofit/>
          </a:bodyPr>
          <a:lstStyle/>
          <a:p>
            <a:r>
              <a:rPr lang="cs-CZ" dirty="0"/>
              <a:t>celonárodní slovní zásoba: cca 250 000 slov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velký výkladový Příruční slovník jazyka českého (1935–1957, ale na základě textů z konce 19. století)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hlinkClick r:id="rId2"/>
              </a:rPr>
              <a:t>http://bara.ujc.cas.cz/psjc/</a:t>
            </a:r>
            <a:r>
              <a:rPr lang="cs-CZ" dirty="0"/>
              <a:t> </a:t>
            </a:r>
          </a:p>
          <a:p>
            <a:r>
              <a:rPr lang="cs-CZ" dirty="0"/>
              <a:t>člověk běžně užívá 3000–10 000 slov = aktivní slovní zásoba (závisí na mnoha faktorech)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pasivní slovní zásoba cca 40 000 slov (</a:t>
            </a:r>
            <a:r>
              <a:rPr lang="cs-CZ" dirty="0" err="1"/>
              <a:t>SSČ</a:t>
            </a:r>
            <a:r>
              <a:rPr lang="cs-CZ" dirty="0"/>
              <a:t>)</a:t>
            </a:r>
          </a:p>
          <a:p>
            <a:r>
              <a:rPr lang="cs-CZ" dirty="0"/>
              <a:t>centrum × periferie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pes</a:t>
            </a:r>
            <a:r>
              <a:rPr lang="cs-CZ" dirty="0"/>
              <a:t>, </a:t>
            </a:r>
            <a:r>
              <a:rPr lang="cs-CZ" i="1" dirty="0"/>
              <a:t>dobrý</a:t>
            </a:r>
            <a:r>
              <a:rPr lang="cs-CZ" dirty="0"/>
              <a:t>, </a:t>
            </a:r>
            <a:r>
              <a:rPr lang="cs-CZ" i="1" dirty="0"/>
              <a:t>vidět</a:t>
            </a:r>
            <a:r>
              <a:rPr lang="cs-CZ" dirty="0"/>
              <a:t>, </a:t>
            </a:r>
            <a:r>
              <a:rPr lang="cs-CZ" i="1" dirty="0"/>
              <a:t>na</a:t>
            </a:r>
            <a:r>
              <a:rPr lang="cs-CZ" dirty="0"/>
              <a:t>, </a:t>
            </a:r>
            <a:r>
              <a:rPr lang="cs-CZ" i="1" dirty="0"/>
              <a:t>fuj</a:t>
            </a:r>
            <a:r>
              <a:rPr lang="cs-CZ" dirty="0"/>
              <a:t> × </a:t>
            </a:r>
            <a:r>
              <a:rPr lang="cs-CZ" i="1" dirty="0"/>
              <a:t>hrabáč</a:t>
            </a:r>
            <a:r>
              <a:rPr lang="cs-CZ" dirty="0"/>
              <a:t>, </a:t>
            </a:r>
            <a:r>
              <a:rPr lang="cs-CZ" i="1" dirty="0"/>
              <a:t>refýž</a:t>
            </a:r>
            <a:r>
              <a:rPr lang="cs-CZ" dirty="0"/>
              <a:t>, </a:t>
            </a:r>
            <a:r>
              <a:rPr lang="cs-CZ" i="1" dirty="0" err="1"/>
              <a:t>epesní</a:t>
            </a:r>
            <a:r>
              <a:rPr lang="cs-CZ" dirty="0"/>
              <a:t>, </a:t>
            </a:r>
            <a:r>
              <a:rPr lang="cs-CZ" i="1" dirty="0"/>
              <a:t>látat</a:t>
            </a:r>
            <a:r>
              <a:rPr lang="cs-CZ" dirty="0"/>
              <a:t>, </a:t>
            </a:r>
            <a:r>
              <a:rPr lang="cs-CZ" i="1" dirty="0"/>
              <a:t>zvíci</a:t>
            </a:r>
            <a:r>
              <a:rPr lang="cs-CZ" dirty="0"/>
              <a:t>, </a:t>
            </a:r>
            <a:r>
              <a:rPr lang="cs-CZ" i="1" dirty="0"/>
              <a:t>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88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406"/>
    </mc:Choice>
    <mc:Fallback xmlns="">
      <p:transition spd="slow" advTm="43540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slovotvorba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196245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proces utváření (nikoli jen vytváření) slov a jejich modifikace a adaptace v rámci slovní zásoby češtiny</a:t>
            </a:r>
          </a:p>
          <a:p>
            <a:r>
              <a:rPr lang="cs-CZ" dirty="0"/>
              <a:t>hledisko diachronní = etymologie</a:t>
            </a:r>
          </a:p>
          <a:p>
            <a:r>
              <a:rPr lang="cs-CZ" dirty="0"/>
              <a:t>hledisko synchronní</a:t>
            </a:r>
          </a:p>
          <a:p>
            <a:endParaRPr lang="cs-CZ" dirty="0"/>
          </a:p>
          <a:p>
            <a:r>
              <a:rPr lang="cs-CZ" dirty="0"/>
              <a:t>spojení s lexikologií</a:t>
            </a:r>
          </a:p>
          <a:p>
            <a:r>
              <a:rPr lang="cs-CZ" dirty="0"/>
              <a:t>spojení s gramatikou, hlavně s morfologií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slovotvorba = morfologie derivační (MČ 1)</a:t>
            </a:r>
          </a:p>
          <a:p>
            <a:r>
              <a:rPr lang="cs-CZ" dirty="0"/>
              <a:t>spojení se syntaxí jen okrajové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kompozice (</a:t>
            </a:r>
            <a:r>
              <a:rPr lang="cs-CZ" i="1" dirty="0"/>
              <a:t>vlastizrádce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67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254"/>
    </mc:Choice>
    <mc:Fallback xmlns="">
      <p:transition spd="slow" advTm="23325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839B0-7974-4D8A-8824-8C715E3D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slovotvorný rozbor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1184CE-60A2-4160-B234-FA9953F2D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× morfematický rozbor</a:t>
            </a:r>
          </a:p>
          <a:p>
            <a:r>
              <a:rPr lang="cs-CZ" dirty="0"/>
              <a:t>zajímají nás jednotlivé kroky, jak je utvořeno slovo/lexém</a:t>
            </a:r>
          </a:p>
          <a:p>
            <a:r>
              <a:rPr lang="cs-CZ" dirty="0"/>
              <a:t>nezajímá nás tvar slova (např. pád, slovesný způsob), tj. nevyčleňují se tvarotvorné sufixy!</a:t>
            </a:r>
          </a:p>
          <a:p>
            <a:r>
              <a:rPr lang="cs-CZ" dirty="0"/>
              <a:t>zaznamenáváme každý krok + proces + hláskové změny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ZÁCHRAN-ÁŘ(Ø)	sufixace (</a:t>
            </a:r>
            <a:r>
              <a:rPr lang="cs-CZ" dirty="0" err="1">
                <a:solidFill>
                  <a:srgbClr val="0070C0"/>
                </a:solidFill>
              </a:rPr>
              <a:t>chrán</a:t>
            </a:r>
            <a:r>
              <a:rPr lang="cs-CZ" dirty="0">
                <a:solidFill>
                  <a:srgbClr val="0070C0"/>
                </a:solidFill>
              </a:rPr>
              <a:t> → </a:t>
            </a:r>
            <a:r>
              <a:rPr lang="cs-CZ" dirty="0" err="1">
                <a:solidFill>
                  <a:srgbClr val="0070C0"/>
                </a:solidFill>
              </a:rPr>
              <a:t>chran</a:t>
            </a:r>
            <a:r>
              <a:rPr lang="cs-CZ" dirty="0">
                <a:solidFill>
                  <a:srgbClr val="0070C0"/>
                </a:solidFill>
              </a:rPr>
              <a:t>, za → zá)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ZA-CHRÁN-I(T)	 prefixace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CHRÁN-I(T)	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921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684"/>
    </mc:Choice>
    <mc:Fallback xmlns="">
      <p:transition spd="slow" advTm="22568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utváření nových slov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slovo základové/fundující → slovo utvořené/fundované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společná část = slovotvorný základ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odlišnost tvoří slovotvorný formant</a:t>
            </a:r>
          </a:p>
          <a:p>
            <a:r>
              <a:rPr lang="cs-CZ" b="1" dirty="0"/>
              <a:t>fundace</a:t>
            </a:r>
            <a:r>
              <a:rPr lang="cs-CZ" dirty="0"/>
              <a:t> = jedno slovo se zakládá na druhém</a:t>
            </a:r>
          </a:p>
          <a:p>
            <a:r>
              <a:rPr lang="cs-CZ" b="1" dirty="0"/>
              <a:t>motivace</a:t>
            </a:r>
            <a:r>
              <a:rPr lang="cs-CZ" dirty="0"/>
              <a:t> = význam jednoho slova odkazuje na význam druhého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př. </a:t>
            </a:r>
            <a:r>
              <a:rPr lang="cs-CZ" i="1" dirty="0"/>
              <a:t>zelenina</a:t>
            </a:r>
            <a:r>
              <a:rPr lang="cs-CZ" dirty="0"/>
              <a:t> = něco zeleného (slovotvorný význam x lexikální význam)</a:t>
            </a:r>
          </a:p>
          <a:p>
            <a:r>
              <a:rPr lang="cs-CZ" dirty="0"/>
              <a:t>slovní čeleď, slovní hnízdo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pivo</a:t>
            </a:r>
            <a:r>
              <a:rPr lang="cs-CZ" dirty="0"/>
              <a:t> – </a:t>
            </a:r>
            <a:r>
              <a:rPr lang="cs-CZ" i="1" dirty="0"/>
              <a:t>pivíčko</a:t>
            </a:r>
            <a:r>
              <a:rPr lang="cs-CZ" dirty="0"/>
              <a:t> – </a:t>
            </a:r>
            <a:r>
              <a:rPr lang="cs-CZ" i="1" dirty="0"/>
              <a:t>pivní</a:t>
            </a:r>
            <a:r>
              <a:rPr lang="cs-CZ" dirty="0"/>
              <a:t> – </a:t>
            </a:r>
            <a:r>
              <a:rPr lang="cs-CZ" i="1" dirty="0" err="1"/>
              <a:t>pivařka</a:t>
            </a:r>
            <a:r>
              <a:rPr lang="cs-CZ" dirty="0"/>
              <a:t> – </a:t>
            </a:r>
            <a:r>
              <a:rPr lang="cs-CZ" i="1" dirty="0" err="1"/>
              <a:t>pivotéka</a:t>
            </a:r>
            <a:r>
              <a:rPr lang="cs-CZ" dirty="0"/>
              <a:t> – </a:t>
            </a:r>
            <a:r>
              <a:rPr lang="cs-CZ" i="1" dirty="0"/>
              <a:t>pivovar </a:t>
            </a:r>
          </a:p>
          <a:p>
            <a:pPr marL="914400" lvl="2" indent="0">
              <a:buNone/>
            </a:pPr>
            <a:r>
              <a:rPr lang="cs-CZ" dirty="0">
                <a:solidFill>
                  <a:schemeClr val="accent1"/>
                </a:solidFill>
              </a:rPr>
              <a:t>							</a:t>
            </a:r>
            <a:r>
              <a:rPr lang="cs-CZ" sz="2400" dirty="0">
                <a:solidFill>
                  <a:srgbClr val="0070C0"/>
                </a:solidFill>
              </a:rPr>
              <a:t>Jak vzniklo </a:t>
            </a:r>
          </a:p>
          <a:p>
            <a:pPr marL="914400" lvl="2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							slovo </a:t>
            </a:r>
            <a:r>
              <a:rPr lang="cs-CZ" sz="2400" i="1" dirty="0">
                <a:solidFill>
                  <a:srgbClr val="0070C0"/>
                </a:solidFill>
              </a:rPr>
              <a:t>pivo</a:t>
            </a:r>
            <a:r>
              <a:rPr lang="cs-CZ" sz="2400" dirty="0">
                <a:solidFill>
                  <a:srgbClr val="0070C0"/>
                </a:solidFill>
              </a:rPr>
              <a:t>?</a:t>
            </a:r>
            <a:endParaRPr lang="cs-CZ" sz="1800" dirty="0">
              <a:solidFill>
                <a:srgbClr val="0070C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E8E2B4-F06E-48C7-9B6A-1F67748DD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1722" y="4213184"/>
            <a:ext cx="1692078" cy="203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464"/>
    </mc:Choice>
    <mc:Fallback xmlns="">
      <p:transition spd="slow" advTm="24746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470990"/>
            <a:ext cx="10515600" cy="4910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odvozování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prefixace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solidFill>
                  <a:srgbClr val="0070C0"/>
                </a:solidFill>
              </a:rPr>
              <a:t>Vymyslete slovo se třemi prefixy.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sufixace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PIVO → PIVAŘ → PIVAŘKA</a:t>
            </a:r>
          </a:p>
          <a:p>
            <a:pPr lvl="3"/>
            <a:r>
              <a:rPr lang="cs-CZ" dirty="0"/>
              <a:t>(přechylování – </a:t>
            </a:r>
            <a:r>
              <a:rPr lang="cs-CZ" dirty="0" err="1"/>
              <a:t>móce</a:t>
            </a:r>
            <a:r>
              <a:rPr lang="cs-CZ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PIVO → (kompozice) PIVOVAR → PIVOVARNÍK → PIVOVARNICKÝ</a:t>
            </a:r>
          </a:p>
          <a:p>
            <a:pPr lvl="2"/>
            <a:r>
              <a:rPr lang="cs-CZ" dirty="0"/>
              <a:t>PIVOVARSKÝ × PIVOVARNICKÝ</a:t>
            </a:r>
          </a:p>
          <a:p>
            <a:pPr lvl="2"/>
            <a:r>
              <a:rPr lang="cs-CZ" dirty="0"/>
              <a:t>VĚDNÍ × VĚDECKÝ</a:t>
            </a:r>
          </a:p>
          <a:p>
            <a:pPr lvl="2"/>
            <a:r>
              <a:rPr lang="cs-CZ" dirty="0"/>
              <a:t>ZDRAVOTNÍ × ZDRAVOTNICKÝ</a:t>
            </a:r>
          </a:p>
          <a:p>
            <a:pPr lvl="1"/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BBF7A49-0335-40C6-B1CE-E6E5BEA49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432" y="2796553"/>
            <a:ext cx="2434226" cy="189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48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354"/>
    </mc:Choice>
    <mc:Fallback xmlns="">
      <p:transition spd="slow" advTm="16835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derivace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7409" y="1690688"/>
            <a:ext cx="9253735" cy="469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transflexe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tvoření slov koncovkou</a:t>
            </a:r>
          </a:p>
          <a:p>
            <a:pPr lvl="2"/>
            <a:r>
              <a:rPr lang="cs-CZ" dirty="0"/>
              <a:t>MALIN</a:t>
            </a:r>
            <a:r>
              <a:rPr lang="cs-CZ" b="1" dirty="0"/>
              <a:t>A</a:t>
            </a:r>
            <a:r>
              <a:rPr lang="cs-CZ" dirty="0"/>
              <a:t> → MALIN</a:t>
            </a:r>
            <a:r>
              <a:rPr lang="cs-CZ" b="1" dirty="0"/>
              <a:t>Í</a:t>
            </a:r>
            <a:r>
              <a:rPr lang="cs-CZ" dirty="0"/>
              <a:t>, PRAC</a:t>
            </a:r>
            <a:r>
              <a:rPr lang="cs-CZ" b="1" dirty="0"/>
              <a:t>OVAT</a:t>
            </a:r>
            <a:r>
              <a:rPr lang="cs-CZ" dirty="0"/>
              <a:t> → PRÁC</a:t>
            </a:r>
            <a:r>
              <a:rPr lang="cs-CZ" b="1" dirty="0"/>
              <a:t>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tvoření slov kmenotvorným sufixem (+ koncovkou)</a:t>
            </a:r>
          </a:p>
          <a:p>
            <a:pPr lvl="2"/>
            <a:r>
              <a:rPr lang="cs-CZ" dirty="0"/>
              <a:t>SŮL → SOL</a:t>
            </a:r>
            <a:r>
              <a:rPr lang="cs-CZ" b="1" dirty="0"/>
              <a:t>IT</a:t>
            </a:r>
            <a:r>
              <a:rPr lang="cs-CZ" dirty="0"/>
              <a:t>, TELEFON → TELEFON</a:t>
            </a:r>
            <a:r>
              <a:rPr lang="cs-CZ" b="1" dirty="0"/>
              <a:t>OVAT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Jednoduše tehdy, když netvoříme slovo slovotvorným sufixem, ale kmenotvorným nebo pádovou koncovkou.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		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cs-CZ" b="1" dirty="0"/>
              <a:t>Jedna z nejčastějších chyb v testu!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386A60-F07A-44FA-9CE4-5200B7B0B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749" y="4658604"/>
            <a:ext cx="1458288" cy="163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3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110"/>
    </mc:Choice>
    <mc:Fallback xmlns="">
      <p:transition spd="slow" advTm="19111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9382944" cy="469064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sz="2800" b="1" dirty="0"/>
              <a:t>kombinované tvoření </a:t>
            </a:r>
            <a:r>
              <a:rPr lang="cs-CZ" sz="2800" dirty="0"/>
              <a:t>(spojení 2 principů v jediném kroku)</a:t>
            </a:r>
          </a:p>
          <a:p>
            <a:pPr marL="742950" lvl="2" indent="-342900"/>
            <a:r>
              <a:rPr lang="cs-CZ" sz="2800" b="1" dirty="0"/>
              <a:t>prefixace + </a:t>
            </a:r>
            <a:r>
              <a:rPr lang="cs-CZ" sz="2800" b="1" dirty="0" err="1"/>
              <a:t>transflexe</a:t>
            </a:r>
            <a:r>
              <a:rPr lang="cs-CZ" sz="2800" b="1" dirty="0"/>
              <a:t>:</a:t>
            </a:r>
          </a:p>
          <a:p>
            <a:pPr marL="1200150" lvl="3" indent="-342900"/>
            <a:r>
              <a:rPr lang="cs-CZ" sz="2800" dirty="0"/>
              <a:t>HOR</a:t>
            </a:r>
            <a:r>
              <a:rPr lang="cs-CZ" sz="2800" b="1" dirty="0"/>
              <a:t>A</a:t>
            </a:r>
            <a:r>
              <a:rPr lang="cs-CZ" sz="2800" dirty="0"/>
              <a:t> → </a:t>
            </a:r>
            <a:r>
              <a:rPr lang="cs-CZ" sz="2800" b="1" dirty="0"/>
              <a:t>PO</a:t>
            </a:r>
            <a:r>
              <a:rPr lang="cs-CZ" sz="2800" dirty="0"/>
              <a:t>HOŘ</a:t>
            </a:r>
            <a:r>
              <a:rPr lang="cs-CZ" sz="2800" b="1" dirty="0"/>
              <a:t>Í</a:t>
            </a:r>
          </a:p>
          <a:p>
            <a:pPr marL="1200150" lvl="3" indent="-342900"/>
            <a:r>
              <a:rPr lang="cs-CZ" sz="2800" dirty="0"/>
              <a:t>MOUDR</a:t>
            </a:r>
            <a:r>
              <a:rPr lang="cs-CZ" sz="2800" b="1" dirty="0"/>
              <a:t>Ý</a:t>
            </a:r>
            <a:r>
              <a:rPr lang="cs-CZ" sz="2800" dirty="0"/>
              <a:t> → </a:t>
            </a:r>
            <a:r>
              <a:rPr lang="cs-CZ" sz="2800" b="1" dirty="0"/>
              <a:t>Z</a:t>
            </a:r>
            <a:r>
              <a:rPr lang="cs-CZ" sz="2800" dirty="0"/>
              <a:t>MOUDŘ</a:t>
            </a:r>
            <a:r>
              <a:rPr lang="cs-CZ" sz="2800" b="1" dirty="0"/>
              <a:t>ET</a:t>
            </a:r>
          </a:p>
          <a:p>
            <a:pPr marL="1200150" lvl="3" indent="-342900"/>
            <a:r>
              <a:rPr lang="cs-CZ" sz="2800" dirty="0"/>
              <a:t>velmi časté!!</a:t>
            </a:r>
          </a:p>
          <a:p>
            <a:pPr lvl="1">
              <a:buFont typeface="Arial" pitchFamily="34" charset="0"/>
              <a:buChar char="•"/>
            </a:pPr>
            <a:r>
              <a:rPr lang="cs-CZ" sz="2800" b="1" dirty="0"/>
              <a:t>prefixace + sufixace:</a:t>
            </a:r>
          </a:p>
          <a:p>
            <a:pPr lvl="2"/>
            <a:r>
              <a:rPr lang="cs-CZ" sz="2800" dirty="0"/>
              <a:t>PAT</a:t>
            </a:r>
            <a:r>
              <a:rPr lang="cs-CZ" sz="2800" b="1" dirty="0"/>
              <a:t>A</a:t>
            </a:r>
            <a:r>
              <a:rPr lang="cs-CZ" sz="2800" dirty="0"/>
              <a:t> →  </a:t>
            </a:r>
            <a:r>
              <a:rPr lang="cs-CZ" sz="2800" b="1" dirty="0"/>
              <a:t>POD</a:t>
            </a:r>
            <a:r>
              <a:rPr lang="cs-CZ" sz="2800" dirty="0"/>
              <a:t>PAT</a:t>
            </a:r>
            <a:r>
              <a:rPr lang="cs-CZ" sz="2800" b="1" dirty="0"/>
              <a:t>EK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15C715F-3C72-4996-9282-95244AE0D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236" y="2786708"/>
            <a:ext cx="5239820" cy="399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4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255"/>
    </mc:Choice>
    <mc:Fallback xmlns="">
      <p:transition spd="slow" advTm="127255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14397</TotalTime>
  <Words>955</Words>
  <Application>Microsoft Office PowerPoint</Application>
  <PresentationFormat>Širokoúhlá obrazovka</PresentationFormat>
  <Paragraphs>152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Úvodní jazykový seminář slovotvorba a slovotvorný rozbor</vt:lpstr>
      <vt:lpstr>lexikální zásoba češtiny</vt:lpstr>
      <vt:lpstr>lexikální zásoba češtiny</vt:lpstr>
      <vt:lpstr>slovotvorba</vt:lpstr>
      <vt:lpstr>slovotvorný rozbor</vt:lpstr>
      <vt:lpstr>utváření nových slov</vt:lpstr>
      <vt:lpstr>derivace</vt:lpstr>
      <vt:lpstr>derivace</vt:lpstr>
      <vt:lpstr>Prezentace aplikace PowerPoint</vt:lpstr>
      <vt:lpstr>marginální procesy (pro zajímavost)</vt:lpstr>
      <vt:lpstr>forma × význam</vt:lpstr>
      <vt:lpstr>zkouška slovotvorného rozboru</vt:lpstr>
      <vt:lpstr>zkouška slovotvorného rozboru</vt:lpstr>
      <vt:lpstr>zkouška slovotvorného rozboru</vt:lpstr>
      <vt:lpstr>zkouška slovotvorného rozboru</vt:lpstr>
      <vt:lpstr>rozbor kompozita</vt:lpstr>
      <vt:lpstr>kompozice</vt:lpstr>
      <vt:lpstr>kompozice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pivo</dc:creator>
  <cp:lastModifiedBy>Andrlová Fidlerová, Alena</cp:lastModifiedBy>
  <cp:revision>82</cp:revision>
  <dcterms:created xsi:type="dcterms:W3CDTF">2017-10-03T13:04:14Z</dcterms:created>
  <dcterms:modified xsi:type="dcterms:W3CDTF">2024-11-25T21:07:33Z</dcterms:modified>
</cp:coreProperties>
</file>