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0" r:id="rId3"/>
    <p:sldId id="256" r:id="rId4"/>
    <p:sldId id="257" r:id="rId5"/>
    <p:sldId id="258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94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4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770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00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524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719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43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1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49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74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20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62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69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4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791E-7F0F-475D-AC9E-50A5DBD50514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219F997-B238-48EB-9336-78FF6EE09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4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Course</a:t>
            </a:r>
            <a:r>
              <a:rPr lang="cs-CZ" b="1" dirty="0"/>
              <a:t> </a:t>
            </a:r>
            <a:r>
              <a:rPr lang="cs-CZ" b="1" dirty="0" err="1"/>
              <a:t>description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aim is to review the basic grammatical structures and develop vocabulary which is common for the academic environment.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blended</a:t>
            </a:r>
            <a:r>
              <a:rPr lang="cs-CZ" dirty="0"/>
              <a:t> learning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introduces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to </a:t>
            </a:r>
            <a:r>
              <a:rPr lang="en-US" dirty="0"/>
              <a:t>academic skills and critical thinking skills</a:t>
            </a:r>
            <a:r>
              <a:rPr lang="cs-CZ" dirty="0"/>
              <a:t> via 1 </a:t>
            </a:r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 (in case </a:t>
            </a:r>
            <a:r>
              <a:rPr lang="cs-CZ" dirty="0" err="1"/>
              <a:t>of</a:t>
            </a:r>
            <a:r>
              <a:rPr lang="cs-CZ" dirty="0"/>
              <a:t> distance learning via ZOOM) and a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autonomous</a:t>
            </a:r>
            <a:r>
              <a:rPr lang="cs-CZ" dirty="0"/>
              <a:t> online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provided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Moodle</a:t>
            </a:r>
            <a:r>
              <a:rPr lang="cs-CZ" dirty="0"/>
              <a:t> </a:t>
            </a:r>
            <a:r>
              <a:rPr lang="cs-CZ" dirty="0" err="1"/>
              <a:t>platform</a:t>
            </a:r>
            <a:r>
              <a:rPr lang="cs-CZ" dirty="0"/>
              <a:t>.</a:t>
            </a:r>
          </a:p>
          <a:p>
            <a:r>
              <a:rPr lang="cs-CZ" dirty="0"/>
              <a:t>https://dl1.cuni.cz/course/view.php?id=6424#section-2</a:t>
            </a:r>
          </a:p>
          <a:p>
            <a:r>
              <a:rPr lang="cs-CZ" dirty="0" err="1"/>
              <a:t>Textbook</a:t>
            </a:r>
            <a:r>
              <a:rPr lang="cs-CZ" dirty="0"/>
              <a:t>: </a:t>
            </a:r>
            <a:r>
              <a:rPr lang="cs-CZ" dirty="0" err="1"/>
              <a:t>Brook</a:t>
            </a:r>
            <a:r>
              <a:rPr lang="cs-CZ" dirty="0"/>
              <a:t>-Hart, G., </a:t>
            </a:r>
            <a:r>
              <a:rPr lang="cs-CZ" dirty="0" err="1"/>
              <a:t>Jakeman</a:t>
            </a:r>
            <a:r>
              <a:rPr lang="cs-CZ" dirty="0"/>
              <a:t>, V. </a:t>
            </a:r>
            <a:r>
              <a:rPr lang="cs-CZ" dirty="0" err="1"/>
              <a:t>Complete</a:t>
            </a:r>
            <a:r>
              <a:rPr lang="cs-CZ" dirty="0"/>
              <a:t> IELTS </a:t>
            </a:r>
            <a:r>
              <a:rPr lang="cs-CZ" dirty="0" err="1"/>
              <a:t>Bands</a:t>
            </a:r>
            <a:r>
              <a:rPr lang="cs-CZ" dirty="0"/>
              <a:t> 4 -5 (</a:t>
            </a:r>
            <a:r>
              <a:rPr lang="cs-CZ" dirty="0" err="1"/>
              <a:t>Students</a:t>
            </a:r>
            <a:r>
              <a:rPr lang="cs-CZ" dirty="0"/>
              <a:t>' </a:t>
            </a:r>
            <a:r>
              <a:rPr lang="cs-CZ" dirty="0" err="1"/>
              <a:t>Book</a:t>
            </a:r>
            <a:r>
              <a:rPr lang="cs-CZ" dirty="0"/>
              <a:t>), CUP, 2012. </a:t>
            </a:r>
          </a:p>
          <a:p>
            <a:r>
              <a:rPr lang="cs-CZ" dirty="0" err="1"/>
              <a:t>Units</a:t>
            </a:r>
            <a:r>
              <a:rPr lang="cs-CZ" dirty="0"/>
              <a:t> 1-10</a:t>
            </a:r>
          </a:p>
        </p:txBody>
      </p:sp>
    </p:spTree>
    <p:extLst>
      <p:ext uri="{BB962C8B-B14F-4D97-AF65-F5344CB8AC3E}">
        <p14:creationId xmlns:p14="http://schemas.microsoft.com/office/powerpoint/2010/main" val="263074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Credit</a:t>
            </a:r>
            <a:r>
              <a:rPr lang="cs-CZ" b="1" dirty="0"/>
              <a:t> </a:t>
            </a:r>
            <a:r>
              <a:rPr lang="cs-CZ" b="1" dirty="0" err="1"/>
              <a:t>requirements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The course is assigned </a:t>
            </a:r>
            <a:r>
              <a:rPr lang="cs-CZ" sz="3200" dirty="0"/>
              <a:t>3</a:t>
            </a:r>
            <a:r>
              <a:rPr lang="en-US" sz="3200" dirty="0"/>
              <a:t> credits after completion of the following conditions.</a:t>
            </a:r>
          </a:p>
          <a:p>
            <a:r>
              <a:rPr lang="en-US" sz="3200" dirty="0"/>
              <a:t>Attendance (</a:t>
            </a:r>
            <a:r>
              <a:rPr lang="cs-CZ" sz="3200" dirty="0"/>
              <a:t>50</a:t>
            </a:r>
            <a:r>
              <a:rPr lang="en-US" sz="3200" dirty="0"/>
              <a:t>% of </a:t>
            </a:r>
            <a:r>
              <a:rPr lang="cs-CZ" sz="3200" dirty="0" err="1"/>
              <a:t>all</a:t>
            </a:r>
            <a:r>
              <a:rPr lang="cs-CZ" sz="3200" dirty="0"/>
              <a:t> </a:t>
            </a:r>
            <a:r>
              <a:rPr lang="cs-CZ" sz="3200" dirty="0" err="1"/>
              <a:t>contact</a:t>
            </a:r>
            <a:r>
              <a:rPr lang="en-US" sz="3200" dirty="0"/>
              <a:t> sessions)</a:t>
            </a:r>
          </a:p>
          <a:p>
            <a:r>
              <a:rPr lang="en-US" sz="3200" dirty="0"/>
              <a:t>Active work during sessions</a:t>
            </a:r>
          </a:p>
          <a:p>
            <a:r>
              <a:rPr lang="en-US" sz="3200" dirty="0"/>
              <a:t>Submitting an essay + </a:t>
            </a:r>
            <a:r>
              <a:rPr lang="cs-CZ" sz="3200" dirty="0"/>
              <a:t>100%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assigned</a:t>
            </a:r>
            <a:r>
              <a:rPr lang="cs-CZ" sz="3200" dirty="0"/>
              <a:t> </a:t>
            </a:r>
            <a:r>
              <a:rPr lang="en-US" sz="3200" dirty="0"/>
              <a:t>coursework</a:t>
            </a:r>
            <a:endParaRPr lang="cs-CZ" sz="3200" dirty="0"/>
          </a:p>
          <a:p>
            <a:r>
              <a:rPr lang="en-US" sz="3200" dirty="0"/>
              <a:t>Passing the final course test (min. 60% of the total score)</a:t>
            </a:r>
            <a:r>
              <a:rPr lang="cs-CZ" sz="3200" dirty="0"/>
              <a:t>.</a:t>
            </a:r>
            <a:r>
              <a:rPr lang="en-US" sz="3200" dirty="0"/>
              <a:t> </a:t>
            </a:r>
            <a:r>
              <a:rPr lang="cs-CZ" sz="3200" dirty="0"/>
              <a:t>Test </a:t>
            </a:r>
            <a:r>
              <a:rPr lang="cs-CZ" sz="3200" dirty="0" err="1"/>
              <a:t>date</a:t>
            </a:r>
            <a:r>
              <a:rPr lang="cs-CZ" sz="3200" dirty="0"/>
              <a:t> </a:t>
            </a:r>
            <a:r>
              <a:rPr lang="cs-CZ" sz="3200" dirty="0" err="1"/>
              <a:t>January</a:t>
            </a:r>
            <a:r>
              <a:rPr lang="cs-CZ" sz="3200" dirty="0"/>
              <a:t> 6, 2021</a:t>
            </a:r>
            <a:endParaRPr lang="en-US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584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difference</a:t>
            </a:r>
            <a:r>
              <a:rPr lang="cs-CZ" b="1" dirty="0"/>
              <a:t> </a:t>
            </a:r>
            <a:r>
              <a:rPr lang="cs-CZ" b="1" dirty="0" err="1"/>
              <a:t>between</a:t>
            </a:r>
            <a:r>
              <a:rPr lang="cs-CZ" b="1" dirty="0"/>
              <a:t> </a:t>
            </a:r>
            <a:r>
              <a:rPr lang="cs-CZ" b="1" dirty="0" err="1"/>
              <a:t>academic</a:t>
            </a:r>
            <a:r>
              <a:rPr lang="cs-CZ" b="1" dirty="0"/>
              <a:t> and </a:t>
            </a:r>
            <a:r>
              <a:rPr lang="cs-CZ" b="1" dirty="0" err="1"/>
              <a:t>general</a:t>
            </a:r>
            <a:r>
              <a:rPr lang="cs-CZ" b="1" dirty="0"/>
              <a:t> </a:t>
            </a:r>
            <a:r>
              <a:rPr lang="cs-CZ" b="1" dirty="0" err="1"/>
              <a:t>English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IELTS?</a:t>
            </a:r>
          </a:p>
        </p:txBody>
      </p:sp>
    </p:spTree>
    <p:extLst>
      <p:ext uri="{BB962C8B-B14F-4D97-AF65-F5344CB8AC3E}">
        <p14:creationId xmlns:p14="http://schemas.microsoft.com/office/powerpoint/2010/main" val="34332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Difference Between Academic       and General English The International English Language Testing System(IELTS) divides...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844" y="944134"/>
            <a:ext cx="8088313" cy="479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94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Difference Between Academic       and General English At their most basic, academic and general Englishrefer to forma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20" y="902987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4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6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i="1" dirty="0"/>
              <a:t>Facts about English</a:t>
            </a:r>
            <a:br>
              <a:rPr lang="cs-CZ" sz="3200" b="1" i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41406"/>
            <a:ext cx="10515600" cy="5435558"/>
          </a:xfrm>
        </p:spPr>
        <p:txBody>
          <a:bodyPr>
            <a:noAutofit/>
          </a:bodyPr>
          <a:lstStyle/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English is the most widespread language in the world and is more widely spoken and written than any other language?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over 400 million people use the English vocabulary as a mother tongue, only surpassed in numbers, but not in distribution by speakers of the many varieties of Chinese?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over 700 million people speak English as a foreign language?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of all the world's languages (over 2,700) English is arguably the richest in vocabulary; and that the Oxford English Dictionary lists about 500,000 words, and a further half-million technical and scientific terms remain uncatalogued?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three-quarters of the world's mail, telexes and cables are in English?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the main language used throughout the world on the internet is English?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more than half of the world's technical and scientific periodicals are in English?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English is the medium for 80% of the information stored in the world's computers?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English is the language of navigation, aviation and of Christianity; it is the ecumenical language of the World Council of Churches? </a:t>
            </a:r>
            <a:endParaRPr lang="cs-CZ" sz="1600" dirty="0"/>
          </a:p>
          <a:p>
            <a:pPr lvl="0"/>
            <a:r>
              <a:rPr lang="en-US" sz="1600" b="1" dirty="0"/>
              <a:t>Did you know</a:t>
            </a:r>
            <a:r>
              <a:rPr lang="en-US" sz="1600" dirty="0"/>
              <a:t> that 5 of the largest broadcasting companies in the world (CBS, NBC, ABC, BBC and CBC) transmit in English, reaching millions and millions of people all over the world? </a:t>
            </a:r>
            <a:endParaRPr lang="cs-CZ" sz="1600" dirty="0"/>
          </a:p>
          <a:p>
            <a:pPr lvl="0"/>
            <a:r>
              <a:rPr lang="en-US" sz="1600" b="1" dirty="0"/>
              <a:t>Did you know </a:t>
            </a:r>
            <a:r>
              <a:rPr lang="en-US" sz="1600" dirty="0"/>
              <a:t>that the oldest word in English is “town.”?</a:t>
            </a:r>
            <a:endParaRPr lang="cs-CZ" sz="1600" dirty="0"/>
          </a:p>
          <a:p>
            <a:endParaRPr lang="cs-CZ" sz="1550" dirty="0"/>
          </a:p>
        </p:txBody>
      </p:sp>
    </p:spTree>
    <p:extLst>
      <p:ext uri="{BB962C8B-B14F-4D97-AF65-F5344CB8AC3E}">
        <p14:creationId xmlns:p14="http://schemas.microsoft.com/office/powerpoint/2010/main" val="7644637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452</Words>
  <Application>Microsoft Office PowerPoint</Application>
  <PresentationFormat>Širokoúhlá obrazovka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Course description</vt:lpstr>
      <vt:lpstr>Credit requirements</vt:lpstr>
      <vt:lpstr>The difference between academic and general English</vt:lpstr>
      <vt:lpstr>Prezentace aplikace PowerPoint</vt:lpstr>
      <vt:lpstr>Prezentace aplikace PowerPoint</vt:lpstr>
      <vt:lpstr>Facts about English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difference between general and academic English</dc:title>
  <dc:creator>Konárková, Michaela</dc:creator>
  <cp:lastModifiedBy>M</cp:lastModifiedBy>
  <cp:revision>21</cp:revision>
  <dcterms:created xsi:type="dcterms:W3CDTF">2017-10-02T08:16:22Z</dcterms:created>
  <dcterms:modified xsi:type="dcterms:W3CDTF">2020-10-02T11:45:05Z</dcterms:modified>
</cp:coreProperties>
</file>