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5" r:id="rId3"/>
    <p:sldId id="329" r:id="rId4"/>
    <p:sldId id="328" r:id="rId5"/>
    <p:sldId id="350" r:id="rId6"/>
    <p:sldId id="351" r:id="rId7"/>
    <p:sldId id="330" r:id="rId8"/>
    <p:sldId id="331" r:id="rId9"/>
    <p:sldId id="332" r:id="rId10"/>
    <p:sldId id="333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7" r:id="rId20"/>
    <p:sldId id="346" r:id="rId21"/>
    <p:sldId id="348" r:id="rId22"/>
    <p:sldId id="349" r:id="rId23"/>
    <p:sldId id="286" r:id="rId24"/>
    <p:sldId id="326" r:id="rId25"/>
    <p:sldId id="344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1725" autoAdjust="0"/>
  </p:normalViewPr>
  <p:slideViewPr>
    <p:cSldViewPr snapToGrid="0" snapToObjects="1">
      <p:cViewPr>
        <p:scale>
          <a:sx n="70" d="100"/>
          <a:sy n="70" d="100"/>
        </p:scale>
        <p:origin x="-9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23/10/2017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23/10/2017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B224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Psychologie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marketingové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4. </a:t>
            </a:r>
            <a:r>
              <a:rPr lang="en-US" sz="2800" b="1" dirty="0" err="1" smtClean="0">
                <a:solidFill>
                  <a:schemeClr val="tx1"/>
                </a:solidFill>
              </a:rPr>
              <a:t>Vnímání</a:t>
            </a:r>
            <a:endParaRPr lang="cs-CZ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Blindness</a:t>
            </a:r>
            <a:r>
              <a:rPr lang="cs-CZ" dirty="0" smtClean="0"/>
              <a:t> (CB)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328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dirty="0" err="1" smtClean="0"/>
              <a:t>Simons</a:t>
            </a:r>
            <a:r>
              <a:rPr lang="cs-CZ" dirty="0" smtClean="0"/>
              <a:t>, </a:t>
            </a:r>
            <a:r>
              <a:rPr lang="cs-CZ" dirty="0" err="1" smtClean="0"/>
              <a:t>Rensink</a:t>
            </a:r>
            <a:r>
              <a:rPr lang="cs-CZ" dirty="0" smtClean="0"/>
              <a:t>, (2005): „[CB]</a:t>
            </a:r>
            <a:r>
              <a:rPr lang="en-US" i="1" dirty="0" smtClean="0"/>
              <a:t> is the striking </a:t>
            </a:r>
            <a:r>
              <a:rPr lang="en-US" b="1" i="1" dirty="0" smtClean="0"/>
              <a:t>failure to see large</a:t>
            </a:r>
            <a:r>
              <a:rPr lang="cs-CZ" b="1" i="1" dirty="0" smtClean="0"/>
              <a:t> </a:t>
            </a:r>
            <a:r>
              <a:rPr lang="en-US" b="1" i="1" dirty="0" smtClean="0"/>
              <a:t>changes</a:t>
            </a:r>
            <a:r>
              <a:rPr lang="en-US" i="1" dirty="0" smtClean="0"/>
              <a:t> that normally would be noticed easily. Over the</a:t>
            </a:r>
            <a:r>
              <a:rPr lang="cs-CZ" i="1" dirty="0" smtClean="0"/>
              <a:t> </a:t>
            </a:r>
            <a:r>
              <a:rPr lang="en-US" i="1" dirty="0" smtClean="0"/>
              <a:t>past decade this phenomenon has greatly contributed to</a:t>
            </a:r>
            <a:r>
              <a:rPr lang="cs-CZ" i="1" dirty="0" smtClean="0"/>
              <a:t> </a:t>
            </a:r>
            <a:r>
              <a:rPr lang="en-US" i="1" dirty="0" smtClean="0"/>
              <a:t>our understanding of </a:t>
            </a:r>
            <a:r>
              <a:rPr lang="en-US" b="1" i="1" dirty="0" smtClean="0"/>
              <a:t>attention</a:t>
            </a:r>
            <a:r>
              <a:rPr lang="en-US" i="1" dirty="0" smtClean="0"/>
              <a:t>, </a:t>
            </a:r>
            <a:r>
              <a:rPr lang="en-US" b="1" i="1" dirty="0" smtClean="0"/>
              <a:t>perception</a:t>
            </a:r>
            <a:r>
              <a:rPr lang="en-US" i="1" dirty="0" smtClean="0"/>
              <a:t>, and even</a:t>
            </a:r>
            <a:r>
              <a:rPr lang="cs-CZ" i="1" dirty="0" smtClean="0"/>
              <a:t> </a:t>
            </a:r>
            <a:r>
              <a:rPr lang="en-US" b="1" i="1" dirty="0" smtClean="0"/>
              <a:t>consciousness</a:t>
            </a:r>
            <a:r>
              <a:rPr lang="en-US" i="1" dirty="0" smtClean="0"/>
              <a:t>. The surprising extent of change</a:t>
            </a:r>
            <a:r>
              <a:rPr lang="cs-CZ" i="1" dirty="0" smtClean="0"/>
              <a:t> </a:t>
            </a:r>
            <a:r>
              <a:rPr lang="en-US" i="1" dirty="0" smtClean="0"/>
              <a:t>blindness explains its broad appeal, but its</a:t>
            </a:r>
            <a:r>
              <a:rPr lang="cs-CZ" i="1" dirty="0" smtClean="0"/>
              <a:t> </a:t>
            </a:r>
            <a:r>
              <a:rPr lang="en-US" i="1" dirty="0" smtClean="0"/>
              <a:t>counterintuitive nature has </a:t>
            </a:r>
            <a:r>
              <a:rPr lang="en-US" b="1" i="1" dirty="0" smtClean="0"/>
              <a:t>also engendered confusions</a:t>
            </a:r>
            <a:r>
              <a:rPr lang="cs-CZ" i="1" dirty="0" smtClean="0"/>
              <a:t> </a:t>
            </a:r>
            <a:r>
              <a:rPr lang="en-US" i="1" dirty="0" smtClean="0"/>
              <a:t>about the kinds of inferences that legitimately </a:t>
            </a:r>
            <a:r>
              <a:rPr lang="cs-CZ" i="1" dirty="0" err="1" smtClean="0"/>
              <a:t>follo</a:t>
            </a:r>
            <a:r>
              <a:rPr lang="en-US" i="1" dirty="0" smtClean="0"/>
              <a:t>w</a:t>
            </a:r>
            <a:r>
              <a:rPr lang="cs-CZ" i="1" dirty="0" smtClean="0"/>
              <a:t> </a:t>
            </a:r>
            <a:r>
              <a:rPr lang="en-US" i="1" dirty="0" smtClean="0"/>
              <a:t>from it.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výzkum vnímání změn má dlouhou tradici, ale až od 90. let užívá méně abstraktní podněty a </a:t>
            </a:r>
            <a:r>
              <a:rPr lang="cs-CZ" b="1" dirty="0" smtClean="0"/>
              <a:t>přibližuje se k situacím vnímání v běžném životě</a:t>
            </a:r>
          </a:p>
          <a:p>
            <a:r>
              <a:rPr lang="cs-CZ" dirty="0" smtClean="0"/>
              <a:t>variováním aspektů u nichž dochází ke změně, zaměření pozornosti a charakteru změny možno zkoumat vnímání</a:t>
            </a:r>
          </a:p>
          <a:p>
            <a:pPr lvl="1"/>
            <a:r>
              <a:rPr lang="cs-CZ" b="1" dirty="0" smtClean="0"/>
              <a:t>pozor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FF0000"/>
                </a:solidFill>
              </a:rPr>
              <a:t>častá chybná interpretace je, že CB dokazuje chudost, neúplnost či dokonce absenci našich vizuálních reprezentací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viz </a:t>
            </a:r>
            <a:r>
              <a:rPr lang="cs-CZ" dirty="0" err="1" smtClean="0"/>
              <a:t>Sperling</a:t>
            </a:r>
            <a:r>
              <a:rPr lang="cs-CZ" dirty="0" smtClean="0"/>
              <a:t> (1960) - 4 </a:t>
            </a:r>
            <a:r>
              <a:rPr lang="cs-CZ" dirty="0" err="1" smtClean="0"/>
              <a:t>vs</a:t>
            </a:r>
            <a:r>
              <a:rPr lang="cs-CZ" dirty="0" smtClean="0"/>
              <a:t> 9 z 12 písmen, rychlé zapomínání</a:t>
            </a:r>
          </a:p>
          <a:p>
            <a:r>
              <a:rPr lang="cs-CZ" dirty="0" smtClean="0"/>
              <a:t>co ale dopady do běžného života? jde i o něco víc, než „najdi 10 rozdílů“, kdy vám neukážou oba obrázky současně?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gradual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– změna přímo před očima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 descr="snapshot20130306195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08" y="1714500"/>
            <a:ext cx="5611504" cy="420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příklad ze života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Content Placeholder 4" descr="Simons&amp;Lev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05" y="1216389"/>
            <a:ext cx="6572840" cy="513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 a pozornost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41140" cy="513328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ve všech případech ke změně dochází tak, že </a:t>
            </a:r>
            <a:r>
              <a:rPr lang="cs-CZ" dirty="0" smtClean="0">
                <a:solidFill>
                  <a:srgbClr val="FF0000"/>
                </a:solidFill>
              </a:rPr>
              <a:t>nepřitáhne pozornost</a:t>
            </a:r>
          </a:p>
          <a:p>
            <a:pPr lvl="1"/>
            <a:r>
              <a:rPr lang="cs-CZ" dirty="0" smtClean="0"/>
              <a:t>(střídání statických obrázků, filmový střih, postupná změna, chvilkové zakrytí figuranta a pod.)</a:t>
            </a:r>
          </a:p>
          <a:p>
            <a:r>
              <a:rPr lang="cs-CZ" dirty="0" smtClean="0"/>
              <a:t>pozornost někdy nepřitáhne </a:t>
            </a:r>
            <a:r>
              <a:rPr lang="cs-CZ" b="1" dirty="0" smtClean="0"/>
              <a:t>ani výrazná změna</a:t>
            </a:r>
            <a:r>
              <a:rPr lang="cs-CZ" dirty="0" smtClean="0"/>
              <a:t>, pokud </a:t>
            </a:r>
            <a:r>
              <a:rPr lang="cs-CZ" b="1" dirty="0" smtClean="0"/>
              <a:t>není očekávána</a:t>
            </a:r>
            <a:r>
              <a:rPr lang="cs-CZ" dirty="0" smtClean="0"/>
              <a:t> a subjekt se zaměřuje jinam</a:t>
            </a:r>
          </a:p>
          <a:p>
            <a:pPr lvl="1"/>
            <a:r>
              <a:rPr lang="cs-CZ" dirty="0" smtClean="0"/>
              <a:t>známé video s počítáním přihrávek a gorilou</a:t>
            </a:r>
          </a:p>
          <a:p>
            <a:r>
              <a:rPr lang="cs-CZ" dirty="0" smtClean="0"/>
              <a:t>navíc </a:t>
            </a:r>
            <a:r>
              <a:rPr lang="cs-CZ" b="1" dirty="0" smtClean="0"/>
              <a:t>nelze simultánně zpozorovat víc než 1 změnu</a:t>
            </a:r>
          </a:p>
          <a:p>
            <a:pPr lvl="1"/>
            <a:r>
              <a:rPr lang="cs-CZ" dirty="0" smtClean="0"/>
              <a:t>ačkoliv pozornost možno věnovat 4-5 objektům (</a:t>
            </a:r>
            <a:r>
              <a:rPr lang="cs-CZ" dirty="0" err="1" smtClean="0"/>
              <a:t>Simons</a:t>
            </a:r>
            <a:r>
              <a:rPr lang="cs-CZ" dirty="0" smtClean="0"/>
              <a:t>, </a:t>
            </a:r>
            <a:r>
              <a:rPr lang="cs-CZ" dirty="0" err="1" smtClean="0"/>
              <a:t>Rensink</a:t>
            </a:r>
            <a:r>
              <a:rPr lang="cs-CZ" dirty="0" smtClean="0"/>
              <a:t>, 2005)</a:t>
            </a:r>
          </a:p>
          <a:p>
            <a:r>
              <a:rPr lang="cs-CZ" dirty="0" smtClean="0"/>
              <a:t>ale </a:t>
            </a:r>
            <a:r>
              <a:rPr lang="cs-CZ" b="1" dirty="0" smtClean="0"/>
              <a:t>změny v sémanticky významnější prvcích jsou zpozorovány rychleji a častěji</a:t>
            </a:r>
          </a:p>
          <a:p>
            <a:pPr lvl="1"/>
            <a:r>
              <a:rPr lang="cs-CZ" dirty="0" smtClean="0"/>
              <a:t>taky pokud se změna týká oblasti, s kterou má subjekt zkušenosti</a:t>
            </a:r>
          </a:p>
          <a:p>
            <a:r>
              <a:rPr lang="cs-CZ" dirty="0" smtClean="0"/>
              <a:t>(zatím) </a:t>
            </a:r>
            <a:r>
              <a:rPr lang="cs-CZ" b="1" dirty="0" smtClean="0"/>
              <a:t>žádný vztah mezi jakýmkoliv rysem a úspěšností v CB</a:t>
            </a:r>
          </a:p>
          <a:p>
            <a:pPr lvl="1"/>
            <a:r>
              <a:rPr lang="cs-CZ" dirty="0" smtClean="0"/>
              <a:t>vztah s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nepotvrzen (</a:t>
            </a:r>
            <a:r>
              <a:rPr lang="cs-CZ" dirty="0" err="1" smtClean="0"/>
              <a:t>Bredemeier</a:t>
            </a:r>
            <a:r>
              <a:rPr lang="cs-CZ" dirty="0" smtClean="0"/>
              <a:t>, </a:t>
            </a:r>
            <a:r>
              <a:rPr lang="cs-CZ" dirty="0" err="1" smtClean="0"/>
              <a:t>Simons</a:t>
            </a:r>
            <a:r>
              <a:rPr lang="cs-CZ" dirty="0" smtClean="0"/>
              <a:t>, 2012)</a:t>
            </a:r>
          </a:p>
          <a:p>
            <a:r>
              <a:rPr lang="cs-CZ" dirty="0" smtClean="0"/>
              <a:t>lze využít pro zjišťování, čemu subjekt věnuje pozornost (jako doplněk fixací očních pohybů)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Blindness</a:t>
            </a:r>
            <a:r>
              <a:rPr lang="cs-CZ" dirty="0" smtClean="0"/>
              <a:t> </a:t>
            </a:r>
            <a:r>
              <a:rPr lang="cs-CZ" dirty="0" err="1" smtClean="0"/>
              <a:t>Blindness</a:t>
            </a:r>
            <a:r>
              <a:rPr lang="cs-CZ" dirty="0" smtClean="0"/>
              <a:t> (CBB)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cs-CZ" dirty="0" smtClean="0"/>
              <a:t>přeceňování vlastní schopnosti zpozorovat změnu – </a:t>
            </a:r>
            <a:r>
              <a:rPr lang="cs-CZ" dirty="0" err="1" smtClean="0"/>
              <a:t>Levin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(2002)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98656" y="3029801"/>
          <a:ext cx="7162800" cy="27822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59445"/>
                <a:gridCol w="2156347"/>
                <a:gridCol w="1847008"/>
              </a:tblGrid>
              <a:tr h="556450">
                <a:tc>
                  <a:txBody>
                    <a:bodyPr/>
                    <a:lstStyle/>
                    <a:p>
                      <a:pPr algn="l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Odhad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Realita</a:t>
                      </a:r>
                      <a:endParaRPr lang="cs-CZ" sz="24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šál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76 %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0 %</a:t>
                      </a:r>
                      <a:endParaRPr lang="cs-CZ" sz="28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talíř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90 %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0 %</a:t>
                      </a:r>
                      <a:endParaRPr lang="cs-CZ" sz="28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herec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69 %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</a:t>
                      </a:r>
                      <a:r>
                        <a:rPr lang="cs-CZ" sz="2800" baseline="0" dirty="0" smtClean="0"/>
                        <a:t> %</a:t>
                      </a:r>
                      <a:endParaRPr lang="cs-CZ" sz="2800" dirty="0"/>
                    </a:p>
                  </a:txBody>
                  <a:tcPr anchor="ctr"/>
                </a:tc>
              </a:tr>
              <a:tr h="55645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skutečná osoba </a:t>
                      </a: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door</a:t>
                      </a:r>
                      <a:r>
                        <a:rPr lang="cs-CZ" sz="2000" dirty="0" smtClean="0"/>
                        <a:t>)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97 %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46 %</a:t>
                      </a:r>
                      <a:endParaRPr lang="cs-CZ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CBB – odhad bez a s oddálením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2253" y="1702284"/>
            <a:ext cx="5699291" cy="4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8258765">
            <a:off x="6796587" y="4382654"/>
            <a:ext cx="1487606" cy="3821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 rot="8258765">
            <a:off x="6293883" y="2365022"/>
            <a:ext cx="1487606" cy="3821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CBB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07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robustní chybné </a:t>
            </a:r>
            <a:r>
              <a:rPr lang="cs-CZ" b="1" dirty="0" err="1" smtClean="0">
                <a:solidFill>
                  <a:srgbClr val="FF0000"/>
                </a:solidFill>
              </a:rPr>
              <a:t>metakognitivní</a:t>
            </a:r>
            <a:r>
              <a:rPr lang="cs-CZ" b="1" dirty="0" smtClean="0">
                <a:solidFill>
                  <a:srgbClr val="FF0000"/>
                </a:solidFill>
              </a:rPr>
              <a:t> přesvědčení</a:t>
            </a:r>
          </a:p>
          <a:p>
            <a:r>
              <a:rPr lang="cs-CZ" dirty="0" smtClean="0"/>
              <a:t>rozdíl v oddálených odhadech u objektů a osob</a:t>
            </a:r>
          </a:p>
          <a:p>
            <a:pPr lvl="1"/>
            <a:r>
              <a:rPr lang="cs-CZ" dirty="0" smtClean="0"/>
              <a:t>vnitřní koncept identity (?)</a:t>
            </a:r>
          </a:p>
          <a:p>
            <a:r>
              <a:rPr lang="cs-CZ" b="1" dirty="0" smtClean="0"/>
              <a:t>lidové teorie mysli</a:t>
            </a:r>
            <a:r>
              <a:rPr lang="cs-CZ" dirty="0" smtClean="0"/>
              <a:t>, pozornosti a paměti </a:t>
            </a:r>
            <a:r>
              <a:rPr lang="cs-CZ" sz="2600" dirty="0" smtClean="0"/>
              <a:t>(význam paměti možná podceňován)</a:t>
            </a:r>
          </a:p>
          <a:p>
            <a:pPr lvl="1"/>
            <a:r>
              <a:rPr lang="cs-CZ" dirty="0" smtClean="0"/>
              <a:t>často dostupné živé a detailní vzpomínky</a:t>
            </a:r>
          </a:p>
          <a:p>
            <a:pPr lvl="1"/>
            <a:r>
              <a:rPr lang="cs-CZ" dirty="0" smtClean="0"/>
              <a:t>v běžném životě chybí </a:t>
            </a:r>
            <a:r>
              <a:rPr lang="cs-CZ" dirty="0" err="1" smtClean="0"/>
              <a:t>feedback</a:t>
            </a:r>
            <a:r>
              <a:rPr lang="cs-CZ" dirty="0" smtClean="0"/>
              <a:t> a možnost učení</a:t>
            </a:r>
          </a:p>
          <a:p>
            <a:pPr lvl="1"/>
            <a:r>
              <a:rPr lang="cs-CZ" dirty="0" smtClean="0"/>
              <a:t>experimentálně (</a:t>
            </a:r>
            <a:r>
              <a:rPr lang="en-US" dirty="0" err="1" smtClean="0"/>
              <a:t>Loussouarn</a:t>
            </a:r>
            <a:r>
              <a:rPr lang="cs-CZ" dirty="0" smtClean="0"/>
              <a:t>, 2011) bylo možné ovlivnit odhady vlastní úspěšnosti v CB úlohách</a:t>
            </a:r>
          </a:p>
          <a:p>
            <a:r>
              <a:rPr lang="cs-CZ" dirty="0" smtClean="0"/>
              <a:t>významné </a:t>
            </a:r>
            <a:r>
              <a:rPr lang="cs-CZ" b="1" dirty="0" smtClean="0"/>
              <a:t>dopady do běžného života</a:t>
            </a:r>
          </a:p>
          <a:p>
            <a:pPr lvl="1"/>
            <a:r>
              <a:rPr lang="cs-CZ" dirty="0" smtClean="0"/>
              <a:t>nedůvěra k lidem, jenž si něco „nevšimli“ </a:t>
            </a:r>
          </a:p>
          <a:p>
            <a:pPr lvl="1"/>
            <a:r>
              <a:rPr lang="cs-CZ" dirty="0" smtClean="0"/>
              <a:t>přeceňování vlastní spolehlivosti (očití svědci)</a:t>
            </a:r>
          </a:p>
          <a:p>
            <a:pPr lvl="1"/>
            <a:r>
              <a:rPr lang="cs-CZ" dirty="0" smtClean="0"/>
              <a:t>nedostatečná kontrola a </a:t>
            </a:r>
            <a:r>
              <a:rPr lang="cs-CZ" dirty="0" err="1" smtClean="0"/>
              <a:t>mngmnt</a:t>
            </a:r>
            <a:r>
              <a:rPr lang="cs-CZ" dirty="0" smtClean="0"/>
              <a:t> pozornosti (radiologové)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8"/>
            <a:ext cx="8229600" cy="4525963"/>
          </a:xfrm>
        </p:spPr>
        <p:txBody>
          <a:bodyPr/>
          <a:lstStyle/>
          <a:p>
            <a:r>
              <a:rPr lang="cs-CZ" dirty="0" err="1" smtClean="0"/>
              <a:t>Fisher</a:t>
            </a:r>
            <a:r>
              <a:rPr lang="cs-CZ" dirty="0" smtClean="0"/>
              <a:t>, </a:t>
            </a:r>
            <a:r>
              <a:rPr lang="cs-CZ" dirty="0" err="1" smtClean="0"/>
              <a:t>Haines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 (1980) – studie HUD asistence pro piloty komerčních letadel</a:t>
            </a:r>
          </a:p>
          <a:p>
            <a:pPr lvl="1"/>
            <a:r>
              <a:rPr lang="cs-CZ" dirty="0" smtClean="0"/>
              <a:t>2 z 8 pilotů na simulátoru vůbec nezaznamenala letadlo blokující přistávací dráhu</a:t>
            </a:r>
          </a:p>
          <a:p>
            <a:pPr lvl="1"/>
            <a:r>
              <a:rPr lang="cs-CZ" dirty="0" smtClean="0"/>
              <a:t>reakční čas se při použití HUD v průměru zvýšil z 1,75 na 4,12 s)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326" y="2729952"/>
            <a:ext cx="4612090" cy="39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120"/>
            <a:ext cx="8229600" cy="4525963"/>
          </a:xfrm>
        </p:spPr>
        <p:txBody>
          <a:bodyPr/>
          <a:lstStyle/>
          <a:p>
            <a:r>
              <a:rPr lang="cs-CZ" dirty="0" err="1" smtClean="0"/>
              <a:t>Jacobsen</a:t>
            </a:r>
            <a:r>
              <a:rPr lang="cs-CZ" dirty="0" smtClean="0"/>
              <a:t> (2003) – šance, že daného chodce/cyklistu srazí auto klesá s rostoucím počtem chodců/cyklistů</a:t>
            </a:r>
          </a:p>
          <a:p>
            <a:r>
              <a:rPr lang="cs-CZ" dirty="0" smtClean="0"/>
              <a:t>stávají se méně „nečekanými“?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719" y="3127375"/>
            <a:ext cx="4752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Opak</a:t>
            </a:r>
            <a:r>
              <a:rPr lang="en-US" dirty="0" smtClean="0"/>
              <a:t> – cocktail part</a:t>
            </a:r>
            <a:r>
              <a:rPr lang="cs-CZ" dirty="0" smtClean="0"/>
              <a:t>y </a:t>
            </a:r>
            <a:r>
              <a:rPr lang="cs-CZ" dirty="0" err="1" smtClean="0"/>
              <a:t>effect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8370" name="Picture 2" descr="http://www.edtech.engineering.utoronto.ca/sites/default/files/Item%2076%20Cocktail%20Party%20Effe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7475" y="1519164"/>
            <a:ext cx="3733808" cy="483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Neurobabble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6300"/>
            <a:ext cx="8229600" cy="1439863"/>
          </a:xfrm>
        </p:spPr>
        <p:txBody>
          <a:bodyPr/>
          <a:lstStyle/>
          <a:p>
            <a:pPr lvl="2"/>
            <a:r>
              <a:rPr lang="cs-CZ" dirty="0" smtClean="0"/>
              <a:t>https://www.americanexpress.com/us/small-business/openforum/articles/is-scent-branding-the-next-hot-marketing-trend/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802" y="1731169"/>
            <a:ext cx="333945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686175" y="2133599"/>
            <a:ext cx="3981450" cy="8572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Adaptace</a:t>
            </a:r>
            <a:r>
              <a:rPr lang="en-US" dirty="0" smtClean="0"/>
              <a:t> / </a:t>
            </a:r>
            <a:r>
              <a:rPr lang="en-US" dirty="0" err="1" smtClean="0"/>
              <a:t>habituace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úrovni smyslů – zejména čich, chuť, dotek</a:t>
            </a:r>
          </a:p>
          <a:p>
            <a:pPr lvl="1"/>
            <a:r>
              <a:rPr lang="cs-CZ" dirty="0" smtClean="0"/>
              <a:t>u zraku a sluchu jen v omezené míře</a:t>
            </a:r>
          </a:p>
          <a:p>
            <a:r>
              <a:rPr lang="cs-CZ" dirty="0" smtClean="0"/>
              <a:t>na úrovni pozornosti – ignorování nepodstatných, opakujících se a nevýrazných podnětů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Podprahové vnímání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neexistují důkazy, že lze komunikovat komplexní sdělení bez vědomí diváků / posluchačů</a:t>
            </a:r>
          </a:p>
          <a:p>
            <a:r>
              <a:rPr lang="cs-CZ" dirty="0" smtClean="0"/>
              <a:t>na druhé straně od 90. let řada studií demonstrovala možnost ovlivnit chování pomocí prezentace jednoduchých, nenápadných podnětů – často i podprahově</a:t>
            </a:r>
          </a:p>
          <a:p>
            <a:pPr lvl="1"/>
            <a:r>
              <a:rPr lang="cs-CZ" dirty="0" smtClean="0"/>
              <a:t>v současnosti jsou ale mnohé z těchto tzv. „</a:t>
            </a:r>
            <a:r>
              <a:rPr lang="cs-CZ" dirty="0" err="1" smtClean="0"/>
              <a:t>primingových</a:t>
            </a:r>
            <a:r>
              <a:rPr lang="cs-CZ" dirty="0" smtClean="0"/>
              <a:t>“ studií zpochybňovány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652" y="859809"/>
            <a:ext cx="3765552" cy="58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Priming</a:t>
            </a:r>
            <a:r>
              <a:rPr lang="cs-CZ" dirty="0" smtClean="0"/>
              <a:t> značkou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332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Fitzsimons, G. M., </a:t>
            </a:r>
            <a:r>
              <a:rPr lang="en-US" dirty="0" err="1" smtClean="0"/>
              <a:t>Chartrand</a:t>
            </a:r>
            <a:r>
              <a:rPr lang="en-US" dirty="0" smtClean="0"/>
              <a:t>, T. L. &amp; Fitzsimons, G. J. (2008). Automatic effects of brand exposure on motivated behavior: how apple makes you “think different.” </a:t>
            </a:r>
            <a:r>
              <a:rPr lang="en-US" i="1" dirty="0" smtClean="0"/>
              <a:t>Journal of Consumer Research, 35(1), 21–35.</a:t>
            </a:r>
          </a:p>
          <a:p>
            <a:pPr lvl="2"/>
            <a:r>
              <a:rPr lang="cs-CZ" dirty="0" smtClean="0"/>
              <a:t>http://www.</a:t>
            </a:r>
            <a:r>
              <a:rPr lang="cs-CZ" dirty="0" err="1" smtClean="0"/>
              <a:t>popmatters.com</a:t>
            </a:r>
            <a:r>
              <a:rPr lang="cs-CZ" dirty="0" smtClean="0"/>
              <a:t>/post/</a:t>
            </a:r>
            <a:r>
              <a:rPr lang="cs-CZ" dirty="0" err="1" smtClean="0"/>
              <a:t>how</a:t>
            </a:r>
            <a:r>
              <a:rPr lang="cs-CZ" dirty="0" smtClean="0"/>
              <a:t>-</a:t>
            </a:r>
            <a:r>
              <a:rPr lang="cs-CZ" dirty="0" err="1" smtClean="0"/>
              <a:t>brands</a:t>
            </a:r>
            <a:r>
              <a:rPr lang="cs-CZ" dirty="0" smtClean="0"/>
              <a:t>-prime-</a:t>
            </a:r>
            <a:r>
              <a:rPr lang="cs-CZ" dirty="0" err="1" smtClean="0"/>
              <a:t>behavior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vnímání je kombinací top </a:t>
            </a:r>
            <a:r>
              <a:rPr lang="cs-CZ" dirty="0" err="1" smtClean="0"/>
              <a:t>down</a:t>
            </a:r>
            <a:r>
              <a:rPr lang="cs-CZ" dirty="0" smtClean="0"/>
              <a:t> a </a:t>
            </a:r>
            <a:r>
              <a:rPr lang="cs-CZ" dirty="0" err="1" smtClean="0"/>
              <a:t>bottom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procesů</a:t>
            </a:r>
          </a:p>
          <a:p>
            <a:pPr lvl="1"/>
            <a:r>
              <a:rPr lang="cs-CZ" dirty="0" smtClean="0"/>
              <a:t>očekávání ovlivňuje, co vidíme</a:t>
            </a:r>
          </a:p>
          <a:p>
            <a:r>
              <a:rPr lang="cs-CZ" dirty="0" smtClean="0"/>
              <a:t>pro vnímání je nezbytná pozornost, ale jelikož registrujeme i podprahové podněty, mohou nás do určité míry ovlivnit</a:t>
            </a:r>
          </a:p>
          <a:p>
            <a:r>
              <a:rPr lang="cs-CZ" dirty="0" smtClean="0"/>
              <a:t>dle účelu komunikace využít postupy jak pozornost přitáhnout </a:t>
            </a:r>
            <a:r>
              <a:rPr lang="cs-CZ" sz="2600" dirty="0" smtClean="0"/>
              <a:t>(</a:t>
            </a:r>
            <a:r>
              <a:rPr lang="cs-CZ" sz="2600" dirty="0" err="1" smtClean="0"/>
              <a:t>salience</a:t>
            </a:r>
            <a:r>
              <a:rPr lang="cs-CZ" sz="2600" dirty="0" smtClean="0"/>
              <a:t> – novost, dynamika, intenzita, blízkost, emoce) </a:t>
            </a:r>
            <a:r>
              <a:rPr lang="cs-CZ" dirty="0" smtClean="0"/>
              <a:t>nebo se jí naopak vyhnout </a:t>
            </a:r>
            <a:r>
              <a:rPr lang="cs-CZ" sz="2600" dirty="0" smtClean="0"/>
              <a:t>(pod rozlišovací schopností, postupná, pomalá)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 descr="http://d.gr-assets.com/books/1320530790l/7783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899" y="1657350"/>
            <a:ext cx="2847975" cy="4286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CB - Reference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b="1" dirty="0" smtClean="0"/>
              <a:t>popularizační:</a:t>
            </a:r>
            <a:r>
              <a:rPr lang="cs-CZ" dirty="0" smtClean="0"/>
              <a:t> </a:t>
            </a:r>
          </a:p>
          <a:p>
            <a:r>
              <a:rPr lang="en-US" dirty="0" err="1" smtClean="0"/>
              <a:t>Chabris</a:t>
            </a:r>
            <a:r>
              <a:rPr lang="en-US" dirty="0" smtClean="0"/>
              <a:t>, C., &amp; Simons, D. (2011). The invisible gorilla: And other ways our intuitions deceive us. Broadway Books.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odborné:</a:t>
            </a:r>
          </a:p>
          <a:p>
            <a:r>
              <a:rPr lang="en-US" dirty="0" smtClean="0"/>
              <a:t>Simons, D. J., </a:t>
            </a:r>
            <a:r>
              <a:rPr lang="en-US" dirty="0" err="1" smtClean="0"/>
              <a:t>Rensink</a:t>
            </a:r>
            <a:r>
              <a:rPr lang="en-US" dirty="0" smtClean="0"/>
              <a:t>, R. A. (2005): Change blindness: Past, present, and future. Trends in Cognitive Sciences 9, 1, 16-20.</a:t>
            </a:r>
            <a:endParaRPr lang="cs-CZ" dirty="0" smtClean="0"/>
          </a:p>
          <a:p>
            <a:r>
              <a:rPr lang="en-US" dirty="0" smtClean="0"/>
              <a:t>Levin, D. T., </a:t>
            </a:r>
            <a:r>
              <a:rPr lang="en-US" dirty="0" err="1" smtClean="0"/>
              <a:t>Drivdahl</a:t>
            </a:r>
            <a:r>
              <a:rPr lang="en-US" dirty="0" smtClean="0"/>
              <a:t>, S. B., </a:t>
            </a:r>
            <a:r>
              <a:rPr lang="en-US" dirty="0" err="1" smtClean="0"/>
              <a:t>Momen</a:t>
            </a:r>
            <a:r>
              <a:rPr lang="en-US" dirty="0" smtClean="0"/>
              <a:t>, N., &amp; Beck, M. R. (2002). False predictions about the </a:t>
            </a:r>
            <a:r>
              <a:rPr lang="en-US" dirty="0" err="1" smtClean="0"/>
              <a:t>detectability</a:t>
            </a:r>
            <a:r>
              <a:rPr lang="en-US" dirty="0" smtClean="0"/>
              <a:t> of visual changes: The role of beliefs about attention, memory, and the continuity of attended objects in causing change blindness </a:t>
            </a:r>
            <a:r>
              <a:rPr lang="en-US" dirty="0" err="1" smtClean="0"/>
              <a:t>blindness</a:t>
            </a:r>
            <a:r>
              <a:rPr lang="en-US" dirty="0" smtClean="0"/>
              <a:t>. Consciousness and cognition, 11(4), 507-527.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doplňující:</a:t>
            </a:r>
          </a:p>
          <a:p>
            <a:r>
              <a:rPr lang="en-US" dirty="0" err="1" smtClean="0"/>
              <a:t>Bredemeier</a:t>
            </a:r>
            <a:r>
              <a:rPr lang="en-US" dirty="0" smtClean="0"/>
              <a:t>, K., Simons, D. J. (2012). Working memory and </a:t>
            </a:r>
            <a:r>
              <a:rPr lang="en-US" dirty="0" err="1" smtClean="0"/>
              <a:t>inattentional</a:t>
            </a:r>
            <a:r>
              <a:rPr lang="en-US" dirty="0" smtClean="0"/>
              <a:t> blindness. </a:t>
            </a:r>
            <a:r>
              <a:rPr lang="en-US" dirty="0" err="1" smtClean="0"/>
              <a:t>Psychonomic</a:t>
            </a:r>
            <a:r>
              <a:rPr lang="en-US" dirty="0" smtClean="0"/>
              <a:t> bulletin &amp; review, 1-6.</a:t>
            </a:r>
            <a:endParaRPr lang="cs-CZ" dirty="0" smtClean="0"/>
          </a:p>
          <a:p>
            <a:r>
              <a:rPr lang="en-US" dirty="0" smtClean="0"/>
              <a:t>Hall, L., Johansson, P., </a:t>
            </a:r>
            <a:r>
              <a:rPr lang="en-US" dirty="0" err="1" smtClean="0"/>
              <a:t>Tärning</a:t>
            </a:r>
            <a:r>
              <a:rPr lang="en-US" dirty="0" smtClean="0"/>
              <a:t>, B., </a:t>
            </a:r>
            <a:r>
              <a:rPr lang="en-US" dirty="0" err="1" smtClean="0"/>
              <a:t>Sikström</a:t>
            </a:r>
            <a:r>
              <a:rPr lang="en-US" dirty="0" smtClean="0"/>
              <a:t>, S., &amp; </a:t>
            </a:r>
            <a:r>
              <a:rPr lang="en-US" dirty="0" err="1" smtClean="0"/>
              <a:t>Deutgen</a:t>
            </a:r>
            <a:r>
              <a:rPr lang="en-US" dirty="0" smtClean="0"/>
              <a:t>, T. (2010). Magic at the marketplace: Choice blindness for the taste of jam and the smell of tea. Cognition, 117(1), 54-61.</a:t>
            </a:r>
            <a:endParaRPr lang="cs-CZ" dirty="0" smtClean="0"/>
          </a:p>
          <a:p>
            <a:r>
              <a:rPr lang="en-US" dirty="0" smtClean="0"/>
              <a:t>Fisher, E., Haines, RF, &amp; Price, TA (1980). Cognitive issues in head-up displays.</a:t>
            </a:r>
            <a:r>
              <a:rPr lang="cs-CZ" dirty="0" smtClean="0"/>
              <a:t> </a:t>
            </a:r>
            <a:r>
              <a:rPr lang="en-US" dirty="0" smtClean="0"/>
              <a:t> NRTA Technical Paper 1711.</a:t>
            </a:r>
            <a:endParaRPr lang="cs-CZ" dirty="0" smtClean="0"/>
          </a:p>
          <a:p>
            <a:r>
              <a:rPr lang="en-US" dirty="0" err="1" smtClean="0"/>
              <a:t>Loussouarn</a:t>
            </a:r>
            <a:r>
              <a:rPr lang="en-US" dirty="0" smtClean="0"/>
              <a:t> , A., et al.</a:t>
            </a:r>
            <a:r>
              <a:rPr lang="cs-CZ" dirty="0" smtClean="0"/>
              <a:t> (2011)</a:t>
            </a:r>
            <a:r>
              <a:rPr lang="en-US" dirty="0" smtClean="0"/>
              <a:t> Exploring the informational sources of </a:t>
            </a:r>
            <a:r>
              <a:rPr lang="en-US" dirty="0" err="1" smtClean="0"/>
              <a:t>metap</a:t>
            </a:r>
            <a:r>
              <a:rPr lang="en-US" dirty="0" smtClean="0"/>
              <a:t> </a:t>
            </a:r>
            <a:r>
              <a:rPr lang="en-US" dirty="0" err="1" smtClean="0"/>
              <a:t>erception</a:t>
            </a:r>
            <a:r>
              <a:rPr lang="en-US" dirty="0" smtClean="0"/>
              <a:t> : The case of Chang e Blindness </a:t>
            </a:r>
            <a:r>
              <a:rPr lang="en-US" dirty="0" err="1" smtClean="0"/>
              <a:t>Blindness</a:t>
            </a:r>
            <a:r>
              <a:rPr lang="en-US" dirty="0" smtClean="0"/>
              <a:t> .</a:t>
            </a:r>
            <a:r>
              <a:rPr lang="cs-CZ" dirty="0" smtClean="0"/>
              <a:t> </a:t>
            </a:r>
            <a:r>
              <a:rPr lang="en-US" dirty="0" smtClean="0"/>
              <a:t>Consciousness and Cog</a:t>
            </a:r>
            <a:r>
              <a:rPr lang="cs-CZ" dirty="0" smtClean="0"/>
              <a:t>n</a:t>
            </a:r>
            <a:r>
              <a:rPr lang="en-US" dirty="0" err="1" smtClean="0"/>
              <a:t>ition</a:t>
            </a:r>
            <a:r>
              <a:rPr lang="cs-CZ" dirty="0" smtClean="0"/>
              <a:t>.</a:t>
            </a:r>
          </a:p>
          <a:p>
            <a:r>
              <a:rPr lang="en-US" dirty="0" err="1" smtClean="0"/>
              <a:t>Sperling</a:t>
            </a:r>
            <a:r>
              <a:rPr lang="en-US" dirty="0" smtClean="0"/>
              <a:t>, G. (1960). The information that is available in brief visual presentations. Psychological</a:t>
            </a:r>
            <a:r>
              <a:rPr lang="cs-CZ" dirty="0" smtClean="0"/>
              <a:t> </a:t>
            </a:r>
            <a:r>
              <a:rPr lang="en-US" dirty="0" smtClean="0"/>
              <a:t>Monographs, 74 (Whole no. #498), 1–29.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phenomenal absolutism / </a:t>
            </a:r>
            <a:br>
              <a:rPr lang="en-US" b="1" dirty="0" smtClean="0"/>
            </a:br>
            <a:r>
              <a:rPr lang="en-US" b="1" dirty="0" smtClean="0"/>
              <a:t>naive realism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(chybné)</a:t>
            </a:r>
            <a:r>
              <a:rPr lang="cs-CZ" dirty="0" smtClean="0"/>
              <a:t> přesvědčení, že svět vnímáme takový, jaký doopravdy je a že ho tudíž všichni vnímají stejně</a:t>
            </a:r>
          </a:p>
          <a:p>
            <a:r>
              <a:rPr lang="cs-CZ" dirty="0" smtClean="0"/>
              <a:t>velkou část svět vůbec nedovedeme vnímat</a:t>
            </a:r>
          </a:p>
          <a:p>
            <a:r>
              <a:rPr lang="cs-CZ" dirty="0" smtClean="0"/>
              <a:t>senzorické orgány lidí se liší</a:t>
            </a:r>
          </a:p>
          <a:p>
            <a:r>
              <a:rPr lang="cs-CZ" dirty="0" smtClean="0"/>
              <a:t>vnímání je ovlivněno i pozorností a očekáváním (a tedy předchozí zkušeností, interpretací kontextu ad.)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://images.slideplayer.com/1/246517/slides/slide_2.jpg"/>
          <p:cNvPicPr>
            <a:picLocks noChangeAspect="1" noChangeArrowheads="1"/>
          </p:cNvPicPr>
          <p:nvPr/>
        </p:nvPicPr>
        <p:blipFill>
          <a:blip r:embed="rId2"/>
          <a:srcRect b="3982"/>
          <a:stretch>
            <a:fillRect/>
          </a:stretch>
        </p:blipFill>
        <p:spPr bwMode="auto">
          <a:xfrm>
            <a:off x="0" y="136524"/>
            <a:ext cx="9144000" cy="65849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675" y="1122671"/>
            <a:ext cx="3676650" cy="5260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kontextu a očekávání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60709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7327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4934" y="3985146"/>
            <a:ext cx="1219200" cy="12604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5059907" y="3985146"/>
            <a:ext cx="1219200" cy="12604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03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kontextu a očekávání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7327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2595" y="2884224"/>
            <a:ext cx="1219200" cy="12604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3922595" y="5049672"/>
            <a:ext cx="1219200" cy="12604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03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vnímání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sensation (</a:t>
            </a:r>
            <a:r>
              <a:rPr lang="en-US" dirty="0" err="1" smtClean="0"/>
              <a:t>čití</a:t>
            </a:r>
            <a:r>
              <a:rPr lang="en-US" dirty="0" smtClean="0"/>
              <a:t>) -&gt; </a:t>
            </a:r>
          </a:p>
          <a:p>
            <a:r>
              <a:rPr lang="en-US" dirty="0" smtClean="0"/>
              <a:t>attention (</a:t>
            </a:r>
            <a:r>
              <a:rPr lang="en-US" dirty="0" err="1" smtClean="0"/>
              <a:t>pozornost</a:t>
            </a:r>
            <a:r>
              <a:rPr lang="en-US" dirty="0" smtClean="0"/>
              <a:t>) -&gt; </a:t>
            </a:r>
          </a:p>
          <a:p>
            <a:r>
              <a:rPr lang="en-US" dirty="0" smtClean="0"/>
              <a:t>perception (</a:t>
            </a:r>
            <a:r>
              <a:rPr lang="en-US" dirty="0" err="1" smtClean="0"/>
              <a:t>vnímání</a:t>
            </a:r>
            <a:r>
              <a:rPr lang="en-US" dirty="0" smtClean="0"/>
              <a:t>) -&gt; </a:t>
            </a:r>
          </a:p>
          <a:p>
            <a:r>
              <a:rPr lang="en-US" dirty="0" smtClean="0"/>
              <a:t>comprehension (</a:t>
            </a:r>
            <a:r>
              <a:rPr lang="en-US" dirty="0" err="1" smtClean="0"/>
              <a:t>porozumění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slideplayer.com/15/4617671/slides/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827" y="2314575"/>
            <a:ext cx="4737098" cy="3552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96250" cy="1773237"/>
          </a:xfrm>
        </p:spPr>
        <p:txBody>
          <a:bodyPr/>
          <a:lstStyle/>
          <a:p>
            <a:r>
              <a:rPr lang="cs-CZ" dirty="0" smtClean="0"/>
              <a:t>absolutní práh</a:t>
            </a:r>
          </a:p>
          <a:p>
            <a:r>
              <a:rPr lang="cs-CZ" dirty="0" smtClean="0"/>
              <a:t>nejen druhově specifické, ale mění se i s věkem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noiseaddicts.com</a:t>
            </a:r>
            <a:r>
              <a:rPr lang="cs-CZ" dirty="0" smtClean="0"/>
              <a:t>/2009/03/</a:t>
            </a:r>
            <a:r>
              <a:rPr lang="cs-CZ" dirty="0" err="1" smtClean="0"/>
              <a:t>can</a:t>
            </a:r>
            <a:r>
              <a:rPr lang="cs-CZ" dirty="0" smtClean="0"/>
              <a:t>-</a:t>
            </a:r>
            <a:r>
              <a:rPr lang="cs-CZ" dirty="0" err="1" smtClean="0"/>
              <a:t>you</a:t>
            </a:r>
            <a:r>
              <a:rPr lang="cs-CZ" dirty="0" smtClean="0"/>
              <a:t>-</a:t>
            </a:r>
            <a:r>
              <a:rPr lang="cs-CZ" dirty="0" err="1" smtClean="0"/>
              <a:t>hear</a:t>
            </a:r>
            <a:r>
              <a:rPr lang="cs-CZ" dirty="0" smtClean="0"/>
              <a:t>-</a:t>
            </a:r>
            <a:r>
              <a:rPr lang="cs-CZ" dirty="0" err="1" smtClean="0"/>
              <a:t>this</a:t>
            </a:r>
            <a:r>
              <a:rPr lang="cs-CZ" dirty="0" smtClean="0"/>
              <a:t>-</a:t>
            </a:r>
            <a:r>
              <a:rPr lang="cs-CZ" dirty="0" err="1" smtClean="0"/>
              <a:t>hearing</a:t>
            </a:r>
            <a:r>
              <a:rPr lang="cs-CZ" dirty="0" smtClean="0"/>
              <a:t>-test/</a:t>
            </a:r>
            <a:endParaRPr lang="cs-CZ" dirty="0"/>
          </a:p>
        </p:txBody>
      </p:sp>
      <p:pic>
        <p:nvPicPr>
          <p:cNvPr id="40964" name="Picture 4" descr="http://www.kickassfacts.com/wp-content/uploads/2015/09/2676-Mosquito-al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76674"/>
            <a:ext cx="3823662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Paměťový test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 descr="snapshot20130306182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9" y="1618964"/>
            <a:ext cx="5629701" cy="422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18762</TotalTime>
  <Words>1192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Motiv systému Office</vt:lpstr>
      <vt:lpstr>JJB224  Psychologie marketingové komunikace  Přednášející: Ing. Mgr. Marek Vranka </vt:lpstr>
      <vt:lpstr>Neurobabble or not?</vt:lpstr>
      <vt:lpstr>phenomenal absolutism /  naive realism</vt:lpstr>
      <vt:lpstr>Slide 4</vt:lpstr>
      <vt:lpstr>Vliv kontextu a očekávání</vt:lpstr>
      <vt:lpstr>Vliv kontextu a očekávání</vt:lpstr>
      <vt:lpstr>Proces vnímání</vt:lpstr>
      <vt:lpstr>sensation</vt:lpstr>
      <vt:lpstr>Paměťový test</vt:lpstr>
      <vt:lpstr>Change Blindness (CB)</vt:lpstr>
      <vt:lpstr>gradual change – změna přímo před očima</vt:lpstr>
      <vt:lpstr>a příklad ze života</vt:lpstr>
      <vt:lpstr>CB a pozornost</vt:lpstr>
      <vt:lpstr>Change Blindness Blindness (CBB)</vt:lpstr>
      <vt:lpstr>CBB – odhad bez a s oddálením</vt:lpstr>
      <vt:lpstr>poznámky k CBB</vt:lpstr>
      <vt:lpstr>Slide 17</vt:lpstr>
      <vt:lpstr>Slide 18</vt:lpstr>
      <vt:lpstr>Opak – cocktail party effect</vt:lpstr>
      <vt:lpstr>Adaptace / habituace</vt:lpstr>
      <vt:lpstr>Podprahové vnímání</vt:lpstr>
      <vt:lpstr>Priming značkou</vt:lpstr>
      <vt:lpstr>Take home message</vt:lpstr>
      <vt:lpstr>Doporučená literatura</vt:lpstr>
      <vt:lpstr>CB - 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Marek Vranka</cp:lastModifiedBy>
  <cp:revision>567</cp:revision>
  <dcterms:created xsi:type="dcterms:W3CDTF">2010-04-13T10:47:41Z</dcterms:created>
  <dcterms:modified xsi:type="dcterms:W3CDTF">2017-10-23T13:25:57Z</dcterms:modified>
</cp:coreProperties>
</file>