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33"/>
  </p:notesMasterIdLst>
  <p:sldIdLst>
    <p:sldId id="257" r:id="rId2"/>
    <p:sldId id="380" r:id="rId3"/>
    <p:sldId id="381" r:id="rId4"/>
    <p:sldId id="382" r:id="rId5"/>
    <p:sldId id="383" r:id="rId6"/>
    <p:sldId id="385" r:id="rId7"/>
    <p:sldId id="478" r:id="rId8"/>
    <p:sldId id="479" r:id="rId9"/>
    <p:sldId id="480" r:id="rId10"/>
    <p:sldId id="481" r:id="rId11"/>
    <p:sldId id="520" r:id="rId12"/>
    <p:sldId id="521" r:id="rId13"/>
    <p:sldId id="482" r:id="rId14"/>
    <p:sldId id="386" r:id="rId15"/>
    <p:sldId id="388" r:id="rId16"/>
    <p:sldId id="387" r:id="rId17"/>
    <p:sldId id="389" r:id="rId18"/>
    <p:sldId id="390" r:id="rId19"/>
    <p:sldId id="391" r:id="rId20"/>
    <p:sldId id="393" r:id="rId21"/>
    <p:sldId id="394" r:id="rId22"/>
    <p:sldId id="395" r:id="rId23"/>
    <p:sldId id="396" r:id="rId24"/>
    <p:sldId id="397" r:id="rId25"/>
    <p:sldId id="398" r:id="rId26"/>
    <p:sldId id="399" r:id="rId27"/>
    <p:sldId id="392" r:id="rId28"/>
    <p:sldId id="384" r:id="rId29"/>
    <p:sldId id="400" r:id="rId30"/>
    <p:sldId id="522" r:id="rId31"/>
    <p:sldId id="52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3931" autoAdjust="0"/>
  </p:normalViewPr>
  <p:slideViewPr>
    <p:cSldViewPr snapToGrid="0">
      <p:cViewPr varScale="1">
        <p:scale>
          <a:sx n="68" d="100"/>
          <a:sy n="68" d="100"/>
        </p:scale>
        <p:origin x="96" y="62"/>
      </p:cViewPr>
      <p:guideLst/>
    </p:cSldViewPr>
  </p:slideViewPr>
  <p:outlineViewPr>
    <p:cViewPr>
      <p:scale>
        <a:sx n="33" d="100"/>
        <a:sy n="33" d="100"/>
      </p:scale>
      <p:origin x="0" y="-2277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376A2-5B9F-4714-BE59-480B9C86B454}" type="datetimeFigureOut">
              <a:rPr lang="cs-CZ" smtClean="0"/>
              <a:t>03.05.2021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B1F47-7B68-47F2-9885-4930072E1ECA}" type="slidenum">
              <a:rPr lang="cs-CZ" smtClean="0"/>
              <a:t>‹#›</a:t>
            </a:fld>
            <a:endParaRPr lang="cs-CZ"/>
          </a:p>
        </p:txBody>
      </p:sp>
    </p:spTree>
    <p:extLst>
      <p:ext uri="{BB962C8B-B14F-4D97-AF65-F5344CB8AC3E}">
        <p14:creationId xmlns:p14="http://schemas.microsoft.com/office/powerpoint/2010/main" val="122335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6868B32E-9256-4434-A2E6-120418FDE436}" type="datetimeFigureOut">
              <a:rPr lang="en-GB" smtClean="0"/>
              <a:t>03/05/2021</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3DBD7419-485E-42C3-A909-099A2AFC010B}"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947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868B32E-9256-4434-A2E6-120418FDE436}"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BD7419-485E-42C3-A909-099A2AFC010B}"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938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868B32E-9256-4434-A2E6-120418FDE436}"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BD7419-485E-42C3-A909-099A2AFC010B}"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29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868B32E-9256-4434-A2E6-120418FDE436}"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BD7419-485E-42C3-A909-099A2AFC010B}"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45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6868B32E-9256-4434-A2E6-120418FDE436}" type="datetimeFigureOut">
              <a:rPr lang="en-GB" smtClean="0"/>
              <a:t>03/05/2021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BD7419-485E-42C3-A909-099A2AFC010B}"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82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868B32E-9256-4434-A2E6-120418FDE436}" type="datetimeFigureOut">
              <a:rPr lang="en-GB" smtClean="0"/>
              <a:t>03/05/2021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BD7419-485E-42C3-A909-099A2AFC010B}"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463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868B32E-9256-4434-A2E6-120418FDE436}" type="datetimeFigureOut">
              <a:rPr lang="en-GB" smtClean="0"/>
              <a:t>03/05/2021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BD7419-485E-42C3-A909-099A2AFC010B}"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187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868B32E-9256-4434-A2E6-120418FDE436}" type="datetimeFigureOut">
              <a:rPr lang="en-GB" smtClean="0"/>
              <a:t>03/05/2021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BD7419-485E-42C3-A909-099A2AFC010B}"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027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8B32E-9256-4434-A2E6-120418FDE436}" type="datetimeFigureOut">
              <a:rPr lang="en-GB" smtClean="0"/>
              <a:t>03/05/2021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BD7419-485E-42C3-A909-099A2AFC010B}" type="slidenum">
              <a:rPr lang="en-GB" smtClean="0"/>
              <a:t>‹#›</a:t>
            </a:fld>
            <a:endParaRPr lang="en-GB"/>
          </a:p>
        </p:txBody>
      </p:sp>
    </p:spTree>
    <p:extLst>
      <p:ext uri="{BB962C8B-B14F-4D97-AF65-F5344CB8AC3E}">
        <p14:creationId xmlns:p14="http://schemas.microsoft.com/office/powerpoint/2010/main" val="311924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868B32E-9256-4434-A2E6-120418FDE436}" type="datetimeFigureOut">
              <a:rPr lang="en-GB" smtClean="0"/>
              <a:t>03/05/2021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BD7419-485E-42C3-A909-099A2AFC010B}"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038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868B32E-9256-4434-A2E6-120418FDE436}" type="datetimeFigureOut">
              <a:rPr lang="en-GB" smtClean="0"/>
              <a:t>03/05/2021</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3DBD7419-485E-42C3-A909-099A2AFC010B}"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31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868B32E-9256-4434-A2E6-120418FDE436}" type="datetimeFigureOut">
              <a:rPr lang="en-GB" smtClean="0"/>
              <a:t>03/05/2021</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DBD7419-485E-42C3-A909-099A2AFC010B}"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16444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www.fsv.cuni.cz/" TargetMode="External"/><Relationship Id="rId4" Type="http://schemas.openxmlformats.org/officeDocument/2006/relationships/hyperlink" Target="mailto:iss@fsv.cuni.cz"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74" name="Nadpis 1"/>
          <p:cNvSpPr>
            <a:spLocks noGrp="1"/>
          </p:cNvSpPr>
          <p:nvPr>
            <p:ph type="ctrTitle"/>
          </p:nvPr>
        </p:nvSpPr>
        <p:spPr>
          <a:xfrm>
            <a:off x="1446756" y="1463015"/>
            <a:ext cx="5492683" cy="3196668"/>
          </a:xfrm>
        </p:spPr>
        <p:txBody>
          <a:bodyPr anchor="ctr">
            <a:normAutofit fontScale="90000"/>
          </a:bodyPr>
          <a:lstStyle/>
          <a:p>
            <a:pPr algn="ctr"/>
            <a:r>
              <a:rPr lang="cs-CZ" sz="4000" dirty="0" err="1"/>
              <a:t>Nations</a:t>
            </a:r>
            <a:r>
              <a:rPr lang="cs-CZ" sz="4000" dirty="0"/>
              <a:t> and </a:t>
            </a:r>
            <a:r>
              <a:rPr lang="cs-CZ" sz="4000" dirty="0" err="1"/>
              <a:t>Nationalism</a:t>
            </a:r>
            <a:r>
              <a:rPr lang="cs-CZ" sz="4000" dirty="0"/>
              <a:t>: </a:t>
            </a:r>
            <a:br>
              <a:rPr lang="cs-CZ" sz="4000" dirty="0"/>
            </a:br>
            <a:r>
              <a:rPr lang="cs-CZ" sz="4000" dirty="0"/>
              <a:t>An </a:t>
            </a:r>
            <a:r>
              <a:rPr lang="cs-CZ" sz="4000" dirty="0" err="1"/>
              <a:t>Advanced</a:t>
            </a:r>
            <a:r>
              <a:rPr lang="cs-CZ" sz="4000" dirty="0"/>
              <a:t> </a:t>
            </a:r>
            <a:r>
              <a:rPr lang="cs-CZ" sz="4000" dirty="0" err="1"/>
              <a:t>Course</a:t>
            </a:r>
            <a:br>
              <a:rPr lang="cs-CZ" sz="4000" dirty="0"/>
            </a:br>
            <a:r>
              <a:rPr lang="cs-CZ" sz="4000" dirty="0"/>
              <a:t>on </a:t>
            </a:r>
            <a:r>
              <a:rPr lang="cs-CZ" sz="4000" dirty="0" err="1"/>
              <a:t>Politics</a:t>
            </a:r>
            <a:r>
              <a:rPr lang="cs-CZ" sz="4000" dirty="0"/>
              <a:t> </a:t>
            </a:r>
            <a:br>
              <a:rPr lang="cs-CZ" sz="4000" dirty="0"/>
            </a:br>
            <a:r>
              <a:rPr lang="cs-CZ" sz="4000" dirty="0"/>
              <a:t>and </a:t>
            </a:r>
            <a:r>
              <a:rPr lang="cs-CZ" sz="4000" dirty="0" err="1"/>
              <a:t>culture</a:t>
            </a:r>
            <a:endParaRPr lang="cs-CZ" altLang="cs-CZ" sz="4000" dirty="0"/>
          </a:p>
        </p:txBody>
      </p:sp>
      <p:sp>
        <p:nvSpPr>
          <p:cNvPr id="3" name="Podnadpis 2"/>
          <p:cNvSpPr>
            <a:spLocks noGrp="1"/>
          </p:cNvSpPr>
          <p:nvPr>
            <p:ph type="subTitle" idx="1"/>
          </p:nvPr>
        </p:nvSpPr>
        <p:spPr>
          <a:xfrm>
            <a:off x="6939439" y="1463014"/>
            <a:ext cx="4050279" cy="3293053"/>
          </a:xfrm>
        </p:spPr>
        <p:txBody>
          <a:bodyPr rtlCol="0" anchor="ctr">
            <a:normAutofit/>
          </a:bodyPr>
          <a:lstStyle/>
          <a:p>
            <a:pPr>
              <a:defRPr/>
            </a:pPr>
            <a:r>
              <a:rPr lang="cs-CZ" sz="2000" dirty="0"/>
              <a:t>Zdeněk Uherek</a:t>
            </a:r>
          </a:p>
          <a:p>
            <a:pPr>
              <a:defRPr/>
            </a:pPr>
            <a:endParaRPr lang="cs-CZ" sz="2000" dirty="0"/>
          </a:p>
          <a:p>
            <a:pPr>
              <a:defRPr/>
            </a:pPr>
            <a:r>
              <a:rPr lang="cs-CZ" sz="2000" dirty="0"/>
              <a:t>zdenek.uherek@fsv.cuni.cz</a:t>
            </a:r>
          </a:p>
        </p:txBody>
      </p:sp>
      <p:sp>
        <p:nvSpPr>
          <p:cNvPr id="4" name="object 5"/>
          <p:cNvSpPr/>
          <p:nvPr/>
        </p:nvSpPr>
        <p:spPr>
          <a:xfrm>
            <a:off x="1837309" y="153669"/>
            <a:ext cx="3724402" cy="1035050"/>
          </a:xfrm>
          <a:prstGeom prst="rect">
            <a:avLst/>
          </a:prstGeom>
          <a:blipFill>
            <a:blip r:embed="rId2" cstate="print"/>
            <a:stretch>
              <a:fillRect/>
            </a:stretch>
          </a:blipFill>
        </p:spPr>
        <p:txBody>
          <a:bodyPr wrap="square" lIns="0" tIns="0" rIns="0" bIns="0" rtlCol="0"/>
          <a:lstStyle/>
          <a:p>
            <a:endParaRPr/>
          </a:p>
        </p:txBody>
      </p:sp>
      <p:sp>
        <p:nvSpPr>
          <p:cNvPr id="5" name="object 4"/>
          <p:cNvSpPr/>
          <p:nvPr/>
        </p:nvSpPr>
        <p:spPr>
          <a:xfrm>
            <a:off x="8472265" y="548680"/>
            <a:ext cx="1070609" cy="389890"/>
          </a:xfrm>
          <a:prstGeom prst="rect">
            <a:avLst/>
          </a:prstGeom>
          <a:blipFill>
            <a:blip r:embed="rId3" cstate="print"/>
            <a:stretch>
              <a:fillRect/>
            </a:stretch>
          </a:blipFill>
        </p:spPr>
        <p:txBody>
          <a:bodyPr wrap="square" lIns="0" tIns="0" rIns="0" bIns="0" rtlCol="0"/>
          <a:lstStyle/>
          <a:p>
            <a:endParaRPr/>
          </a:p>
        </p:txBody>
      </p:sp>
      <p:sp>
        <p:nvSpPr>
          <p:cNvPr id="8" name="object 2"/>
          <p:cNvSpPr txBox="1"/>
          <p:nvPr/>
        </p:nvSpPr>
        <p:spPr>
          <a:xfrm>
            <a:off x="1991545" y="5668833"/>
            <a:ext cx="4159885" cy="524246"/>
          </a:xfrm>
          <a:prstGeom prst="rect">
            <a:avLst/>
          </a:prstGeom>
        </p:spPr>
        <p:txBody>
          <a:bodyPr vert="horz" wrap="square" lIns="0" tIns="0" rIns="0" bIns="0" rtlCol="0">
            <a:spAutoFit/>
          </a:bodyPr>
          <a:lstStyle/>
          <a:p>
            <a:pPr marL="12700" marR="1669414">
              <a:lnSpc>
                <a:spcPct val="111500"/>
              </a:lnSpc>
            </a:pPr>
            <a:r>
              <a:rPr sz="1000" b="1" dirty="0">
                <a:solidFill>
                  <a:schemeClr val="bg2">
                    <a:lumMod val="25000"/>
                  </a:schemeClr>
                </a:solidFill>
                <a:latin typeface="Times New Roman"/>
                <a:cs typeface="Times New Roman"/>
              </a:rPr>
              <a:t>Charl</a:t>
            </a:r>
            <a:r>
              <a:rPr sz="1000" b="1" spc="-5" dirty="0">
                <a:solidFill>
                  <a:schemeClr val="bg2">
                    <a:lumMod val="25000"/>
                  </a:schemeClr>
                </a:solidFill>
                <a:latin typeface="Times New Roman"/>
                <a:cs typeface="Times New Roman"/>
              </a:rPr>
              <a:t>e</a:t>
            </a:r>
            <a:r>
              <a:rPr sz="1000" b="1" dirty="0">
                <a:solidFill>
                  <a:schemeClr val="bg2">
                    <a:lumMod val="25000"/>
                  </a:schemeClr>
                </a:solidFill>
                <a:latin typeface="Times New Roman"/>
                <a:cs typeface="Times New Roman"/>
              </a:rPr>
              <a:t>s Un</a:t>
            </a:r>
            <a:r>
              <a:rPr sz="1000" b="1" spc="-5" dirty="0">
                <a:solidFill>
                  <a:schemeClr val="bg2">
                    <a:lumMod val="25000"/>
                  </a:schemeClr>
                </a:solidFill>
                <a:latin typeface="Times New Roman"/>
                <a:cs typeface="Times New Roman"/>
              </a:rPr>
              <a:t>i</a:t>
            </a:r>
            <a:r>
              <a:rPr sz="1000" b="1" dirty="0">
                <a:solidFill>
                  <a:schemeClr val="bg2">
                    <a:lumMod val="25000"/>
                  </a:schemeClr>
                </a:solidFill>
                <a:latin typeface="Times New Roman"/>
                <a:cs typeface="Times New Roman"/>
              </a:rPr>
              <a:t>v</a:t>
            </a:r>
            <a:r>
              <a:rPr sz="1000" b="1" spc="-5" dirty="0">
                <a:solidFill>
                  <a:schemeClr val="bg2">
                    <a:lumMod val="25000"/>
                  </a:schemeClr>
                </a:solidFill>
                <a:latin typeface="Times New Roman"/>
                <a:cs typeface="Times New Roman"/>
              </a:rPr>
              <a:t>e</a:t>
            </a:r>
            <a:r>
              <a:rPr sz="1000" b="1" dirty="0">
                <a:solidFill>
                  <a:schemeClr val="bg2">
                    <a:lumMod val="25000"/>
                  </a:schemeClr>
                </a:solidFill>
                <a:latin typeface="Times New Roman"/>
                <a:cs typeface="Times New Roman"/>
              </a:rPr>
              <a:t>rs</a:t>
            </a:r>
            <a:r>
              <a:rPr sz="1000" b="1" spc="-5" dirty="0">
                <a:solidFill>
                  <a:schemeClr val="bg2">
                    <a:lumMod val="25000"/>
                  </a:schemeClr>
                </a:solidFill>
                <a:latin typeface="Times New Roman"/>
                <a:cs typeface="Times New Roman"/>
              </a:rPr>
              <a:t>i</a:t>
            </a:r>
            <a:r>
              <a:rPr sz="1000" b="1" dirty="0">
                <a:solidFill>
                  <a:schemeClr val="bg2">
                    <a:lumMod val="25000"/>
                  </a:schemeClr>
                </a:solidFill>
                <a:latin typeface="Times New Roman"/>
                <a:cs typeface="Times New Roman"/>
              </a:rPr>
              <a:t>ty,</a:t>
            </a:r>
            <a:r>
              <a:rPr sz="1000" b="1" spc="-5" dirty="0">
                <a:solidFill>
                  <a:schemeClr val="bg2">
                    <a:lumMod val="25000"/>
                  </a:schemeClr>
                </a:solidFill>
                <a:latin typeface="Times New Roman"/>
                <a:cs typeface="Times New Roman"/>
              </a:rPr>
              <a:t> F</a:t>
            </a:r>
            <a:r>
              <a:rPr sz="1000" b="1" dirty="0">
                <a:solidFill>
                  <a:schemeClr val="bg2">
                    <a:lumMod val="25000"/>
                  </a:schemeClr>
                </a:solidFill>
                <a:latin typeface="Times New Roman"/>
                <a:cs typeface="Times New Roman"/>
              </a:rPr>
              <a:t>acul</a:t>
            </a:r>
            <a:r>
              <a:rPr sz="1000" b="1" spc="-5" dirty="0">
                <a:solidFill>
                  <a:schemeClr val="bg2">
                    <a:lumMod val="25000"/>
                  </a:schemeClr>
                </a:solidFill>
                <a:latin typeface="Times New Roman"/>
                <a:cs typeface="Times New Roman"/>
              </a:rPr>
              <a:t>t</a:t>
            </a:r>
            <a:r>
              <a:rPr sz="1000" b="1" dirty="0">
                <a:solidFill>
                  <a:schemeClr val="bg2">
                    <a:lumMod val="25000"/>
                  </a:schemeClr>
                </a:solidFill>
                <a:latin typeface="Times New Roman"/>
                <a:cs typeface="Times New Roman"/>
              </a:rPr>
              <a:t>y of So</a:t>
            </a:r>
            <a:r>
              <a:rPr sz="1000" b="1" spc="-5" dirty="0">
                <a:solidFill>
                  <a:schemeClr val="bg2">
                    <a:lumMod val="25000"/>
                  </a:schemeClr>
                </a:solidFill>
                <a:latin typeface="Times New Roman"/>
                <a:cs typeface="Times New Roman"/>
              </a:rPr>
              <a:t>c</a:t>
            </a:r>
            <a:r>
              <a:rPr sz="1000" b="1" dirty="0">
                <a:solidFill>
                  <a:schemeClr val="bg2">
                    <a:lumMod val="25000"/>
                  </a:schemeClr>
                </a:solidFill>
                <a:latin typeface="Times New Roman"/>
                <a:cs typeface="Times New Roman"/>
              </a:rPr>
              <a:t>ial Sc</a:t>
            </a:r>
            <a:r>
              <a:rPr sz="1000" b="1" spc="-5" dirty="0">
                <a:solidFill>
                  <a:schemeClr val="bg2">
                    <a:lumMod val="25000"/>
                  </a:schemeClr>
                </a:solidFill>
                <a:latin typeface="Times New Roman"/>
                <a:cs typeface="Times New Roman"/>
              </a:rPr>
              <a:t>i</a:t>
            </a:r>
            <a:r>
              <a:rPr sz="1000" b="1" spc="-10" dirty="0">
                <a:solidFill>
                  <a:schemeClr val="bg2">
                    <a:lumMod val="25000"/>
                  </a:schemeClr>
                </a:solidFill>
                <a:latin typeface="Times New Roman"/>
                <a:cs typeface="Times New Roman"/>
              </a:rPr>
              <a:t>e</a:t>
            </a:r>
            <a:r>
              <a:rPr sz="1000" b="1" dirty="0">
                <a:solidFill>
                  <a:schemeClr val="bg2">
                    <a:lumMod val="25000"/>
                  </a:schemeClr>
                </a:solidFill>
                <a:latin typeface="Times New Roman"/>
                <a:cs typeface="Times New Roman"/>
              </a:rPr>
              <a:t>nces Insti</a:t>
            </a:r>
            <a:r>
              <a:rPr sz="1000" b="1" spc="-10" dirty="0">
                <a:solidFill>
                  <a:schemeClr val="bg2">
                    <a:lumMod val="25000"/>
                  </a:schemeClr>
                </a:solidFill>
                <a:latin typeface="Times New Roman"/>
                <a:cs typeface="Times New Roman"/>
              </a:rPr>
              <a:t>t</a:t>
            </a:r>
            <a:r>
              <a:rPr sz="1000" b="1" dirty="0">
                <a:solidFill>
                  <a:schemeClr val="bg2">
                    <a:lumMod val="25000"/>
                  </a:schemeClr>
                </a:solidFill>
                <a:latin typeface="Times New Roman"/>
                <a:cs typeface="Times New Roman"/>
              </a:rPr>
              <a:t>ute</a:t>
            </a:r>
            <a:r>
              <a:rPr sz="1000" b="1" spc="-5" dirty="0">
                <a:solidFill>
                  <a:schemeClr val="bg2">
                    <a:lumMod val="25000"/>
                  </a:schemeClr>
                </a:solidFill>
                <a:latin typeface="Times New Roman"/>
                <a:cs typeface="Times New Roman"/>
              </a:rPr>
              <a:t> </a:t>
            </a:r>
            <a:r>
              <a:rPr sz="1000" b="1" dirty="0">
                <a:solidFill>
                  <a:schemeClr val="bg2">
                    <a:lumMod val="25000"/>
                  </a:schemeClr>
                </a:solidFill>
                <a:latin typeface="Times New Roman"/>
                <a:cs typeface="Times New Roman"/>
              </a:rPr>
              <a:t>of </a:t>
            </a:r>
            <a:r>
              <a:rPr sz="1000" b="1" spc="-5" dirty="0">
                <a:solidFill>
                  <a:schemeClr val="bg2">
                    <a:lumMod val="25000"/>
                  </a:schemeClr>
                </a:solidFill>
                <a:latin typeface="Times New Roman"/>
                <a:cs typeface="Times New Roman"/>
              </a:rPr>
              <a:t>S</a:t>
            </a:r>
            <a:r>
              <a:rPr sz="1000" b="1" dirty="0">
                <a:solidFill>
                  <a:schemeClr val="bg2">
                    <a:lumMod val="25000"/>
                  </a:schemeClr>
                </a:solidFill>
                <a:latin typeface="Times New Roman"/>
                <a:cs typeface="Times New Roman"/>
              </a:rPr>
              <a:t>o</a:t>
            </a:r>
            <a:r>
              <a:rPr sz="1000" b="1" spc="-5" dirty="0">
                <a:solidFill>
                  <a:schemeClr val="bg2">
                    <a:lumMod val="25000"/>
                  </a:schemeClr>
                </a:solidFill>
                <a:latin typeface="Times New Roman"/>
                <a:cs typeface="Times New Roman"/>
              </a:rPr>
              <a:t>c</a:t>
            </a:r>
            <a:r>
              <a:rPr sz="1000" b="1" dirty="0">
                <a:solidFill>
                  <a:schemeClr val="bg2">
                    <a:lumMod val="25000"/>
                  </a:schemeClr>
                </a:solidFill>
                <a:latin typeface="Times New Roman"/>
                <a:cs typeface="Times New Roman"/>
              </a:rPr>
              <a:t>iologi</a:t>
            </a:r>
            <a:r>
              <a:rPr sz="1000" b="1" spc="-10" dirty="0">
                <a:solidFill>
                  <a:schemeClr val="bg2">
                    <a:lumMod val="25000"/>
                  </a:schemeClr>
                </a:solidFill>
                <a:latin typeface="Times New Roman"/>
                <a:cs typeface="Times New Roman"/>
              </a:rPr>
              <a:t>c</a:t>
            </a:r>
            <a:r>
              <a:rPr sz="1000" b="1" dirty="0">
                <a:solidFill>
                  <a:schemeClr val="bg2">
                    <a:lumMod val="25000"/>
                  </a:schemeClr>
                </a:solidFill>
                <a:latin typeface="Times New Roman"/>
                <a:cs typeface="Times New Roman"/>
              </a:rPr>
              <a:t>al </a:t>
            </a:r>
            <a:r>
              <a:rPr sz="1000" b="1" spc="-5" dirty="0">
                <a:solidFill>
                  <a:schemeClr val="bg2">
                    <a:lumMod val="25000"/>
                  </a:schemeClr>
                </a:solidFill>
                <a:latin typeface="Times New Roman"/>
                <a:cs typeface="Times New Roman"/>
              </a:rPr>
              <a:t>S</a:t>
            </a:r>
            <a:r>
              <a:rPr sz="1000" b="1" dirty="0">
                <a:solidFill>
                  <a:schemeClr val="bg2">
                    <a:lumMod val="25000"/>
                  </a:schemeClr>
                </a:solidFill>
                <a:latin typeface="Times New Roman"/>
                <a:cs typeface="Times New Roman"/>
              </a:rPr>
              <a:t>tud</a:t>
            </a:r>
            <a:r>
              <a:rPr sz="1000" b="1" spc="-5" dirty="0">
                <a:solidFill>
                  <a:schemeClr val="bg2">
                    <a:lumMod val="25000"/>
                  </a:schemeClr>
                </a:solidFill>
                <a:latin typeface="Times New Roman"/>
                <a:cs typeface="Times New Roman"/>
              </a:rPr>
              <a:t>i</a:t>
            </a:r>
            <a:r>
              <a:rPr sz="1000" b="1" dirty="0">
                <a:solidFill>
                  <a:schemeClr val="bg2">
                    <a:lumMod val="25000"/>
                  </a:schemeClr>
                </a:solidFill>
                <a:latin typeface="Times New Roman"/>
                <a:cs typeface="Times New Roman"/>
              </a:rPr>
              <a:t>es</a:t>
            </a:r>
            <a:endParaRPr sz="1000" dirty="0">
              <a:solidFill>
                <a:schemeClr val="bg2">
                  <a:lumMod val="25000"/>
                </a:schemeClr>
              </a:solidFill>
              <a:latin typeface="Times New Roman"/>
              <a:cs typeface="Times New Roman"/>
            </a:endParaRPr>
          </a:p>
          <a:p>
            <a:pPr marL="12700">
              <a:spcBef>
                <a:spcPts val="165"/>
              </a:spcBef>
            </a:pPr>
            <a:r>
              <a:rPr sz="1000" dirty="0">
                <a:solidFill>
                  <a:schemeClr val="bg2">
                    <a:lumMod val="25000"/>
                  </a:schemeClr>
                </a:solidFill>
                <a:latin typeface="Times New Roman"/>
                <a:cs typeface="Times New Roman"/>
              </a:rPr>
              <a:t>U Kříže</a:t>
            </a:r>
            <a:r>
              <a:rPr sz="1000" spc="-10" dirty="0">
                <a:solidFill>
                  <a:schemeClr val="bg2">
                    <a:lumMod val="25000"/>
                  </a:schemeClr>
                </a:solidFill>
                <a:latin typeface="Times New Roman"/>
                <a:cs typeface="Times New Roman"/>
              </a:rPr>
              <a:t> </a:t>
            </a:r>
            <a:r>
              <a:rPr sz="1000" dirty="0">
                <a:solidFill>
                  <a:schemeClr val="bg2">
                    <a:lumMod val="25000"/>
                  </a:schemeClr>
                </a:solidFill>
                <a:latin typeface="Times New Roman"/>
                <a:cs typeface="Times New Roman"/>
              </a:rPr>
              <a:t>8, 1</a:t>
            </a:r>
            <a:r>
              <a:rPr sz="1000" spc="-10" dirty="0">
                <a:solidFill>
                  <a:schemeClr val="bg2">
                    <a:lumMod val="25000"/>
                  </a:schemeClr>
                </a:solidFill>
                <a:latin typeface="Times New Roman"/>
                <a:cs typeface="Times New Roman"/>
              </a:rPr>
              <a:t>5</a:t>
            </a:r>
            <a:r>
              <a:rPr sz="1000" dirty="0">
                <a:solidFill>
                  <a:schemeClr val="bg2">
                    <a:lumMod val="25000"/>
                  </a:schemeClr>
                </a:solidFill>
                <a:latin typeface="Times New Roman"/>
                <a:cs typeface="Times New Roman"/>
              </a:rPr>
              <a:t>8 </a:t>
            </a:r>
            <a:r>
              <a:rPr sz="1000" spc="-5" dirty="0">
                <a:solidFill>
                  <a:schemeClr val="bg2">
                    <a:lumMod val="25000"/>
                  </a:schemeClr>
                </a:solidFill>
                <a:latin typeface="Times New Roman"/>
                <a:cs typeface="Times New Roman"/>
              </a:rPr>
              <a:t>0</a:t>
            </a:r>
            <a:r>
              <a:rPr sz="1000" dirty="0">
                <a:solidFill>
                  <a:schemeClr val="bg2">
                    <a:lumMod val="25000"/>
                  </a:schemeClr>
                </a:solidFill>
                <a:latin typeface="Times New Roman"/>
                <a:cs typeface="Times New Roman"/>
              </a:rPr>
              <a:t>0 </a:t>
            </a:r>
            <a:r>
              <a:rPr sz="1000" spc="-5" dirty="0">
                <a:solidFill>
                  <a:schemeClr val="bg2">
                    <a:lumMod val="25000"/>
                  </a:schemeClr>
                </a:solidFill>
                <a:latin typeface="Times New Roman"/>
                <a:cs typeface="Times New Roman"/>
              </a:rPr>
              <a:t>P</a:t>
            </a:r>
            <a:r>
              <a:rPr sz="1000" dirty="0">
                <a:solidFill>
                  <a:schemeClr val="bg2">
                    <a:lumMod val="25000"/>
                  </a:schemeClr>
                </a:solidFill>
                <a:latin typeface="Times New Roman"/>
                <a:cs typeface="Times New Roman"/>
              </a:rPr>
              <a:t>r</a:t>
            </a:r>
            <a:r>
              <a:rPr sz="1000" spc="-5" dirty="0">
                <a:solidFill>
                  <a:schemeClr val="bg2">
                    <a:lumMod val="25000"/>
                  </a:schemeClr>
                </a:solidFill>
                <a:latin typeface="Times New Roman"/>
                <a:cs typeface="Times New Roman"/>
              </a:rPr>
              <a:t>a</a:t>
            </a:r>
            <a:r>
              <a:rPr sz="1000" dirty="0">
                <a:solidFill>
                  <a:schemeClr val="bg2">
                    <a:lumMod val="25000"/>
                  </a:schemeClr>
                </a:solidFill>
                <a:latin typeface="Times New Roman"/>
                <a:cs typeface="Times New Roman"/>
              </a:rPr>
              <a:t>g</a:t>
            </a:r>
            <a:r>
              <a:rPr sz="1000" spc="5" dirty="0">
                <a:solidFill>
                  <a:schemeClr val="bg2">
                    <a:lumMod val="25000"/>
                  </a:schemeClr>
                </a:solidFill>
                <a:latin typeface="Times New Roman"/>
                <a:cs typeface="Times New Roman"/>
              </a:rPr>
              <a:t>u</a:t>
            </a:r>
            <a:r>
              <a:rPr sz="1000" dirty="0">
                <a:solidFill>
                  <a:schemeClr val="bg2">
                    <a:lumMod val="25000"/>
                  </a:schemeClr>
                </a:solidFill>
                <a:latin typeface="Times New Roman"/>
                <a:cs typeface="Times New Roman"/>
              </a:rPr>
              <a:t>e</a:t>
            </a:r>
            <a:r>
              <a:rPr sz="1000" spc="-10" dirty="0">
                <a:solidFill>
                  <a:schemeClr val="bg2">
                    <a:lumMod val="25000"/>
                  </a:schemeClr>
                </a:solidFill>
                <a:latin typeface="Times New Roman"/>
                <a:cs typeface="Times New Roman"/>
              </a:rPr>
              <a:t> </a:t>
            </a:r>
            <a:r>
              <a:rPr sz="1000" dirty="0">
                <a:solidFill>
                  <a:schemeClr val="bg2">
                    <a:lumMod val="25000"/>
                  </a:schemeClr>
                </a:solidFill>
                <a:latin typeface="Times New Roman"/>
                <a:cs typeface="Times New Roman"/>
              </a:rPr>
              <a:t>5 / </a:t>
            </a:r>
            <a:r>
              <a:rPr sz="1000" spc="-5" dirty="0">
                <a:solidFill>
                  <a:schemeClr val="bg2">
                    <a:lumMod val="25000"/>
                  </a:schemeClr>
                </a:solidFill>
                <a:latin typeface="Times New Roman"/>
                <a:cs typeface="Times New Roman"/>
              </a:rPr>
              <a:t>i</a:t>
            </a:r>
            <a:r>
              <a:rPr sz="1000" dirty="0">
                <a:solidFill>
                  <a:schemeClr val="bg2">
                    <a:lumMod val="25000"/>
                  </a:schemeClr>
                </a:solidFill>
                <a:latin typeface="Times New Roman"/>
                <a:cs typeface="Times New Roman"/>
              </a:rPr>
              <a:t>ss.f</a:t>
            </a:r>
            <a:r>
              <a:rPr sz="1000" spc="-10" dirty="0">
                <a:solidFill>
                  <a:schemeClr val="bg2">
                    <a:lumMod val="25000"/>
                  </a:schemeClr>
                </a:solidFill>
                <a:latin typeface="Times New Roman"/>
                <a:cs typeface="Times New Roman"/>
              </a:rPr>
              <a:t>s</a:t>
            </a:r>
            <a:r>
              <a:rPr sz="1000" dirty="0">
                <a:solidFill>
                  <a:schemeClr val="bg2">
                    <a:lumMod val="25000"/>
                  </a:schemeClr>
                </a:solidFill>
                <a:latin typeface="Times New Roman"/>
                <a:cs typeface="Times New Roman"/>
              </a:rPr>
              <a:t>v.</a:t>
            </a:r>
            <a:r>
              <a:rPr sz="1000" spc="-10" dirty="0">
                <a:solidFill>
                  <a:schemeClr val="bg2">
                    <a:lumMod val="25000"/>
                  </a:schemeClr>
                </a:solidFill>
                <a:latin typeface="Times New Roman"/>
                <a:cs typeface="Times New Roman"/>
              </a:rPr>
              <a:t>c</a:t>
            </a:r>
            <a:r>
              <a:rPr sz="1000" dirty="0">
                <a:solidFill>
                  <a:schemeClr val="bg2">
                    <a:lumMod val="25000"/>
                  </a:schemeClr>
                </a:solidFill>
                <a:latin typeface="Times New Roman"/>
                <a:cs typeface="Times New Roman"/>
              </a:rPr>
              <a:t>uni.cz /</a:t>
            </a:r>
            <a:r>
              <a:rPr sz="1000" spc="-10" dirty="0">
                <a:solidFill>
                  <a:schemeClr val="bg2">
                    <a:lumMod val="25000"/>
                  </a:schemeClr>
                </a:solidFill>
                <a:latin typeface="Times New Roman"/>
                <a:cs typeface="Times New Roman"/>
              </a:rPr>
              <a:t> </a:t>
            </a:r>
            <a:r>
              <a:rPr sz="1000" dirty="0">
                <a:solidFill>
                  <a:schemeClr val="bg2">
                    <a:lumMod val="25000"/>
                  </a:schemeClr>
                </a:solidFill>
                <a:latin typeface="Times New Roman"/>
                <a:cs typeface="Times New Roman"/>
                <a:hlinkClick r:id="rId4"/>
              </a:rPr>
              <a:t>iss@f</a:t>
            </a:r>
            <a:r>
              <a:rPr sz="1000" spc="-5" dirty="0">
                <a:solidFill>
                  <a:schemeClr val="bg2">
                    <a:lumMod val="25000"/>
                  </a:schemeClr>
                </a:solidFill>
                <a:latin typeface="Times New Roman"/>
                <a:cs typeface="Times New Roman"/>
                <a:hlinkClick r:id="rId4"/>
              </a:rPr>
              <a:t>s</a:t>
            </a:r>
            <a:r>
              <a:rPr sz="1000" dirty="0">
                <a:solidFill>
                  <a:schemeClr val="bg2">
                    <a:lumMod val="25000"/>
                  </a:schemeClr>
                </a:solidFill>
                <a:latin typeface="Times New Roman"/>
                <a:cs typeface="Times New Roman"/>
                <a:hlinkClick r:id="rId4"/>
              </a:rPr>
              <a:t>v.</a:t>
            </a:r>
            <a:r>
              <a:rPr sz="1000" spc="-10" dirty="0">
                <a:solidFill>
                  <a:schemeClr val="bg2">
                    <a:lumMod val="25000"/>
                  </a:schemeClr>
                </a:solidFill>
                <a:latin typeface="Times New Roman"/>
                <a:cs typeface="Times New Roman"/>
                <a:hlinkClick r:id="rId4"/>
              </a:rPr>
              <a:t>c</a:t>
            </a:r>
            <a:r>
              <a:rPr sz="1000" dirty="0">
                <a:solidFill>
                  <a:schemeClr val="bg2">
                    <a:lumMod val="25000"/>
                  </a:schemeClr>
                </a:solidFill>
                <a:latin typeface="Times New Roman"/>
                <a:cs typeface="Times New Roman"/>
                <a:hlinkClick r:id="rId4"/>
              </a:rPr>
              <a:t>uni.</a:t>
            </a:r>
            <a:r>
              <a:rPr sz="1000" spc="-10" dirty="0">
                <a:solidFill>
                  <a:schemeClr val="bg2">
                    <a:lumMod val="25000"/>
                  </a:schemeClr>
                </a:solidFill>
                <a:latin typeface="Times New Roman"/>
                <a:cs typeface="Times New Roman"/>
                <a:hlinkClick r:id="rId4"/>
              </a:rPr>
              <a:t>c</a:t>
            </a:r>
            <a:r>
              <a:rPr sz="1000" dirty="0">
                <a:solidFill>
                  <a:schemeClr val="bg2">
                    <a:lumMod val="25000"/>
                  </a:schemeClr>
                </a:solidFill>
                <a:latin typeface="Times New Roman"/>
                <a:cs typeface="Times New Roman"/>
                <a:hlinkClick r:id="rId4"/>
              </a:rPr>
              <a:t>z </a:t>
            </a:r>
            <a:r>
              <a:rPr sz="1000" dirty="0">
                <a:solidFill>
                  <a:schemeClr val="bg2">
                    <a:lumMod val="25000"/>
                  </a:schemeClr>
                </a:solidFill>
                <a:latin typeface="Times New Roman"/>
                <a:cs typeface="Times New Roman"/>
              </a:rPr>
              <a:t>/ +</a:t>
            </a:r>
            <a:r>
              <a:rPr sz="1000" spc="-5" dirty="0">
                <a:solidFill>
                  <a:schemeClr val="bg2">
                    <a:lumMod val="25000"/>
                  </a:schemeClr>
                </a:solidFill>
                <a:latin typeface="Times New Roman"/>
                <a:cs typeface="Times New Roman"/>
              </a:rPr>
              <a:t>4</a:t>
            </a:r>
            <a:r>
              <a:rPr sz="1000" dirty="0">
                <a:solidFill>
                  <a:schemeClr val="bg2">
                    <a:lumMod val="25000"/>
                  </a:schemeClr>
                </a:solidFill>
                <a:latin typeface="Times New Roman"/>
                <a:cs typeface="Times New Roman"/>
              </a:rPr>
              <a:t>20 2</a:t>
            </a:r>
            <a:r>
              <a:rPr sz="1000" spc="-5" dirty="0">
                <a:solidFill>
                  <a:schemeClr val="bg2">
                    <a:lumMod val="25000"/>
                  </a:schemeClr>
                </a:solidFill>
                <a:latin typeface="Times New Roman"/>
                <a:cs typeface="Times New Roman"/>
              </a:rPr>
              <a:t>5</a:t>
            </a:r>
            <a:r>
              <a:rPr sz="1000" dirty="0">
                <a:solidFill>
                  <a:schemeClr val="bg2">
                    <a:lumMod val="25000"/>
                  </a:schemeClr>
                </a:solidFill>
                <a:latin typeface="Times New Roman"/>
                <a:cs typeface="Times New Roman"/>
              </a:rPr>
              <a:t>1 </a:t>
            </a:r>
            <a:r>
              <a:rPr sz="1000" spc="-5" dirty="0">
                <a:solidFill>
                  <a:schemeClr val="bg2">
                    <a:lumMod val="25000"/>
                  </a:schemeClr>
                </a:solidFill>
                <a:latin typeface="Times New Roman"/>
                <a:cs typeface="Times New Roman"/>
              </a:rPr>
              <a:t>0</a:t>
            </a:r>
            <a:r>
              <a:rPr sz="1000" dirty="0">
                <a:solidFill>
                  <a:schemeClr val="bg2">
                    <a:lumMod val="25000"/>
                  </a:schemeClr>
                </a:solidFill>
                <a:latin typeface="Times New Roman"/>
                <a:cs typeface="Times New Roman"/>
              </a:rPr>
              <a:t>80 2</a:t>
            </a:r>
            <a:r>
              <a:rPr sz="1000" spc="-5" dirty="0">
                <a:solidFill>
                  <a:schemeClr val="bg2">
                    <a:lumMod val="25000"/>
                  </a:schemeClr>
                </a:solidFill>
                <a:latin typeface="Times New Roman"/>
                <a:cs typeface="Times New Roman"/>
              </a:rPr>
              <a:t>1</a:t>
            </a:r>
            <a:r>
              <a:rPr sz="1000" dirty="0">
                <a:solidFill>
                  <a:schemeClr val="bg2">
                    <a:lumMod val="25000"/>
                  </a:schemeClr>
                </a:solidFill>
                <a:latin typeface="Times New Roman"/>
                <a:cs typeface="Times New Roman"/>
              </a:rPr>
              <a:t>6</a:t>
            </a:r>
          </a:p>
        </p:txBody>
      </p:sp>
      <p:sp>
        <p:nvSpPr>
          <p:cNvPr id="9" name="object 3"/>
          <p:cNvSpPr txBox="1"/>
          <p:nvPr/>
        </p:nvSpPr>
        <p:spPr>
          <a:xfrm>
            <a:off x="7530523" y="5818526"/>
            <a:ext cx="1071245" cy="436017"/>
          </a:xfrm>
          <a:prstGeom prst="rect">
            <a:avLst/>
          </a:prstGeom>
        </p:spPr>
        <p:txBody>
          <a:bodyPr vert="horz" wrap="square" lIns="0" tIns="0" rIns="0" bIns="0" rtlCol="0">
            <a:spAutoFit/>
          </a:bodyPr>
          <a:lstStyle/>
          <a:p>
            <a:pPr marR="5080" algn="r">
              <a:lnSpc>
                <a:spcPts val="1405"/>
              </a:lnSpc>
              <a:spcAft>
                <a:spcPts val="600"/>
              </a:spcAft>
            </a:pPr>
            <a:r>
              <a:rPr lang="cs-CZ" sz="1200" b="1" dirty="0">
                <a:solidFill>
                  <a:schemeClr val="accent2">
                    <a:lumMod val="75000"/>
                  </a:schemeClr>
                </a:solidFill>
                <a:latin typeface="Times New Roman"/>
                <a:cs typeface="Times New Roman"/>
                <a:hlinkClick r:id="rId5"/>
              </a:rPr>
              <a:t>w</a:t>
            </a:r>
            <a:r>
              <a:rPr lang="cs-CZ" sz="1200" b="1" spc="-5" dirty="0">
                <a:solidFill>
                  <a:schemeClr val="accent2">
                    <a:lumMod val="75000"/>
                  </a:schemeClr>
                </a:solidFill>
                <a:latin typeface="Times New Roman"/>
                <a:cs typeface="Times New Roman"/>
                <a:hlinkClick r:id="rId5"/>
              </a:rPr>
              <a:t>w</a:t>
            </a:r>
            <a:r>
              <a:rPr lang="cs-CZ" sz="1200" b="1" dirty="0">
                <a:solidFill>
                  <a:schemeClr val="accent2">
                    <a:lumMod val="75000"/>
                  </a:schemeClr>
                </a:solidFill>
                <a:latin typeface="Times New Roman"/>
                <a:cs typeface="Times New Roman"/>
                <a:hlinkClick r:id="rId5"/>
              </a:rPr>
              <a:t>w.fsv.c</a:t>
            </a:r>
            <a:r>
              <a:rPr lang="cs-CZ" sz="1200" b="1" spc="5" dirty="0">
                <a:solidFill>
                  <a:schemeClr val="accent2">
                    <a:lumMod val="75000"/>
                  </a:schemeClr>
                </a:solidFill>
                <a:latin typeface="Times New Roman"/>
                <a:cs typeface="Times New Roman"/>
                <a:hlinkClick r:id="rId5"/>
              </a:rPr>
              <a:t>u</a:t>
            </a:r>
            <a:r>
              <a:rPr lang="cs-CZ" sz="1200" b="1" dirty="0">
                <a:solidFill>
                  <a:schemeClr val="accent2">
                    <a:lumMod val="75000"/>
                  </a:schemeClr>
                </a:solidFill>
                <a:latin typeface="Times New Roman"/>
                <a:cs typeface="Times New Roman"/>
                <a:hlinkClick r:id="rId5"/>
              </a:rPr>
              <a:t>ni.cz</a:t>
            </a:r>
            <a:endParaRPr lang="cs-CZ" sz="1200" dirty="0">
              <a:solidFill>
                <a:schemeClr val="accent2">
                  <a:lumMod val="75000"/>
                </a:schemeClr>
              </a:solidFill>
              <a:latin typeface="Times New Roman"/>
              <a:cs typeface="Times New Roman"/>
            </a:endParaRPr>
          </a:p>
          <a:p>
            <a:pPr marR="5715" algn="r">
              <a:lnSpc>
                <a:spcPts val="1405"/>
              </a:lnSpc>
              <a:spcAft>
                <a:spcPts val="600"/>
              </a:spcAft>
            </a:pPr>
            <a:r>
              <a:rPr lang="cs-CZ" sz="1200" dirty="0">
                <a:solidFill>
                  <a:schemeClr val="accent2">
                    <a:lumMod val="75000"/>
                  </a:schemeClr>
                </a:solidFill>
                <a:latin typeface="Times New Roman"/>
                <a:cs typeface="Times New Roman"/>
              </a:rPr>
              <a:t>1/1</a:t>
            </a:r>
          </a:p>
        </p:txBody>
      </p:sp>
    </p:spTree>
    <p:extLst>
      <p:ext uri="{BB962C8B-B14F-4D97-AF65-F5344CB8AC3E}">
        <p14:creationId xmlns:p14="http://schemas.microsoft.com/office/powerpoint/2010/main" val="369841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3D0FCA-828F-438A-8D01-7FFA2EB22C9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FAA845F-F4AA-4092-B10A-FB7DC1081406}"/>
              </a:ext>
            </a:extLst>
          </p:cNvPr>
          <p:cNvSpPr>
            <a:spLocks noGrp="1"/>
          </p:cNvSpPr>
          <p:nvPr>
            <p:ph idx="1"/>
          </p:nvPr>
        </p:nvSpPr>
        <p:spPr/>
        <p:txBody>
          <a:bodyPr>
            <a:normAutofit/>
          </a:bodyPr>
          <a:lstStyle/>
          <a:p>
            <a:r>
              <a:rPr lang="cs-CZ" dirty="0" err="1"/>
              <a:t>Besides</a:t>
            </a:r>
            <a:r>
              <a:rPr lang="cs-CZ" dirty="0"/>
              <a:t> </a:t>
            </a:r>
            <a:r>
              <a:rPr lang="cs-CZ" dirty="0" err="1"/>
              <a:t>nations</a:t>
            </a:r>
            <a:r>
              <a:rPr lang="cs-CZ" dirty="0"/>
              <a:t> </a:t>
            </a:r>
            <a:r>
              <a:rPr lang="cs-CZ" dirty="0" err="1"/>
              <a:t>there</a:t>
            </a:r>
            <a:r>
              <a:rPr lang="cs-CZ" dirty="0"/>
              <a:t> are many </a:t>
            </a:r>
            <a:r>
              <a:rPr lang="cs-CZ" dirty="0" err="1"/>
              <a:t>indigenous</a:t>
            </a:r>
            <a:r>
              <a:rPr lang="cs-CZ" dirty="0"/>
              <a:t> </a:t>
            </a:r>
            <a:r>
              <a:rPr lang="cs-CZ" dirty="0" err="1"/>
              <a:t>groups</a:t>
            </a:r>
            <a:r>
              <a:rPr lang="cs-CZ" dirty="0"/>
              <a:t> in </a:t>
            </a:r>
            <a:r>
              <a:rPr lang="cs-CZ" dirty="0" err="1"/>
              <a:t>Indonesia</a:t>
            </a:r>
            <a:r>
              <a:rPr lang="cs-CZ" dirty="0"/>
              <a:t>.</a:t>
            </a:r>
          </a:p>
          <a:p>
            <a:r>
              <a:rPr lang="cs-CZ" dirty="0"/>
              <a:t>They are not </a:t>
            </a:r>
            <a:r>
              <a:rPr lang="cs-CZ" dirty="0" err="1"/>
              <a:t>involved</a:t>
            </a:r>
            <a:r>
              <a:rPr lang="cs-CZ" dirty="0"/>
              <a:t> in </a:t>
            </a:r>
            <a:r>
              <a:rPr lang="cs-CZ" dirty="0" err="1"/>
              <a:t>the</a:t>
            </a:r>
            <a:r>
              <a:rPr lang="cs-CZ" dirty="0"/>
              <a:t> </a:t>
            </a:r>
            <a:r>
              <a:rPr lang="cs-CZ" dirty="0" err="1"/>
              <a:t>state</a:t>
            </a:r>
            <a:r>
              <a:rPr lang="cs-CZ" dirty="0"/>
              <a:t> </a:t>
            </a:r>
            <a:r>
              <a:rPr lang="cs-CZ" dirty="0" err="1"/>
              <a:t>politics</a:t>
            </a:r>
            <a:r>
              <a:rPr lang="cs-CZ" dirty="0"/>
              <a:t> and </a:t>
            </a:r>
            <a:r>
              <a:rPr lang="cs-CZ" dirty="0" err="1"/>
              <a:t>aside</a:t>
            </a:r>
            <a:r>
              <a:rPr lang="cs-CZ" dirty="0"/>
              <a:t> </a:t>
            </a:r>
            <a:r>
              <a:rPr lang="cs-CZ" dirty="0" err="1"/>
              <a:t>political</a:t>
            </a:r>
            <a:r>
              <a:rPr lang="cs-CZ" dirty="0"/>
              <a:t> </a:t>
            </a:r>
            <a:r>
              <a:rPr lang="cs-CZ" dirty="0" err="1"/>
              <a:t>decisions</a:t>
            </a:r>
            <a:r>
              <a:rPr lang="cs-CZ" dirty="0"/>
              <a:t>.</a:t>
            </a:r>
          </a:p>
          <a:p>
            <a:endParaRPr lang="cs-CZ" dirty="0"/>
          </a:p>
          <a:p>
            <a:r>
              <a:rPr lang="cs-CZ" dirty="0" err="1"/>
              <a:t>Indigenous</a:t>
            </a:r>
            <a:r>
              <a:rPr lang="cs-CZ" dirty="0"/>
              <a:t> </a:t>
            </a:r>
            <a:r>
              <a:rPr lang="cs-CZ" dirty="0" err="1"/>
              <a:t>people</a:t>
            </a:r>
            <a:r>
              <a:rPr lang="cs-CZ" dirty="0"/>
              <a:t> are </a:t>
            </a:r>
            <a:r>
              <a:rPr lang="cs-CZ" dirty="0" err="1"/>
              <a:t>groups</a:t>
            </a:r>
            <a:r>
              <a:rPr lang="cs-CZ" dirty="0"/>
              <a:t> </a:t>
            </a:r>
            <a:r>
              <a:rPr lang="en-US" dirty="0"/>
              <a:t>who are the original settlers of a given region, in contrast to groups that have settled, occupied or colonized the area more recently. Groups are usually described as indigenous when they maintain traditions or other aspects of an early culture that is associated with a given region.</a:t>
            </a:r>
            <a:endParaRPr lang="cs-CZ" dirty="0"/>
          </a:p>
        </p:txBody>
      </p:sp>
    </p:spTree>
    <p:extLst>
      <p:ext uri="{BB962C8B-B14F-4D97-AF65-F5344CB8AC3E}">
        <p14:creationId xmlns:p14="http://schemas.microsoft.com/office/powerpoint/2010/main" val="400389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02F416-FE0A-4D1B-91B1-B9D7149FBAD6}"/>
              </a:ext>
            </a:extLst>
          </p:cNvPr>
          <p:cNvSpPr>
            <a:spLocks noGrp="1"/>
          </p:cNvSpPr>
          <p:nvPr>
            <p:ph type="title"/>
          </p:nvPr>
        </p:nvSpPr>
        <p:spPr>
          <a:xfrm>
            <a:off x="5536734" y="609600"/>
            <a:ext cx="3737268" cy="1320800"/>
          </a:xfrm>
        </p:spPr>
        <p:txBody>
          <a:bodyPr>
            <a:normAutofit/>
          </a:bodyPr>
          <a:lstStyle/>
          <a:p>
            <a:r>
              <a:rPr lang="cs-CZ" dirty="0" err="1"/>
              <a:t>Joko</a:t>
            </a:r>
            <a:r>
              <a:rPr lang="cs-CZ" dirty="0"/>
              <a:t> </a:t>
            </a:r>
            <a:r>
              <a:rPr lang="cs-CZ" dirty="0" err="1"/>
              <a:t>Widodo</a:t>
            </a:r>
            <a:endParaRPr lang="cs-CZ" dirty="0"/>
          </a:p>
        </p:txBody>
      </p:sp>
      <p:sp>
        <p:nvSpPr>
          <p:cNvPr id="9" name="Content Placeholder 8">
            <a:extLst>
              <a:ext uri="{FF2B5EF4-FFF2-40B4-BE49-F238E27FC236}">
                <a16:creationId xmlns:a16="http://schemas.microsoft.com/office/drawing/2014/main" id="{7752BC63-CB61-488F-8EFB-C751F7AE827B}"/>
              </a:ext>
            </a:extLst>
          </p:cNvPr>
          <p:cNvSpPr>
            <a:spLocks noGrp="1"/>
          </p:cNvSpPr>
          <p:nvPr>
            <p:ph idx="1"/>
          </p:nvPr>
        </p:nvSpPr>
        <p:spPr>
          <a:xfrm>
            <a:off x="5209563" y="2160589"/>
            <a:ext cx="4064439" cy="3880773"/>
          </a:xfrm>
        </p:spPr>
        <p:txBody>
          <a:bodyPr>
            <a:normAutofit fontScale="85000" lnSpcReduction="10000"/>
          </a:bodyPr>
          <a:lstStyle/>
          <a:p>
            <a:r>
              <a:rPr lang="cs-CZ" dirty="0"/>
              <a:t>F</a:t>
            </a:r>
            <a:r>
              <a:rPr lang="en-US" dirty="0" err="1"/>
              <a:t>irst</a:t>
            </a:r>
            <a:r>
              <a:rPr lang="en-US" dirty="0"/>
              <a:t> president not to come from an elite political or military background, he was previously the Mayor of </a:t>
            </a:r>
            <a:r>
              <a:rPr lang="cs-CZ" dirty="0" err="1"/>
              <a:t>Surakarta</a:t>
            </a:r>
            <a:r>
              <a:rPr lang="cs-CZ" dirty="0"/>
              <a:t> </a:t>
            </a:r>
            <a:r>
              <a:rPr lang="en-US" dirty="0"/>
              <a:t>from 2005 to 2012, and the Governor of Jakarta from 2012 to 2014.</a:t>
            </a:r>
            <a:endParaRPr lang="cs-CZ" dirty="0"/>
          </a:p>
          <a:p>
            <a:r>
              <a:rPr lang="en-US" dirty="0"/>
              <a:t>He also introduced years-late programs to improve quality of life, including universal healthcare, dredging the city's main river to reduce flooding, and inaugurating the construction of the city's subway system.</a:t>
            </a:r>
          </a:p>
        </p:txBody>
      </p:sp>
      <p:pic>
        <p:nvPicPr>
          <p:cNvPr id="5" name="Zástupný obsah 4" descr="Obsah obrázku osoba, oblek, muž, oblečení&#10;&#10;Popis byl vytvořen automaticky">
            <a:extLst>
              <a:ext uri="{FF2B5EF4-FFF2-40B4-BE49-F238E27FC236}">
                <a16:creationId xmlns:a16="http://schemas.microsoft.com/office/drawing/2014/main" id="{99446BFF-A614-463E-A6D5-1D18BE11E017}"/>
              </a:ext>
            </a:extLst>
          </p:cNvPr>
          <p:cNvPicPr>
            <a:picLocks noChangeAspect="1"/>
          </p:cNvPicPr>
          <p:nvPr/>
        </p:nvPicPr>
        <p:blipFill rotWithShape="1">
          <a:blip r:embed="rId2">
            <a:extLst>
              <a:ext uri="{28A0092B-C50C-407E-A947-70E740481C1C}">
                <a14:useLocalDpi xmlns:a14="http://schemas.microsoft.com/office/drawing/2010/main" val="0"/>
              </a:ext>
            </a:extLst>
          </a:blip>
          <a:srcRect l="135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331120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70174-8761-4D85-87E7-025D83AFD49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34982C8-2345-411C-B81A-EB44FEE2EB1A}"/>
              </a:ext>
            </a:extLst>
          </p:cNvPr>
          <p:cNvSpPr>
            <a:spLocks noGrp="1"/>
          </p:cNvSpPr>
          <p:nvPr>
            <p:ph idx="1"/>
          </p:nvPr>
        </p:nvSpPr>
        <p:spPr/>
        <p:txBody>
          <a:bodyPr/>
          <a:lstStyle/>
          <a:p>
            <a:r>
              <a:rPr lang="cs-CZ" dirty="0"/>
              <a:t>He </a:t>
            </a:r>
            <a:r>
              <a:rPr lang="cs-CZ" dirty="0" err="1"/>
              <a:t>is</a:t>
            </a:r>
            <a:r>
              <a:rPr lang="cs-CZ" dirty="0"/>
              <a:t> a symbol </a:t>
            </a:r>
            <a:r>
              <a:rPr lang="cs-CZ" dirty="0" err="1"/>
              <a:t>of</a:t>
            </a:r>
            <a:r>
              <a:rPr lang="cs-CZ" dirty="0"/>
              <a:t> </a:t>
            </a:r>
            <a:r>
              <a:rPr lang="cs-CZ" dirty="0" err="1"/>
              <a:t>democratization</a:t>
            </a:r>
            <a:r>
              <a:rPr lang="cs-CZ" dirty="0"/>
              <a:t> </a:t>
            </a:r>
            <a:r>
              <a:rPr lang="cs-CZ" dirty="0" err="1"/>
              <a:t>processes</a:t>
            </a:r>
            <a:r>
              <a:rPr lang="cs-CZ" dirty="0"/>
              <a:t> and he </a:t>
            </a:r>
            <a:r>
              <a:rPr lang="cs-CZ" dirty="0" err="1"/>
              <a:t>is</a:t>
            </a:r>
            <a:r>
              <a:rPr lang="cs-CZ" dirty="0"/>
              <a:t> a </a:t>
            </a:r>
            <a:r>
              <a:rPr lang="cs-CZ" dirty="0" err="1"/>
              <a:t>member</a:t>
            </a:r>
            <a:r>
              <a:rPr lang="cs-CZ" dirty="0"/>
              <a:t> </a:t>
            </a:r>
            <a:r>
              <a:rPr lang="cs-CZ" dirty="0" err="1"/>
              <a:t>of</a:t>
            </a:r>
            <a:r>
              <a:rPr lang="cs-CZ" dirty="0"/>
              <a:t> </a:t>
            </a:r>
            <a:r>
              <a:rPr lang="cs-CZ" dirty="0" err="1"/>
              <a:t>democratic</a:t>
            </a:r>
            <a:r>
              <a:rPr lang="cs-CZ" dirty="0"/>
              <a:t> party </a:t>
            </a:r>
            <a:r>
              <a:rPr lang="cs-CZ" dirty="0" err="1"/>
              <a:t>an</a:t>
            </a:r>
            <a:r>
              <a:rPr lang="cs-CZ" dirty="0"/>
              <a:t> a symbol </a:t>
            </a:r>
            <a:r>
              <a:rPr lang="cs-CZ" dirty="0" err="1"/>
              <a:t>of</a:t>
            </a:r>
            <a:r>
              <a:rPr lang="cs-CZ" dirty="0"/>
              <a:t> </a:t>
            </a:r>
            <a:r>
              <a:rPr lang="cs-CZ" dirty="0" err="1"/>
              <a:t>democratization</a:t>
            </a:r>
            <a:r>
              <a:rPr lang="cs-CZ" dirty="0"/>
              <a:t> </a:t>
            </a:r>
            <a:r>
              <a:rPr lang="cs-CZ" dirty="0" err="1"/>
              <a:t>processes</a:t>
            </a:r>
            <a:r>
              <a:rPr lang="cs-CZ" dirty="0"/>
              <a:t>.</a:t>
            </a:r>
          </a:p>
          <a:p>
            <a:r>
              <a:rPr lang="cs-CZ" dirty="0" err="1"/>
              <a:t>What</a:t>
            </a:r>
            <a:r>
              <a:rPr lang="cs-CZ" dirty="0"/>
              <a:t> </a:t>
            </a:r>
            <a:r>
              <a:rPr lang="cs-CZ" dirty="0" err="1"/>
              <a:t>is</a:t>
            </a:r>
            <a:r>
              <a:rPr lang="cs-CZ" dirty="0"/>
              <a:t> </a:t>
            </a:r>
            <a:r>
              <a:rPr lang="cs-CZ" dirty="0" err="1"/>
              <a:t>quite</a:t>
            </a:r>
            <a:r>
              <a:rPr lang="cs-CZ" dirty="0"/>
              <a:t> </a:t>
            </a:r>
            <a:r>
              <a:rPr lang="cs-CZ" dirty="0" err="1"/>
              <a:t>important</a:t>
            </a:r>
            <a:r>
              <a:rPr lang="cs-CZ" dirty="0"/>
              <a:t>, he </a:t>
            </a:r>
            <a:r>
              <a:rPr lang="cs-CZ" dirty="0" err="1"/>
              <a:t>came</a:t>
            </a:r>
            <a:r>
              <a:rPr lang="cs-CZ" dirty="0"/>
              <a:t> </a:t>
            </a:r>
            <a:r>
              <a:rPr lang="cs-CZ" dirty="0" err="1"/>
              <a:t>from</a:t>
            </a:r>
            <a:r>
              <a:rPr lang="cs-CZ" dirty="0"/>
              <a:t> </a:t>
            </a:r>
            <a:r>
              <a:rPr lang="cs-CZ" dirty="0" err="1"/>
              <a:t>the</a:t>
            </a:r>
            <a:r>
              <a:rPr lang="cs-CZ" dirty="0"/>
              <a:t> </a:t>
            </a:r>
            <a:r>
              <a:rPr lang="cs-CZ" dirty="0" err="1"/>
              <a:t>poor</a:t>
            </a:r>
            <a:r>
              <a:rPr lang="cs-CZ" dirty="0"/>
              <a:t> </a:t>
            </a:r>
            <a:r>
              <a:rPr lang="cs-CZ" dirty="0" err="1"/>
              <a:t>backgroud</a:t>
            </a:r>
            <a:r>
              <a:rPr lang="cs-CZ" dirty="0"/>
              <a:t> and </a:t>
            </a:r>
            <a:r>
              <a:rPr lang="cs-CZ" dirty="0" err="1"/>
              <a:t>was</a:t>
            </a:r>
            <a:r>
              <a:rPr lang="cs-CZ" dirty="0"/>
              <a:t> </a:t>
            </a:r>
            <a:r>
              <a:rPr lang="cs-CZ" dirty="0" err="1"/>
              <a:t>able</a:t>
            </a:r>
            <a:r>
              <a:rPr lang="cs-CZ" dirty="0"/>
              <a:t> </a:t>
            </a:r>
          </a:p>
          <a:p>
            <a:pPr marL="0" indent="0">
              <a:buNone/>
            </a:pPr>
            <a:r>
              <a:rPr lang="cs-CZ" dirty="0" err="1"/>
              <a:t>achieve</a:t>
            </a:r>
            <a:r>
              <a:rPr lang="cs-CZ" dirty="0"/>
              <a:t> a </a:t>
            </a:r>
            <a:r>
              <a:rPr lang="cs-CZ" dirty="0" err="1"/>
              <a:t>strong</a:t>
            </a:r>
            <a:r>
              <a:rPr lang="cs-CZ" dirty="0"/>
              <a:t> </a:t>
            </a:r>
            <a:r>
              <a:rPr lang="cs-CZ" dirty="0" err="1"/>
              <a:t>position</a:t>
            </a:r>
            <a:r>
              <a:rPr lang="cs-CZ" dirty="0"/>
              <a:t> </a:t>
            </a:r>
            <a:r>
              <a:rPr lang="cs-CZ" dirty="0" err="1"/>
              <a:t>due</a:t>
            </a:r>
            <a:r>
              <a:rPr lang="cs-CZ" dirty="0"/>
              <a:t> to his </a:t>
            </a:r>
            <a:r>
              <a:rPr lang="cs-CZ" dirty="0" err="1"/>
              <a:t>clever</a:t>
            </a:r>
            <a:r>
              <a:rPr lang="cs-CZ" dirty="0"/>
              <a:t> </a:t>
            </a:r>
            <a:r>
              <a:rPr lang="cs-CZ" dirty="0" err="1"/>
              <a:t>decisions</a:t>
            </a:r>
            <a:r>
              <a:rPr lang="cs-CZ" dirty="0"/>
              <a:t> and </a:t>
            </a:r>
            <a:r>
              <a:rPr lang="cs-CZ" dirty="0" err="1"/>
              <a:t>good</a:t>
            </a:r>
            <a:r>
              <a:rPr lang="cs-CZ" dirty="0"/>
              <a:t> city </a:t>
            </a:r>
            <a:r>
              <a:rPr lang="cs-CZ" dirty="0" err="1"/>
              <a:t>politics</a:t>
            </a:r>
            <a:r>
              <a:rPr lang="cs-CZ" dirty="0"/>
              <a:t>. </a:t>
            </a:r>
            <a:r>
              <a:rPr lang="cs-CZ" dirty="0" err="1"/>
              <a:t>From</a:t>
            </a:r>
            <a:r>
              <a:rPr lang="cs-CZ" dirty="0"/>
              <a:t> a </a:t>
            </a:r>
            <a:r>
              <a:rPr lang="cs-CZ" dirty="0" err="1"/>
              <a:t>little</a:t>
            </a:r>
            <a:r>
              <a:rPr lang="cs-CZ" dirty="0"/>
              <a:t> </a:t>
            </a:r>
            <a:r>
              <a:rPr lang="cs-CZ" dirty="0" err="1"/>
              <a:t>trademan</a:t>
            </a:r>
            <a:r>
              <a:rPr lang="cs-CZ" dirty="0"/>
              <a:t> he </a:t>
            </a:r>
            <a:r>
              <a:rPr lang="cs-CZ" dirty="0" err="1"/>
              <a:t>became</a:t>
            </a:r>
            <a:r>
              <a:rPr lang="cs-CZ" dirty="0"/>
              <a:t> a </a:t>
            </a:r>
            <a:r>
              <a:rPr lang="cs-CZ" dirty="0" err="1"/>
              <a:t>mayor</a:t>
            </a:r>
            <a:r>
              <a:rPr lang="cs-CZ" dirty="0"/>
              <a:t> </a:t>
            </a:r>
            <a:r>
              <a:rPr lang="cs-CZ" dirty="0" err="1"/>
              <a:t>of</a:t>
            </a:r>
            <a:r>
              <a:rPr lang="cs-CZ" dirty="0"/>
              <a:t> </a:t>
            </a:r>
            <a:r>
              <a:rPr lang="cs-CZ" dirty="0" err="1"/>
              <a:t>the</a:t>
            </a:r>
            <a:r>
              <a:rPr lang="cs-CZ" dirty="0"/>
              <a:t> city </a:t>
            </a:r>
            <a:r>
              <a:rPr lang="cs-CZ" dirty="0" err="1"/>
              <a:t>where</a:t>
            </a:r>
            <a:r>
              <a:rPr lang="cs-CZ" dirty="0"/>
              <a:t> he </a:t>
            </a:r>
            <a:r>
              <a:rPr lang="cs-CZ" dirty="0" err="1"/>
              <a:t>was</a:t>
            </a:r>
            <a:r>
              <a:rPr lang="cs-CZ" dirty="0"/>
              <a:t> </a:t>
            </a:r>
            <a:r>
              <a:rPr lang="cs-CZ" dirty="0" err="1"/>
              <a:t>born</a:t>
            </a:r>
            <a:r>
              <a:rPr lang="cs-CZ" dirty="0"/>
              <a:t> and </a:t>
            </a:r>
            <a:r>
              <a:rPr lang="cs-CZ" dirty="0" err="1"/>
              <a:t>then</a:t>
            </a:r>
            <a:r>
              <a:rPr lang="cs-CZ" dirty="0"/>
              <a:t> </a:t>
            </a:r>
            <a:r>
              <a:rPr lang="cs-CZ" dirty="0" err="1"/>
              <a:t>Mayor</a:t>
            </a:r>
            <a:r>
              <a:rPr lang="cs-CZ" dirty="0"/>
              <a:t> </a:t>
            </a:r>
            <a:r>
              <a:rPr lang="cs-CZ" dirty="0" err="1"/>
              <a:t>of</a:t>
            </a:r>
            <a:r>
              <a:rPr lang="cs-CZ" dirty="0"/>
              <a:t> Jakarta. </a:t>
            </a:r>
          </a:p>
          <a:p>
            <a:r>
              <a:rPr lang="cs-CZ" dirty="0" err="1"/>
              <a:t>What</a:t>
            </a:r>
            <a:r>
              <a:rPr lang="cs-CZ" dirty="0"/>
              <a:t> </a:t>
            </a:r>
            <a:r>
              <a:rPr lang="cs-CZ" dirty="0" err="1"/>
              <a:t>was</a:t>
            </a:r>
            <a:r>
              <a:rPr lang="cs-CZ" dirty="0"/>
              <a:t> </a:t>
            </a:r>
            <a:r>
              <a:rPr lang="cs-CZ" dirty="0" err="1"/>
              <a:t>helpful</a:t>
            </a:r>
            <a:r>
              <a:rPr lang="cs-CZ" dirty="0"/>
              <a:t> </a:t>
            </a:r>
            <a:r>
              <a:rPr lang="cs-CZ" dirty="0" err="1"/>
              <a:t>for</a:t>
            </a:r>
            <a:r>
              <a:rPr lang="cs-CZ" dirty="0"/>
              <a:t> </a:t>
            </a:r>
            <a:r>
              <a:rPr lang="cs-CZ" dirty="0" err="1"/>
              <a:t>him</a:t>
            </a:r>
            <a:r>
              <a:rPr lang="cs-CZ" dirty="0"/>
              <a:t>: support </a:t>
            </a:r>
            <a:r>
              <a:rPr lang="cs-CZ" dirty="0" err="1"/>
              <a:t>of</a:t>
            </a:r>
            <a:r>
              <a:rPr lang="cs-CZ" dirty="0"/>
              <a:t> </a:t>
            </a:r>
            <a:r>
              <a:rPr lang="cs-CZ" dirty="0" err="1"/>
              <a:t>masses</a:t>
            </a:r>
            <a:r>
              <a:rPr lang="cs-CZ" dirty="0"/>
              <a:t>, </a:t>
            </a:r>
            <a:r>
              <a:rPr lang="cs-CZ" dirty="0" err="1"/>
              <a:t>Javanese</a:t>
            </a:r>
            <a:r>
              <a:rPr lang="cs-CZ" dirty="0"/>
              <a:t> and Muslim background.</a:t>
            </a:r>
          </a:p>
          <a:p>
            <a:r>
              <a:rPr lang="cs-CZ" dirty="0" err="1"/>
              <a:t>Before</a:t>
            </a:r>
            <a:r>
              <a:rPr lang="cs-CZ" dirty="0"/>
              <a:t> </a:t>
            </a:r>
            <a:r>
              <a:rPr lang="cs-CZ" dirty="0" err="1"/>
              <a:t>Joko</a:t>
            </a:r>
            <a:r>
              <a:rPr lang="cs-CZ" dirty="0"/>
              <a:t> </a:t>
            </a:r>
            <a:r>
              <a:rPr lang="cs-CZ" dirty="0" err="1"/>
              <a:t>Widodo</a:t>
            </a:r>
            <a:r>
              <a:rPr lang="cs-CZ" dirty="0"/>
              <a:t>, </a:t>
            </a:r>
            <a:r>
              <a:rPr lang="cs-CZ" dirty="0" err="1"/>
              <a:t>all</a:t>
            </a:r>
            <a:r>
              <a:rPr lang="cs-CZ" dirty="0"/>
              <a:t> </a:t>
            </a:r>
            <a:r>
              <a:rPr lang="cs-CZ" dirty="0" err="1"/>
              <a:t>of</a:t>
            </a:r>
            <a:r>
              <a:rPr lang="cs-CZ" dirty="0"/>
              <a:t> </a:t>
            </a:r>
            <a:r>
              <a:rPr lang="cs-CZ" dirty="0" err="1"/>
              <a:t>the</a:t>
            </a:r>
            <a:r>
              <a:rPr lang="cs-CZ" dirty="0"/>
              <a:t> </a:t>
            </a:r>
            <a:r>
              <a:rPr lang="cs-CZ" dirty="0" err="1"/>
              <a:t>presitdents</a:t>
            </a:r>
            <a:r>
              <a:rPr lang="cs-CZ" dirty="0"/>
              <a:t> </a:t>
            </a:r>
            <a:r>
              <a:rPr lang="cs-CZ" dirty="0" err="1"/>
              <a:t>originated</a:t>
            </a:r>
            <a:r>
              <a:rPr lang="cs-CZ" dirty="0"/>
              <a:t> in </a:t>
            </a:r>
            <a:r>
              <a:rPr lang="cs-CZ" dirty="0" err="1"/>
              <a:t>Indonesian</a:t>
            </a:r>
            <a:r>
              <a:rPr lang="cs-CZ" dirty="0"/>
              <a:t> </a:t>
            </a:r>
            <a:r>
              <a:rPr lang="cs-CZ" dirty="0" err="1"/>
              <a:t>military</a:t>
            </a:r>
            <a:r>
              <a:rPr lang="cs-CZ" dirty="0"/>
              <a:t> </a:t>
            </a:r>
            <a:r>
              <a:rPr lang="cs-CZ" dirty="0" err="1"/>
              <a:t>circles</a:t>
            </a:r>
            <a:r>
              <a:rPr lang="cs-CZ" dirty="0"/>
              <a:t>:</a:t>
            </a:r>
          </a:p>
        </p:txBody>
      </p:sp>
    </p:spTree>
    <p:extLst>
      <p:ext uri="{BB962C8B-B14F-4D97-AF65-F5344CB8AC3E}">
        <p14:creationId xmlns:p14="http://schemas.microsoft.com/office/powerpoint/2010/main" val="236551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7DE93D-615A-4B93-8DA1-225574B645A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5C83DA8-1F25-4950-B82B-D206AC1B4D5B}"/>
              </a:ext>
            </a:extLst>
          </p:cNvPr>
          <p:cNvSpPr>
            <a:spLocks noGrp="1"/>
          </p:cNvSpPr>
          <p:nvPr>
            <p:ph idx="1"/>
          </p:nvPr>
        </p:nvSpPr>
        <p:spPr>
          <a:xfrm>
            <a:off x="838200" y="2225041"/>
            <a:ext cx="4709160" cy="4348480"/>
          </a:xfrm>
        </p:spPr>
        <p:txBody>
          <a:bodyPr>
            <a:normAutofit/>
          </a:bodyPr>
          <a:lstStyle/>
          <a:p>
            <a:r>
              <a:rPr lang="cs-CZ" dirty="0"/>
              <a:t>In </a:t>
            </a:r>
            <a:r>
              <a:rPr lang="cs-CZ" dirty="0" err="1"/>
              <a:t>Siberut</a:t>
            </a:r>
            <a:r>
              <a:rPr lang="cs-CZ" dirty="0"/>
              <a:t> </a:t>
            </a:r>
            <a:r>
              <a:rPr lang="cs-CZ" dirty="0" err="1"/>
              <a:t>the</a:t>
            </a:r>
            <a:r>
              <a:rPr lang="cs-CZ" dirty="0"/>
              <a:t> </a:t>
            </a:r>
            <a:r>
              <a:rPr lang="cs-CZ" dirty="0" err="1"/>
              <a:t>indigenous</a:t>
            </a:r>
            <a:r>
              <a:rPr lang="cs-CZ" dirty="0"/>
              <a:t> </a:t>
            </a:r>
            <a:r>
              <a:rPr lang="cs-CZ" dirty="0" err="1"/>
              <a:t>people</a:t>
            </a:r>
            <a:r>
              <a:rPr lang="cs-CZ" dirty="0"/>
              <a:t> are </a:t>
            </a:r>
            <a:r>
              <a:rPr lang="cs-CZ" dirty="0" err="1"/>
              <a:t>the</a:t>
            </a:r>
            <a:r>
              <a:rPr lang="cs-CZ" dirty="0"/>
              <a:t> </a:t>
            </a:r>
            <a:r>
              <a:rPr lang="cs-CZ" dirty="0" err="1"/>
              <a:t>Mentawai</a:t>
            </a:r>
            <a:r>
              <a:rPr lang="cs-CZ" dirty="0"/>
              <a:t> </a:t>
            </a:r>
            <a:r>
              <a:rPr lang="cs-CZ" dirty="0" err="1"/>
              <a:t>people</a:t>
            </a:r>
            <a:r>
              <a:rPr lang="cs-CZ" dirty="0"/>
              <a:t>, </a:t>
            </a:r>
            <a:r>
              <a:rPr lang="cs-CZ" dirty="0" err="1"/>
              <a:t>who</a:t>
            </a:r>
            <a:r>
              <a:rPr lang="cs-CZ" dirty="0"/>
              <a:t> </a:t>
            </a:r>
            <a:r>
              <a:rPr lang="cs-CZ" dirty="0" err="1"/>
              <a:t>lived</a:t>
            </a:r>
            <a:r>
              <a:rPr lang="cs-CZ" dirty="0"/>
              <a:t> in </a:t>
            </a:r>
            <a:r>
              <a:rPr lang="cs-CZ" dirty="0" err="1"/>
              <a:t>the</a:t>
            </a:r>
            <a:r>
              <a:rPr lang="cs-CZ" dirty="0"/>
              <a:t> </a:t>
            </a:r>
            <a:r>
              <a:rPr lang="cs-CZ" dirty="0" err="1"/>
              <a:t>rain</a:t>
            </a:r>
            <a:r>
              <a:rPr lang="cs-CZ" dirty="0"/>
              <a:t> </a:t>
            </a:r>
            <a:r>
              <a:rPr lang="cs-CZ" dirty="0" err="1"/>
              <a:t>forest</a:t>
            </a:r>
            <a:r>
              <a:rPr lang="cs-CZ" dirty="0"/>
              <a:t> and </a:t>
            </a:r>
            <a:r>
              <a:rPr lang="cs-CZ" dirty="0" err="1"/>
              <a:t>did</a:t>
            </a:r>
            <a:r>
              <a:rPr lang="cs-CZ" dirty="0"/>
              <a:t> not care very much </a:t>
            </a:r>
            <a:r>
              <a:rPr lang="cs-CZ" dirty="0" err="1"/>
              <a:t>whether</a:t>
            </a:r>
            <a:r>
              <a:rPr lang="cs-CZ" dirty="0"/>
              <a:t> </a:t>
            </a:r>
            <a:r>
              <a:rPr lang="cs-CZ" dirty="0" err="1"/>
              <a:t>or</a:t>
            </a:r>
            <a:r>
              <a:rPr lang="cs-CZ" dirty="0"/>
              <a:t> not are </a:t>
            </a:r>
            <a:r>
              <a:rPr lang="cs-CZ" dirty="0" err="1"/>
              <a:t>the</a:t>
            </a:r>
            <a:r>
              <a:rPr lang="cs-CZ" dirty="0"/>
              <a:t> </a:t>
            </a:r>
            <a:r>
              <a:rPr lang="cs-CZ" dirty="0" err="1"/>
              <a:t>members</a:t>
            </a:r>
            <a:r>
              <a:rPr lang="cs-CZ" dirty="0"/>
              <a:t> </a:t>
            </a:r>
            <a:r>
              <a:rPr lang="cs-CZ" dirty="0" err="1"/>
              <a:t>of</a:t>
            </a:r>
            <a:r>
              <a:rPr lang="cs-CZ" dirty="0"/>
              <a:t> Portugal, </a:t>
            </a:r>
            <a:r>
              <a:rPr lang="cs-CZ" dirty="0" err="1"/>
              <a:t>British</a:t>
            </a:r>
            <a:r>
              <a:rPr lang="cs-CZ" dirty="0"/>
              <a:t>, </a:t>
            </a:r>
            <a:r>
              <a:rPr lang="cs-CZ" dirty="0" err="1"/>
              <a:t>Dutch</a:t>
            </a:r>
            <a:r>
              <a:rPr lang="cs-CZ" dirty="0"/>
              <a:t> </a:t>
            </a:r>
            <a:r>
              <a:rPr lang="cs-CZ" dirty="0" err="1"/>
              <a:t>or</a:t>
            </a:r>
            <a:r>
              <a:rPr lang="cs-CZ" dirty="0"/>
              <a:t> </a:t>
            </a:r>
            <a:r>
              <a:rPr lang="cs-CZ" dirty="0" err="1"/>
              <a:t>Indonesian</a:t>
            </a:r>
            <a:r>
              <a:rPr lang="cs-CZ" dirty="0"/>
              <a:t> </a:t>
            </a:r>
            <a:r>
              <a:rPr lang="cs-CZ" dirty="0" err="1"/>
              <a:t>state</a:t>
            </a:r>
            <a:r>
              <a:rPr lang="cs-CZ" dirty="0"/>
              <a:t>.</a:t>
            </a:r>
          </a:p>
          <a:p>
            <a:endParaRPr lang="cs-CZ" dirty="0"/>
          </a:p>
          <a:p>
            <a:endParaRPr lang="cs-CZ" dirty="0"/>
          </a:p>
        </p:txBody>
      </p:sp>
      <p:pic>
        <p:nvPicPr>
          <p:cNvPr id="3076" name="Picture 4" descr="Výsledek obrázku pro Mentavajské ostrovy">
            <a:extLst>
              <a:ext uri="{FF2B5EF4-FFF2-40B4-BE49-F238E27FC236}">
                <a16:creationId xmlns:a16="http://schemas.microsoft.com/office/drawing/2014/main" id="{5B22203D-A8D6-40F1-A042-1304E1D3C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494" y="1418236"/>
            <a:ext cx="5244305" cy="397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041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r>
              <a:rPr lang="en-GB" dirty="0"/>
              <a:t>Mentawai: concept of UMA:</a:t>
            </a:r>
          </a:p>
          <a:p>
            <a:pPr>
              <a:buFontTx/>
              <a:buChar char="-"/>
            </a:pPr>
            <a:r>
              <a:rPr lang="en-GB" dirty="0"/>
              <a:t>At the same time house and the broader space around the house.</a:t>
            </a:r>
          </a:p>
          <a:p>
            <a:pPr>
              <a:buFontTx/>
              <a:buChar char="-"/>
            </a:pPr>
            <a:r>
              <a:rPr lang="en-GB" dirty="0"/>
              <a:t>What UMA means is given by how people move around in the landscape and how they use it.</a:t>
            </a:r>
          </a:p>
          <a:p>
            <a:pPr>
              <a:buFontTx/>
              <a:buChar char="-"/>
            </a:pPr>
            <a:r>
              <a:rPr lang="en-GB" dirty="0" err="1"/>
              <a:t>Siberut</a:t>
            </a:r>
            <a:r>
              <a:rPr lang="en-GB" dirty="0"/>
              <a:t> for instance covered by a rain forest 85 % humidity 23 – 40 C</a:t>
            </a:r>
          </a:p>
          <a:p>
            <a:pPr marL="0" indent="0">
              <a:buNone/>
            </a:pPr>
            <a:r>
              <a:rPr lang="en-GB" dirty="0"/>
              <a:t>Amount of rainfall about 4,000 mm. – very wet climate.</a:t>
            </a:r>
          </a:p>
          <a:p>
            <a:pPr marL="0" indent="0">
              <a:buNone/>
            </a:pPr>
            <a:r>
              <a:rPr lang="en-GB" dirty="0"/>
              <a:t>In the forest, there is very damp, slippery, sprouted soil.</a:t>
            </a:r>
          </a:p>
          <a:p>
            <a:pPr>
              <a:buFontTx/>
              <a:buChar char="-"/>
            </a:pPr>
            <a:endParaRPr lang="en-GB" dirty="0"/>
          </a:p>
        </p:txBody>
      </p:sp>
    </p:spTree>
    <p:extLst>
      <p:ext uri="{BB962C8B-B14F-4D97-AF65-F5344CB8AC3E}">
        <p14:creationId xmlns:p14="http://schemas.microsoft.com/office/powerpoint/2010/main" val="27626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sz="2800" dirty="0"/>
              <a:t>In the immediate vicinity of the house the soil is trampled and because there is little shade, it quickly dries out. </a:t>
            </a:r>
            <a:r>
              <a:rPr lang="cs-CZ" sz="2800" dirty="0"/>
              <a:t>The </a:t>
            </a:r>
            <a:r>
              <a:rPr lang="cs-CZ" sz="2800" dirty="0" err="1"/>
              <a:t>round</a:t>
            </a:r>
            <a:r>
              <a:rPr lang="cs-CZ" sz="2800" dirty="0"/>
              <a:t> a</a:t>
            </a:r>
            <a:r>
              <a:rPr lang="en-GB" sz="2800" dirty="0"/>
              <a:t>long the house, this is an intimate, private space owned by a family living in the house.</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65010" y="2016125"/>
            <a:ext cx="5176305" cy="3449638"/>
          </a:xfrm>
        </p:spPr>
      </p:pic>
    </p:spTree>
    <p:extLst>
      <p:ext uri="{BB962C8B-B14F-4D97-AF65-F5344CB8AC3E}">
        <p14:creationId xmlns:p14="http://schemas.microsoft.com/office/powerpoint/2010/main" val="200175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GB" sz="2800" dirty="0"/>
              <a:t>Frequent walks for a day-to-day operations (such as a dock, a garden where a sago is being handled, or where bananas, or </a:t>
            </a:r>
            <a:r>
              <a:rPr lang="en-GB" sz="2800" dirty="0" err="1"/>
              <a:t>banboos</a:t>
            </a:r>
            <a:r>
              <a:rPr lang="en-GB" sz="2800" dirty="0"/>
              <a:t> are harvested regularly). For these walks the artificial paths are made by defeating a tree and walking on the logs.</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0761" y="2928404"/>
            <a:ext cx="4345319" cy="2895715"/>
          </a:xfrm>
        </p:spPr>
      </p:pic>
    </p:spTree>
    <p:extLst>
      <p:ext uri="{BB962C8B-B14F-4D97-AF65-F5344CB8AC3E}">
        <p14:creationId xmlns:p14="http://schemas.microsoft.com/office/powerpoint/2010/main" val="2444278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fontScale="92500" lnSpcReduction="20000"/>
          </a:bodyPr>
          <a:lstStyle/>
          <a:p>
            <a:r>
              <a:rPr lang="en-GB" dirty="0"/>
              <a:t>Long journeys are exceeded. Houses are part of a village, or rather scattered settlement. Among single houses are intersections and little paths full of mud. At longer distances than are necessary for operational reasons, </a:t>
            </a:r>
            <a:r>
              <a:rPr lang="en-GB" dirty="0" err="1"/>
              <a:t>Mentawais</a:t>
            </a:r>
            <a:r>
              <a:rPr lang="en-GB" dirty="0"/>
              <a:t> do not go or only exceptionally. Where the path ends and there are no relatives, UMA ends and is mostly </a:t>
            </a:r>
            <a:r>
              <a:rPr lang="en-GB" dirty="0" err="1"/>
              <a:t>unpermeable</a:t>
            </a:r>
            <a:r>
              <a:rPr lang="en-GB" dirty="0"/>
              <a:t> terrain.</a:t>
            </a:r>
          </a:p>
          <a:p>
            <a:endParaRPr lang="en-GB" dirty="0"/>
          </a:p>
          <a:p>
            <a:r>
              <a:rPr lang="en-GB" dirty="0"/>
              <a:t>You can see here three or four </a:t>
            </a:r>
            <a:r>
              <a:rPr lang="en-GB" dirty="0" err="1"/>
              <a:t>intimity</a:t>
            </a:r>
            <a:r>
              <a:rPr lang="en-GB" dirty="0"/>
              <a:t> territories that creates the UMA space. House, its immediate vicinity, frequent everyday paths and little paths to the edge of UMA used occasionally. The rest is unused and not very important because it is overgrown and obnoxious. </a:t>
            </a:r>
          </a:p>
          <a:p>
            <a:r>
              <a:rPr lang="en-GB" dirty="0"/>
              <a:t>However, a connection to the rest of the world may be a river.</a:t>
            </a:r>
          </a:p>
        </p:txBody>
      </p:sp>
      <p:sp>
        <p:nvSpPr>
          <p:cNvPr id="4"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panose="020B0604020202020204" pitchFamily="34" charset="-128"/>
              </a:rPr>
              <a:t>overgrown and obnoxious.</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panose="020B0604020202020204" pitchFamily="34" charset="-128"/>
              </a:rPr>
              <a:t>overgrown and obnoxious.</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014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fontScale="92500"/>
          </a:bodyPr>
          <a:lstStyle/>
          <a:p>
            <a:r>
              <a:rPr lang="en-GB" dirty="0"/>
              <a:t>The remote UMAs has rarely been contacted by the other </a:t>
            </a:r>
            <a:r>
              <a:rPr lang="en-GB" dirty="0" err="1"/>
              <a:t>Mentawais</a:t>
            </a:r>
            <a:r>
              <a:rPr lang="en-GB" dirty="0"/>
              <a:t> groups, due to distance and also because peacekeeping contacts were rarely needed. However, missionaries and other officials who also tried to control the island politically contacted </a:t>
            </a:r>
            <a:r>
              <a:rPr lang="cs-CZ" dirty="0" err="1"/>
              <a:t>also</a:t>
            </a:r>
            <a:r>
              <a:rPr lang="cs-CZ" dirty="0"/>
              <a:t> </a:t>
            </a:r>
            <a:r>
              <a:rPr lang="cs-CZ" dirty="0" err="1"/>
              <a:t>the</a:t>
            </a:r>
            <a:r>
              <a:rPr lang="cs-CZ" dirty="0"/>
              <a:t> </a:t>
            </a:r>
            <a:r>
              <a:rPr lang="cs-CZ" dirty="0" err="1"/>
              <a:t>forest</a:t>
            </a:r>
            <a:r>
              <a:rPr lang="cs-CZ" dirty="0"/>
              <a:t> </a:t>
            </a:r>
            <a:r>
              <a:rPr lang="cs-CZ" dirty="0" err="1"/>
              <a:t>people</a:t>
            </a:r>
            <a:r>
              <a:rPr lang="en-GB" dirty="0"/>
              <a:t>.</a:t>
            </a:r>
          </a:p>
          <a:p>
            <a:r>
              <a:rPr lang="en-GB" dirty="0"/>
              <a:t>In particular, the movement of the Dutch, who controlled a large part of Indonesia until 1949, also caused the movement of the local population who accompanied them and exercised some of the less important administrative functions. For example, Zane </a:t>
            </a:r>
            <a:r>
              <a:rPr lang="en-GB" dirty="0" err="1"/>
              <a:t>Goebelg</a:t>
            </a:r>
            <a:r>
              <a:rPr lang="en-GB" dirty="0"/>
              <a:t> of Tilburg University believes that in this way </a:t>
            </a:r>
            <a:r>
              <a:rPr lang="en-GB" dirty="0" err="1"/>
              <a:t>ethnicization</a:t>
            </a:r>
            <a:r>
              <a:rPr lang="en-GB" dirty="0"/>
              <a:t> of the local population in the 19th century was especially among the most technologically advanced inhabitants of large islands.</a:t>
            </a:r>
          </a:p>
          <a:p>
            <a:r>
              <a:rPr lang="en-GB" dirty="0"/>
              <a:t>She described encounters between </a:t>
            </a:r>
            <a:r>
              <a:rPr lang="en-GB" dirty="0" err="1"/>
              <a:t>Minankabau</a:t>
            </a:r>
            <a:r>
              <a:rPr lang="en-GB" dirty="0"/>
              <a:t> people with Javanese. </a:t>
            </a:r>
          </a:p>
        </p:txBody>
      </p:sp>
    </p:spTree>
    <p:extLst>
      <p:ext uri="{BB962C8B-B14F-4D97-AF65-F5344CB8AC3E}">
        <p14:creationId xmlns:p14="http://schemas.microsoft.com/office/powerpoint/2010/main" val="2734799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r>
              <a:rPr lang="en-GB" dirty="0" err="1"/>
              <a:t>Minankabau</a:t>
            </a:r>
            <a:r>
              <a:rPr lang="cs-CZ" dirty="0"/>
              <a:t> a</a:t>
            </a:r>
            <a:r>
              <a:rPr lang="en-GB" dirty="0" err="1"/>
              <a:t>lso</a:t>
            </a:r>
            <a:r>
              <a:rPr lang="en-GB" dirty="0"/>
              <a:t> populated the Sib</a:t>
            </a:r>
            <a:r>
              <a:rPr lang="cs-CZ" dirty="0" err="1"/>
              <a:t>erutian</a:t>
            </a:r>
            <a:r>
              <a:rPr lang="en-GB" dirty="0"/>
              <a:t> coastal areas and pushed local residents into the forest.</a:t>
            </a:r>
            <a:endParaRPr lang="cs-CZ" dirty="0"/>
          </a:p>
          <a:p>
            <a:endParaRPr lang="en-GB"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2649" y="2622118"/>
            <a:ext cx="6353822" cy="4235881"/>
          </a:xfrm>
          <a:prstGeom prst="rect">
            <a:avLst/>
          </a:prstGeom>
        </p:spPr>
      </p:pic>
    </p:spTree>
    <p:extLst>
      <p:ext uri="{BB962C8B-B14F-4D97-AF65-F5344CB8AC3E}">
        <p14:creationId xmlns:p14="http://schemas.microsoft.com/office/powerpoint/2010/main" val="65480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pPr marL="0" indent="0">
              <a:buNone/>
            </a:pPr>
            <a:endParaRPr lang="cs-CZ" b="1" dirty="0"/>
          </a:p>
          <a:p>
            <a:pPr marL="0" indent="0">
              <a:buNone/>
            </a:pPr>
            <a:endParaRPr lang="cs-CZ" b="1" dirty="0"/>
          </a:p>
          <a:p>
            <a:pPr marL="0" indent="0">
              <a:buNone/>
            </a:pPr>
            <a:endParaRPr lang="cs-CZ" b="1" dirty="0"/>
          </a:p>
          <a:p>
            <a:pPr marL="0" indent="0" algn="ctr">
              <a:buNone/>
            </a:pPr>
            <a:r>
              <a:rPr lang="cs-CZ" b="1" dirty="0" err="1"/>
              <a:t>Community</a:t>
            </a:r>
            <a:r>
              <a:rPr lang="cs-CZ" b="1" dirty="0"/>
              <a:t> </a:t>
            </a:r>
            <a:r>
              <a:rPr lang="cs-CZ" b="1" dirty="0" err="1"/>
              <a:t>building</a:t>
            </a:r>
            <a:r>
              <a:rPr lang="cs-CZ" b="1" dirty="0"/>
              <a:t> and </a:t>
            </a:r>
            <a:r>
              <a:rPr lang="cs-CZ" b="1" dirty="0" err="1"/>
              <a:t>nationalism</a:t>
            </a:r>
            <a:r>
              <a:rPr lang="cs-CZ" b="1" dirty="0"/>
              <a:t> in </a:t>
            </a:r>
            <a:r>
              <a:rPr lang="cs-CZ" b="1" dirty="0" err="1"/>
              <a:t>Indonesia</a:t>
            </a:r>
            <a:endParaRPr lang="en-GB" b="1" dirty="0"/>
          </a:p>
        </p:txBody>
      </p:sp>
    </p:spTree>
    <p:extLst>
      <p:ext uri="{BB962C8B-B14F-4D97-AF65-F5344CB8AC3E}">
        <p14:creationId xmlns:p14="http://schemas.microsoft.com/office/powerpoint/2010/main" val="353133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a:bodyPr>
          <a:lstStyle/>
          <a:p>
            <a:r>
              <a:rPr lang="en-GB" dirty="0"/>
              <a:t>In </a:t>
            </a:r>
            <a:r>
              <a:rPr lang="en-GB" dirty="0" err="1"/>
              <a:t>Idonesia</a:t>
            </a:r>
            <a:r>
              <a:rPr lang="cs-CZ" dirty="0"/>
              <a:t>n</a:t>
            </a:r>
            <a:r>
              <a:rPr lang="en-GB" dirty="0"/>
              <a:t> </a:t>
            </a:r>
            <a:r>
              <a:rPr lang="cs-CZ" dirty="0" err="1"/>
              <a:t>environment</a:t>
            </a:r>
            <a:r>
              <a:rPr lang="en-GB" dirty="0"/>
              <a:t>, a specific situation arose. The hostility to life and death between the various factions</a:t>
            </a:r>
            <a:r>
              <a:rPr lang="cs-CZ" dirty="0"/>
              <a:t> of the </a:t>
            </a:r>
            <a:r>
              <a:rPr lang="cs-CZ" dirty="0" err="1"/>
              <a:t>people</a:t>
            </a:r>
            <a:r>
              <a:rPr lang="cs-CZ" dirty="0"/>
              <a:t> </a:t>
            </a:r>
            <a:r>
              <a:rPr lang="cs-CZ" dirty="0" err="1"/>
              <a:t>from</a:t>
            </a:r>
            <a:r>
              <a:rPr lang="cs-CZ" dirty="0"/>
              <a:t> the </a:t>
            </a:r>
            <a:r>
              <a:rPr lang="cs-CZ" dirty="0" err="1"/>
              <a:t>same</a:t>
            </a:r>
            <a:r>
              <a:rPr lang="cs-CZ" dirty="0"/>
              <a:t> </a:t>
            </a:r>
            <a:r>
              <a:rPr lang="cs-CZ" dirty="0" err="1"/>
              <a:t>space</a:t>
            </a:r>
            <a:r>
              <a:rPr lang="cs-CZ" dirty="0"/>
              <a:t> (</a:t>
            </a:r>
            <a:r>
              <a:rPr lang="cs-CZ" dirty="0" err="1"/>
              <a:t>Siberut</a:t>
            </a:r>
            <a:r>
              <a:rPr lang="cs-CZ" dirty="0"/>
              <a:t>, </a:t>
            </a:r>
            <a:r>
              <a:rPr lang="cs-CZ" dirty="0" err="1"/>
              <a:t>for</a:t>
            </a:r>
            <a:r>
              <a:rPr lang="cs-CZ" dirty="0"/>
              <a:t> instance)</a:t>
            </a:r>
            <a:r>
              <a:rPr lang="en-GB" dirty="0"/>
              <a:t> was complemented by processes of dichotomization and complement</a:t>
            </a:r>
            <a:r>
              <a:rPr lang="cs-CZ" dirty="0" err="1"/>
              <a:t>arization</a:t>
            </a:r>
            <a:r>
              <a:rPr lang="en-GB" dirty="0"/>
              <a:t> with other groups: the Dutch and local remote</a:t>
            </a:r>
            <a:r>
              <a:rPr lang="cs-CZ" dirty="0"/>
              <a:t> </a:t>
            </a:r>
            <a:r>
              <a:rPr lang="cs-CZ" dirty="0" err="1"/>
              <a:t>Indonesians</a:t>
            </a:r>
            <a:r>
              <a:rPr lang="en-GB" dirty="0"/>
              <a:t> who were more different than their traditional enemies, but close</a:t>
            </a:r>
            <a:r>
              <a:rPr lang="cs-CZ" dirty="0"/>
              <a:t>r to </a:t>
            </a:r>
            <a:r>
              <a:rPr lang="cs-CZ" dirty="0" err="1"/>
              <a:t>them</a:t>
            </a:r>
            <a:r>
              <a:rPr lang="cs-CZ" dirty="0"/>
              <a:t> </a:t>
            </a:r>
            <a:r>
              <a:rPr lang="cs-CZ" dirty="0" err="1"/>
              <a:t>than</a:t>
            </a:r>
            <a:r>
              <a:rPr lang="cs-CZ" dirty="0"/>
              <a:t> </a:t>
            </a:r>
            <a:r>
              <a:rPr lang="en-GB" dirty="0"/>
              <a:t>the Dutch as a colonizing power.</a:t>
            </a:r>
            <a:endParaRPr lang="cs-CZ" dirty="0"/>
          </a:p>
          <a:p>
            <a:endParaRPr lang="cs-CZ" dirty="0"/>
          </a:p>
          <a:p>
            <a:r>
              <a:rPr lang="cs-CZ" dirty="0" err="1"/>
              <a:t>Common</a:t>
            </a:r>
            <a:r>
              <a:rPr lang="cs-CZ" dirty="0"/>
              <a:t> </a:t>
            </a:r>
            <a:r>
              <a:rPr lang="cs-CZ" dirty="0" err="1"/>
              <a:t>enemy</a:t>
            </a:r>
            <a:r>
              <a:rPr lang="cs-CZ" dirty="0"/>
              <a:t> </a:t>
            </a:r>
            <a:r>
              <a:rPr lang="cs-CZ" dirty="0" err="1"/>
              <a:t>joined</a:t>
            </a:r>
            <a:r>
              <a:rPr lang="cs-CZ" dirty="0"/>
              <a:t> the most </a:t>
            </a:r>
            <a:r>
              <a:rPr lang="cs-CZ" dirty="0" err="1"/>
              <a:t>powerful</a:t>
            </a:r>
            <a:r>
              <a:rPr lang="cs-CZ" dirty="0"/>
              <a:t> </a:t>
            </a:r>
            <a:r>
              <a:rPr lang="cs-CZ" dirty="0" err="1"/>
              <a:t>groups</a:t>
            </a:r>
            <a:r>
              <a:rPr lang="cs-CZ" dirty="0"/>
              <a:t> in the big </a:t>
            </a:r>
            <a:r>
              <a:rPr lang="cs-CZ" dirty="0" err="1"/>
              <a:t>islands</a:t>
            </a:r>
            <a:r>
              <a:rPr lang="cs-CZ" dirty="0"/>
              <a:t> and </a:t>
            </a:r>
            <a:r>
              <a:rPr lang="cs-CZ" dirty="0" err="1"/>
              <a:t>during</a:t>
            </a:r>
            <a:r>
              <a:rPr lang="cs-CZ" dirty="0"/>
              <a:t> the </a:t>
            </a:r>
            <a:r>
              <a:rPr lang="cs-CZ" dirty="0" err="1"/>
              <a:t>blody</a:t>
            </a:r>
            <a:r>
              <a:rPr lang="cs-CZ" dirty="0"/>
              <a:t> </a:t>
            </a:r>
            <a:r>
              <a:rPr lang="cs-CZ" dirty="0" err="1"/>
              <a:t>anticolonial</a:t>
            </a:r>
            <a:r>
              <a:rPr lang="cs-CZ" dirty="0"/>
              <a:t> </a:t>
            </a:r>
            <a:r>
              <a:rPr lang="cs-CZ" dirty="0" err="1"/>
              <a:t>war</a:t>
            </a:r>
            <a:r>
              <a:rPr lang="cs-CZ" dirty="0"/>
              <a:t> </a:t>
            </a:r>
            <a:r>
              <a:rPr lang="cs-CZ" dirty="0" err="1"/>
              <a:t>they</a:t>
            </a:r>
            <a:r>
              <a:rPr lang="cs-CZ" dirty="0"/>
              <a:t> </a:t>
            </a:r>
            <a:r>
              <a:rPr lang="cs-CZ" dirty="0" err="1"/>
              <a:t>won</a:t>
            </a:r>
            <a:r>
              <a:rPr lang="cs-CZ" dirty="0"/>
              <a:t> and </a:t>
            </a:r>
            <a:r>
              <a:rPr lang="cs-CZ" dirty="0" err="1"/>
              <a:t>established</a:t>
            </a:r>
            <a:r>
              <a:rPr lang="cs-CZ" dirty="0"/>
              <a:t> </a:t>
            </a:r>
            <a:r>
              <a:rPr lang="cs-CZ" dirty="0" err="1"/>
              <a:t>their</a:t>
            </a:r>
            <a:r>
              <a:rPr lang="cs-CZ" dirty="0"/>
              <a:t> </a:t>
            </a:r>
            <a:r>
              <a:rPr lang="cs-CZ" dirty="0" err="1"/>
              <a:t>own</a:t>
            </a:r>
            <a:r>
              <a:rPr lang="cs-CZ" dirty="0"/>
              <a:t> </a:t>
            </a:r>
            <a:r>
              <a:rPr lang="cs-CZ" dirty="0" err="1"/>
              <a:t>state</a:t>
            </a:r>
            <a:r>
              <a:rPr lang="cs-CZ" dirty="0"/>
              <a:t>. </a:t>
            </a:r>
            <a:endParaRPr lang="en-GB" dirty="0"/>
          </a:p>
        </p:txBody>
      </p:sp>
    </p:spTree>
    <p:extLst>
      <p:ext uri="{BB962C8B-B14F-4D97-AF65-F5344CB8AC3E}">
        <p14:creationId xmlns:p14="http://schemas.microsoft.com/office/powerpoint/2010/main" val="136850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fontScale="92500"/>
          </a:bodyPr>
          <a:lstStyle/>
          <a:p>
            <a:r>
              <a:rPr lang="cs-CZ" dirty="0"/>
              <a:t>Of </a:t>
            </a:r>
            <a:r>
              <a:rPr lang="cs-CZ" dirty="0" err="1"/>
              <a:t>course</a:t>
            </a:r>
            <a:r>
              <a:rPr lang="cs-CZ" dirty="0"/>
              <a:t>, not </a:t>
            </a:r>
            <a:r>
              <a:rPr lang="cs-CZ" dirty="0" err="1"/>
              <a:t>all</a:t>
            </a:r>
            <a:r>
              <a:rPr lang="cs-CZ" dirty="0"/>
              <a:t> of </a:t>
            </a:r>
            <a:r>
              <a:rPr lang="cs-CZ" dirty="0" err="1"/>
              <a:t>groups</a:t>
            </a:r>
            <a:r>
              <a:rPr lang="cs-CZ" dirty="0"/>
              <a:t> </a:t>
            </a:r>
            <a:r>
              <a:rPr lang="cs-CZ" dirty="0" err="1"/>
              <a:t>particitated</a:t>
            </a:r>
            <a:r>
              <a:rPr lang="cs-CZ" dirty="0"/>
              <a:t> in. I do not </a:t>
            </a:r>
            <a:r>
              <a:rPr lang="cs-CZ" dirty="0" err="1"/>
              <a:t>know</a:t>
            </a:r>
            <a:r>
              <a:rPr lang="cs-CZ" dirty="0"/>
              <a:t> </a:t>
            </a:r>
            <a:r>
              <a:rPr lang="cs-CZ" dirty="0" err="1"/>
              <a:t>about</a:t>
            </a:r>
            <a:r>
              <a:rPr lang="cs-CZ" dirty="0"/>
              <a:t> a revolt in </a:t>
            </a:r>
            <a:r>
              <a:rPr lang="cs-CZ" dirty="0" err="1"/>
              <a:t>Siberut</a:t>
            </a:r>
            <a:r>
              <a:rPr lang="cs-CZ" dirty="0"/>
              <a:t>. </a:t>
            </a:r>
          </a:p>
          <a:p>
            <a:endParaRPr lang="cs-CZ" dirty="0"/>
          </a:p>
          <a:p>
            <a:r>
              <a:rPr lang="cs-CZ" dirty="0"/>
              <a:t>In 1945 </a:t>
            </a:r>
            <a:r>
              <a:rPr lang="cs-CZ" dirty="0" err="1"/>
              <a:t>Indonesia</a:t>
            </a:r>
            <a:r>
              <a:rPr lang="cs-CZ" dirty="0"/>
              <a:t> </a:t>
            </a:r>
            <a:r>
              <a:rPr lang="cs-CZ" dirty="0" err="1"/>
              <a:t>claimed</a:t>
            </a:r>
            <a:r>
              <a:rPr lang="cs-CZ" dirty="0"/>
              <a:t> </a:t>
            </a:r>
            <a:r>
              <a:rPr lang="cs-CZ" dirty="0" err="1"/>
              <a:t>indipendence</a:t>
            </a:r>
            <a:r>
              <a:rPr lang="cs-CZ" dirty="0"/>
              <a:t> and 1949 </a:t>
            </a:r>
            <a:r>
              <a:rPr lang="cs-CZ" dirty="0" err="1"/>
              <a:t>achieved</a:t>
            </a:r>
            <a:r>
              <a:rPr lang="cs-CZ" dirty="0"/>
              <a:t> </a:t>
            </a:r>
            <a:r>
              <a:rPr lang="cs-CZ" dirty="0" err="1"/>
              <a:t>it</a:t>
            </a:r>
            <a:r>
              <a:rPr lang="cs-CZ" dirty="0"/>
              <a:t> </a:t>
            </a:r>
            <a:r>
              <a:rPr lang="cs-CZ" dirty="0" err="1"/>
              <a:t>also</a:t>
            </a:r>
            <a:r>
              <a:rPr lang="cs-CZ" dirty="0"/>
              <a:t> </a:t>
            </a:r>
            <a:r>
              <a:rPr lang="cs-CZ" dirty="0" err="1"/>
              <a:t>thanks</a:t>
            </a:r>
            <a:r>
              <a:rPr lang="cs-CZ" dirty="0"/>
              <a:t> to president </a:t>
            </a:r>
            <a:r>
              <a:rPr lang="cs-CZ" dirty="0" err="1"/>
              <a:t>Sukarno</a:t>
            </a:r>
            <a:r>
              <a:rPr lang="cs-CZ" dirty="0"/>
              <a:t>, </a:t>
            </a:r>
            <a:r>
              <a:rPr lang="cs-CZ" dirty="0" err="1"/>
              <a:t>left</a:t>
            </a:r>
            <a:r>
              <a:rPr lang="cs-CZ" dirty="0"/>
              <a:t> </a:t>
            </a:r>
            <a:r>
              <a:rPr lang="cs-CZ" dirty="0" err="1"/>
              <a:t>wing</a:t>
            </a:r>
            <a:r>
              <a:rPr lang="cs-CZ" dirty="0"/>
              <a:t> </a:t>
            </a:r>
            <a:r>
              <a:rPr lang="cs-CZ" dirty="0" err="1"/>
              <a:t>politician</a:t>
            </a:r>
            <a:r>
              <a:rPr lang="cs-CZ" dirty="0"/>
              <a:t> </a:t>
            </a:r>
            <a:r>
              <a:rPr lang="cs-CZ" dirty="0" err="1"/>
              <a:t>who</a:t>
            </a:r>
            <a:r>
              <a:rPr lang="cs-CZ" dirty="0"/>
              <a:t> </a:t>
            </a:r>
            <a:r>
              <a:rPr lang="cs-CZ" dirty="0" err="1"/>
              <a:t>tried</a:t>
            </a:r>
            <a:r>
              <a:rPr lang="cs-CZ" dirty="0"/>
              <a:t> to </a:t>
            </a:r>
            <a:r>
              <a:rPr lang="cs-CZ" dirty="0" err="1"/>
              <a:t>eradicate</a:t>
            </a:r>
            <a:r>
              <a:rPr lang="cs-CZ" dirty="0"/>
              <a:t> the </a:t>
            </a:r>
            <a:r>
              <a:rPr lang="cs-CZ" dirty="0" err="1"/>
              <a:t>powerty</a:t>
            </a:r>
            <a:r>
              <a:rPr lang="cs-CZ" dirty="0"/>
              <a:t> in the country and </a:t>
            </a:r>
            <a:r>
              <a:rPr lang="cs-CZ" dirty="0" err="1"/>
              <a:t>enhance</a:t>
            </a:r>
            <a:r>
              <a:rPr lang="cs-CZ" dirty="0"/>
              <a:t> </a:t>
            </a:r>
            <a:r>
              <a:rPr lang="cs-CZ" dirty="0" err="1"/>
              <a:t>democratial</a:t>
            </a:r>
            <a:r>
              <a:rPr lang="cs-CZ" dirty="0"/>
              <a:t> </a:t>
            </a:r>
            <a:r>
              <a:rPr lang="cs-CZ" dirty="0" err="1"/>
              <a:t>development</a:t>
            </a:r>
            <a:r>
              <a:rPr lang="cs-CZ" dirty="0"/>
              <a:t>. </a:t>
            </a:r>
          </a:p>
          <a:p>
            <a:endParaRPr lang="cs-CZ" dirty="0"/>
          </a:p>
          <a:p>
            <a:r>
              <a:rPr lang="cs-CZ" dirty="0" err="1"/>
              <a:t>Eradication</a:t>
            </a:r>
            <a:r>
              <a:rPr lang="cs-CZ" dirty="0"/>
              <a:t> of </a:t>
            </a:r>
            <a:r>
              <a:rPr lang="cs-CZ" dirty="0" err="1"/>
              <a:t>underdevelopment</a:t>
            </a:r>
            <a:r>
              <a:rPr lang="cs-CZ" dirty="0"/>
              <a:t> </a:t>
            </a:r>
            <a:r>
              <a:rPr lang="cs-CZ" dirty="0" err="1"/>
              <a:t>was</a:t>
            </a:r>
            <a:r>
              <a:rPr lang="cs-CZ" dirty="0"/>
              <a:t> </a:t>
            </a:r>
            <a:r>
              <a:rPr lang="cs-CZ" dirty="0" err="1"/>
              <a:t>also</a:t>
            </a:r>
            <a:r>
              <a:rPr lang="cs-CZ" dirty="0"/>
              <a:t> </a:t>
            </a:r>
            <a:r>
              <a:rPr lang="cs-CZ" dirty="0" err="1"/>
              <a:t>applied</a:t>
            </a:r>
            <a:r>
              <a:rPr lang="cs-CZ" dirty="0"/>
              <a:t> in </a:t>
            </a:r>
            <a:r>
              <a:rPr lang="cs-CZ" dirty="0" err="1"/>
              <a:t>Siberut</a:t>
            </a:r>
            <a:r>
              <a:rPr lang="cs-CZ" dirty="0"/>
              <a:t>. </a:t>
            </a:r>
            <a:r>
              <a:rPr lang="en-GB" dirty="0"/>
              <a:t>The </a:t>
            </a:r>
            <a:r>
              <a:rPr lang="en-GB" dirty="0" err="1"/>
              <a:t>Mentawa</a:t>
            </a:r>
            <a:r>
              <a:rPr lang="cs-CZ" dirty="0" err="1"/>
              <a:t>ia</a:t>
            </a:r>
            <a:r>
              <a:rPr lang="en-GB" dirty="0"/>
              <a:t>ns were forcibly forced into school, driven out of the forests and settled as a workforce on the coast.</a:t>
            </a:r>
            <a:endParaRPr lang="cs-CZ" dirty="0"/>
          </a:p>
          <a:p>
            <a:endParaRPr lang="en-GB" dirty="0"/>
          </a:p>
        </p:txBody>
      </p:sp>
    </p:spTree>
    <p:extLst>
      <p:ext uri="{BB962C8B-B14F-4D97-AF65-F5344CB8AC3E}">
        <p14:creationId xmlns:p14="http://schemas.microsoft.com/office/powerpoint/2010/main" val="3438261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GB" sz="2000" dirty="0"/>
              <a:t>On the coast, however, there are only inferior jobs among the more educated and busy </a:t>
            </a:r>
            <a:r>
              <a:rPr lang="en-GB" sz="2000" dirty="0" err="1"/>
              <a:t>minkanbauks</a:t>
            </a:r>
            <a:r>
              <a:rPr lang="en-GB" sz="2000" dirty="0"/>
              <a:t> who even </a:t>
            </a:r>
            <a:r>
              <a:rPr lang="en-GB" sz="2000" dirty="0" err="1"/>
              <a:t>physiognomically</a:t>
            </a:r>
            <a:r>
              <a:rPr lang="en-GB" sz="2000" dirty="0"/>
              <a:t> look different than the Mentawai. They are large, robust rounds against them, while the </a:t>
            </a:r>
            <a:r>
              <a:rPr lang="en-GB" sz="2000" dirty="0" err="1"/>
              <a:t>Mentawians</a:t>
            </a:r>
            <a:r>
              <a:rPr lang="en-GB" sz="2000" dirty="0"/>
              <a:t> are much more subtle and subtle.</a:t>
            </a:r>
            <a:br>
              <a:rPr lang="en-GB" sz="2000" dirty="0"/>
            </a:br>
            <a:endParaRPr lang="en-GB" sz="2000" dirty="0"/>
          </a:p>
        </p:txBody>
      </p:sp>
      <p:sp>
        <p:nvSpPr>
          <p:cNvPr id="6" name="Zástupný symbol pro obsah 5"/>
          <p:cNvSpPr>
            <a:spLocks noGrp="1"/>
          </p:cNvSpPr>
          <p:nvPr>
            <p:ph idx="1"/>
          </p:nvPr>
        </p:nvSpPr>
        <p:spPr/>
        <p:txBody>
          <a:bodyPr/>
          <a:lstStyle/>
          <a:p>
            <a:endParaRPr lang="en-GB"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6987" y="2187585"/>
            <a:ext cx="6483413" cy="4322275"/>
          </a:xfrm>
          <a:prstGeom prst="rect">
            <a:avLst/>
          </a:prstGeom>
        </p:spPr>
      </p:pic>
    </p:spTree>
    <p:extLst>
      <p:ext uri="{BB962C8B-B14F-4D97-AF65-F5344CB8AC3E}">
        <p14:creationId xmlns:p14="http://schemas.microsoft.com/office/powerpoint/2010/main" val="3447297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129378" y="1498587"/>
            <a:ext cx="6418556" cy="4279037"/>
          </a:xfrm>
        </p:spPr>
      </p:pic>
    </p:spTree>
    <p:extLst>
      <p:ext uri="{BB962C8B-B14F-4D97-AF65-F5344CB8AC3E}">
        <p14:creationId xmlns:p14="http://schemas.microsoft.com/office/powerpoint/2010/main" val="1498460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fontScale="92500" lnSpcReduction="20000"/>
          </a:bodyPr>
          <a:lstStyle/>
          <a:p>
            <a:r>
              <a:rPr lang="en-GB" dirty="0"/>
              <a:t>Therefore, as soon as he released the external pressure for General S</a:t>
            </a:r>
            <a:r>
              <a:rPr lang="cs-CZ" dirty="0"/>
              <a:t>u</a:t>
            </a:r>
            <a:r>
              <a:rPr lang="en-GB" dirty="0" err="1"/>
              <a:t>harta</a:t>
            </a:r>
            <a:r>
              <a:rPr lang="en-GB" dirty="0"/>
              <a:t>, much of it returned with the original houses in the jungle (some never left), but part lives on the shore and occasionally goes to help his relatives. </a:t>
            </a:r>
            <a:r>
              <a:rPr lang="en-GB" dirty="0" err="1"/>
              <a:t>Th</a:t>
            </a:r>
            <a:r>
              <a:rPr lang="cs-CZ" dirty="0"/>
              <a:t>e</a:t>
            </a:r>
            <a:r>
              <a:rPr lang="en-GB" dirty="0"/>
              <a:t>s</a:t>
            </a:r>
            <a:r>
              <a:rPr lang="cs-CZ" dirty="0"/>
              <a:t>e</a:t>
            </a:r>
            <a:r>
              <a:rPr lang="en-GB" dirty="0"/>
              <a:t> created a group of people who have rain forest as a weekend space, as in the Czech Republic weekend housing with relatives</a:t>
            </a:r>
            <a:r>
              <a:rPr lang="cs-CZ" dirty="0"/>
              <a:t> in the </a:t>
            </a:r>
            <a:r>
              <a:rPr lang="cs-CZ" dirty="0" err="1"/>
              <a:t>villages</a:t>
            </a:r>
            <a:r>
              <a:rPr lang="en-GB" dirty="0"/>
              <a:t>.</a:t>
            </a:r>
            <a:r>
              <a:rPr lang="cs-CZ" dirty="0"/>
              <a:t> </a:t>
            </a:r>
            <a:r>
              <a:rPr lang="cs-CZ" dirty="0" err="1"/>
              <a:t>This</a:t>
            </a:r>
            <a:r>
              <a:rPr lang="cs-CZ" dirty="0"/>
              <a:t> sort of </a:t>
            </a:r>
            <a:r>
              <a:rPr lang="cs-CZ" dirty="0" err="1"/>
              <a:t>people</a:t>
            </a:r>
            <a:r>
              <a:rPr lang="cs-CZ" dirty="0"/>
              <a:t> </a:t>
            </a:r>
            <a:r>
              <a:rPr lang="cs-CZ" dirty="0" err="1"/>
              <a:t>is</a:t>
            </a:r>
            <a:r>
              <a:rPr lang="cs-CZ" dirty="0"/>
              <a:t> not </a:t>
            </a:r>
            <a:r>
              <a:rPr lang="cs-CZ" dirty="0" err="1"/>
              <a:t>numeroud</a:t>
            </a:r>
            <a:r>
              <a:rPr lang="cs-CZ" dirty="0"/>
              <a:t> but </a:t>
            </a:r>
            <a:r>
              <a:rPr lang="cs-CZ" dirty="0" err="1"/>
              <a:t>exists</a:t>
            </a:r>
            <a:r>
              <a:rPr lang="cs-CZ" dirty="0"/>
              <a:t> – the </a:t>
            </a:r>
            <a:r>
              <a:rPr lang="cs-CZ" dirty="0" err="1"/>
              <a:t>first</a:t>
            </a:r>
            <a:r>
              <a:rPr lang="cs-CZ" dirty="0"/>
              <a:t> </a:t>
            </a:r>
            <a:r>
              <a:rPr lang="cs-CZ" dirty="0" err="1"/>
              <a:t>little</a:t>
            </a:r>
            <a:r>
              <a:rPr lang="cs-CZ" dirty="0"/>
              <a:t> </a:t>
            </a:r>
            <a:r>
              <a:rPr lang="cs-CZ" dirty="0" err="1"/>
              <a:t>village</a:t>
            </a:r>
            <a:r>
              <a:rPr lang="cs-CZ" dirty="0"/>
              <a:t> </a:t>
            </a:r>
            <a:r>
              <a:rPr lang="cs-CZ" dirty="0" err="1"/>
              <a:t>is</a:t>
            </a:r>
            <a:r>
              <a:rPr lang="cs-CZ" dirty="0"/>
              <a:t> </a:t>
            </a:r>
            <a:r>
              <a:rPr lang="cs-CZ" dirty="0" err="1"/>
              <a:t>about</a:t>
            </a:r>
            <a:r>
              <a:rPr lang="cs-CZ" dirty="0"/>
              <a:t> 6 – 7 </a:t>
            </a:r>
            <a:r>
              <a:rPr lang="cs-CZ" dirty="0" err="1"/>
              <a:t>hour</a:t>
            </a:r>
            <a:r>
              <a:rPr lang="cs-CZ" dirty="0"/>
              <a:t> by the </a:t>
            </a:r>
            <a:r>
              <a:rPr lang="cs-CZ" dirty="0" err="1"/>
              <a:t>river</a:t>
            </a:r>
            <a:r>
              <a:rPr lang="cs-CZ" dirty="0"/>
              <a:t>.</a:t>
            </a:r>
          </a:p>
          <a:p>
            <a:endParaRPr lang="cs-CZ" dirty="0"/>
          </a:p>
          <a:p>
            <a:r>
              <a:rPr lang="en-GB" dirty="0"/>
              <a:t>The movement of the inhabitants in the area is well visible for clothing. Some go with a penis pouch and tattoo, others use a more regular outfit. In particular, women have switched to European clothing and use their own clothing for example when collecting shells in water.</a:t>
            </a:r>
            <a:r>
              <a:rPr lang="cs-CZ" dirty="0"/>
              <a:t> </a:t>
            </a:r>
            <a:endParaRPr lang="en-GB" dirty="0"/>
          </a:p>
        </p:txBody>
      </p:sp>
    </p:spTree>
    <p:extLst>
      <p:ext uri="{BB962C8B-B14F-4D97-AF65-F5344CB8AC3E}">
        <p14:creationId xmlns:p14="http://schemas.microsoft.com/office/powerpoint/2010/main" val="2001965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320249"/>
            <a:ext cx="4538085" cy="3025390"/>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8328" y="2692476"/>
            <a:ext cx="5835472" cy="3890315"/>
          </a:xfrm>
          <a:prstGeom prst="rect">
            <a:avLst/>
          </a:prstGeom>
        </p:spPr>
      </p:pic>
    </p:spTree>
    <p:extLst>
      <p:ext uri="{BB962C8B-B14F-4D97-AF65-F5344CB8AC3E}">
        <p14:creationId xmlns:p14="http://schemas.microsoft.com/office/powerpoint/2010/main" val="231966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r>
              <a:rPr lang="en-GB" dirty="0"/>
              <a:t>Obviously the loyalty of these people to the ruling regime, the attitude towards </a:t>
            </a:r>
            <a:r>
              <a:rPr lang="en-GB" dirty="0" err="1"/>
              <a:t>Minankabau</a:t>
            </a:r>
            <a:r>
              <a:rPr lang="en-GB" dirty="0"/>
              <a:t> and the Europeans should be borne out by other connotations. In particular, the Dutch are Mentawai people rather a legend, but they have some knowledge because they have tried to convert them to Christianity. However, they are aware of them. One of the locals told me that his grandfather was in Holland. But that could not be verified.</a:t>
            </a:r>
          </a:p>
        </p:txBody>
      </p:sp>
    </p:spTree>
    <p:extLst>
      <p:ext uri="{BB962C8B-B14F-4D97-AF65-F5344CB8AC3E}">
        <p14:creationId xmlns:p14="http://schemas.microsoft.com/office/powerpoint/2010/main" val="3146914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r>
              <a:rPr lang="en-GB" dirty="0"/>
              <a:t>Obviously the loyalty of these people to the ruling regime, the attitude towards </a:t>
            </a:r>
            <a:r>
              <a:rPr lang="en-GB" dirty="0" err="1"/>
              <a:t>Minankabau</a:t>
            </a:r>
            <a:r>
              <a:rPr lang="en-GB" dirty="0"/>
              <a:t> and the Europeans should be borne out by other connotations. In particular, the Dutch are Mentawai people rather a legend, but they have some knowledge because they have tried to convert them to Christianity. However, they are aware of them. One of the locals told me that his grandfather was in Holland. But that could not be verified.</a:t>
            </a:r>
          </a:p>
        </p:txBody>
      </p:sp>
    </p:spTree>
    <p:extLst>
      <p:ext uri="{BB962C8B-B14F-4D97-AF65-F5344CB8AC3E}">
        <p14:creationId xmlns:p14="http://schemas.microsoft.com/office/powerpoint/2010/main" val="3568950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r>
              <a:rPr lang="en-GB" dirty="0"/>
              <a:t>Because of the great diversity of the population, it is very lively and clearly </a:t>
            </a:r>
            <a:r>
              <a:rPr lang="en-GB" dirty="0" err="1"/>
              <a:t>ethnocultural</a:t>
            </a:r>
            <a:r>
              <a:rPr lang="en-GB" dirty="0"/>
              <a:t>. Ethnicity has nothing to do with nationalism. It is perceived as a group phenomenon, while nationalism is perceived as nationalist nationalism, apparently taken from the Dutch tradition. The nation-building nation is in this sense Indonesian, while individual groups of specific language and customs are declared as ethnic groups and some are experiencing their national revival. The extent to which a joint national declaration is acceptable to them is, of course, a question.</a:t>
            </a:r>
          </a:p>
        </p:txBody>
      </p:sp>
    </p:spTree>
    <p:extLst>
      <p:ext uri="{BB962C8B-B14F-4D97-AF65-F5344CB8AC3E}">
        <p14:creationId xmlns:p14="http://schemas.microsoft.com/office/powerpoint/2010/main" val="3675799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err="1"/>
              <a:t>This</a:t>
            </a:r>
            <a:r>
              <a:rPr lang="cs-CZ" sz="3200" dirty="0"/>
              <a:t> </a:t>
            </a:r>
            <a:r>
              <a:rPr lang="cs-CZ" sz="3200" dirty="0" err="1"/>
              <a:t>is</a:t>
            </a:r>
            <a:r>
              <a:rPr lang="cs-CZ" sz="3200" dirty="0"/>
              <a:t> </a:t>
            </a:r>
            <a:r>
              <a:rPr lang="cs-CZ" sz="3200" dirty="0" err="1"/>
              <a:t>also</a:t>
            </a:r>
            <a:r>
              <a:rPr lang="cs-CZ" sz="3200" dirty="0"/>
              <a:t> the case of </a:t>
            </a:r>
            <a:r>
              <a:rPr lang="cs-CZ" sz="3200" dirty="0" err="1"/>
              <a:t>Minankabau</a:t>
            </a:r>
            <a:r>
              <a:rPr lang="cs-CZ" sz="3200" dirty="0"/>
              <a:t>, </a:t>
            </a:r>
            <a:r>
              <a:rPr lang="cs-CZ" sz="3200" dirty="0" err="1"/>
              <a:t>which</a:t>
            </a:r>
            <a:r>
              <a:rPr lang="cs-CZ" sz="3200" dirty="0"/>
              <a:t> </a:t>
            </a:r>
            <a:r>
              <a:rPr lang="cs-CZ" sz="3200" dirty="0" err="1"/>
              <a:t>vehemently</a:t>
            </a:r>
            <a:r>
              <a:rPr lang="cs-CZ" sz="3200" dirty="0"/>
              <a:t> </a:t>
            </a:r>
            <a:r>
              <a:rPr lang="cs-CZ" sz="3200" dirty="0" err="1"/>
              <a:t>revitalize</a:t>
            </a:r>
            <a:r>
              <a:rPr lang="cs-CZ" sz="3200" dirty="0"/>
              <a:t> </a:t>
            </a:r>
            <a:r>
              <a:rPr lang="cs-CZ" sz="3200" dirty="0" err="1"/>
              <a:t>now</a:t>
            </a:r>
            <a:r>
              <a:rPr lang="cs-CZ" sz="3200" dirty="0"/>
              <a:t> </a:t>
            </a:r>
            <a:r>
              <a:rPr lang="cs-CZ" sz="3200" dirty="0" err="1"/>
              <a:t>their</a:t>
            </a:r>
            <a:r>
              <a:rPr lang="cs-CZ" sz="3200" dirty="0"/>
              <a:t> </a:t>
            </a:r>
            <a:r>
              <a:rPr lang="cs-CZ" sz="3200" dirty="0" err="1"/>
              <a:t>traditions</a:t>
            </a:r>
            <a:r>
              <a:rPr lang="cs-CZ" sz="3200" dirty="0"/>
              <a:t> and </a:t>
            </a:r>
            <a:r>
              <a:rPr lang="cs-CZ" sz="3200" dirty="0" err="1"/>
              <a:t>traditional</a:t>
            </a:r>
            <a:r>
              <a:rPr lang="cs-CZ" sz="3200" dirty="0"/>
              <a:t> </a:t>
            </a:r>
            <a:r>
              <a:rPr lang="cs-CZ" sz="3200" dirty="0" err="1"/>
              <a:t>houses</a:t>
            </a:r>
            <a:r>
              <a:rPr lang="cs-CZ" sz="3200" dirty="0"/>
              <a:t> not </a:t>
            </a:r>
            <a:r>
              <a:rPr lang="cs-CZ" sz="3200" dirty="0" err="1"/>
              <a:t>regard</a:t>
            </a:r>
            <a:r>
              <a:rPr lang="cs-CZ" sz="3200" dirty="0"/>
              <a:t> </a:t>
            </a:r>
            <a:r>
              <a:rPr lang="cs-CZ" sz="3200" dirty="0" err="1"/>
              <a:t>that</a:t>
            </a:r>
            <a:r>
              <a:rPr lang="cs-CZ" sz="3200" dirty="0"/>
              <a:t> </a:t>
            </a:r>
            <a:r>
              <a:rPr lang="cs-CZ" sz="3200" dirty="0" err="1"/>
              <a:t>they</a:t>
            </a:r>
            <a:r>
              <a:rPr lang="cs-CZ" sz="3200" dirty="0"/>
              <a:t> do not live in </a:t>
            </a:r>
            <a:r>
              <a:rPr lang="cs-CZ" sz="3200" dirty="0" err="1"/>
              <a:t>them</a:t>
            </a:r>
            <a:r>
              <a:rPr lang="cs-CZ" sz="3200" dirty="0"/>
              <a:t>.</a:t>
            </a:r>
            <a:endParaRPr lang="en-GB" sz="32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64083" y="2016125"/>
            <a:ext cx="5178158" cy="3449638"/>
          </a:xfrm>
        </p:spPr>
      </p:pic>
    </p:spTree>
    <p:extLst>
      <p:ext uri="{BB962C8B-B14F-4D97-AF65-F5344CB8AC3E}">
        <p14:creationId xmlns:p14="http://schemas.microsoft.com/office/powerpoint/2010/main" val="8930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lnSpcReduction="10000"/>
          </a:bodyPr>
          <a:lstStyle/>
          <a:p>
            <a:r>
              <a:rPr lang="en-GB" dirty="0"/>
              <a:t>Politics can be defined many ways:</a:t>
            </a:r>
          </a:p>
          <a:p>
            <a:pPr marL="514350" indent="-514350">
              <a:buAutoNum type="arabicPeriod"/>
            </a:pPr>
            <a:r>
              <a:rPr lang="en-GB" dirty="0"/>
              <a:t>the activities associated with the governance of a country or area, especially the debate between parties </a:t>
            </a:r>
            <a:r>
              <a:rPr lang="cs-CZ" dirty="0" err="1"/>
              <a:t>being</a:t>
            </a:r>
            <a:r>
              <a:rPr lang="cs-CZ" dirty="0"/>
              <a:t> in</a:t>
            </a:r>
            <a:r>
              <a:rPr lang="en-GB" dirty="0"/>
              <a:t> power</a:t>
            </a:r>
          </a:p>
          <a:p>
            <a:pPr marL="514350" indent="-514350">
              <a:buAutoNum type="arabicPeriod"/>
            </a:pPr>
            <a:r>
              <a:rPr lang="en-GB" dirty="0"/>
              <a:t>activities aimed at improving someone's status or increasing power within an organization</a:t>
            </a:r>
          </a:p>
          <a:p>
            <a:pPr marL="514350" indent="-514350">
              <a:buAutoNum type="arabicPeriod"/>
            </a:pPr>
            <a:r>
              <a:rPr lang="en-GB" dirty="0"/>
              <a:t>the art to negotiate</a:t>
            </a:r>
          </a:p>
          <a:p>
            <a:pPr marL="514350" indent="-514350">
              <a:buAutoNum type="arabicPeriod"/>
            </a:pPr>
            <a:r>
              <a:rPr lang="en-GB" dirty="0"/>
              <a:t>the total complex of relations between people living in society </a:t>
            </a:r>
          </a:p>
          <a:p>
            <a:pPr marL="514350" indent="-514350">
              <a:buAutoNum type="arabicPeriod"/>
            </a:pPr>
            <a:r>
              <a:rPr lang="cs-CZ" dirty="0"/>
              <a:t>c</a:t>
            </a:r>
            <a:r>
              <a:rPr lang="en-GB" dirty="0" err="1"/>
              <a:t>ompetition</a:t>
            </a:r>
            <a:r>
              <a:rPr lang="en-GB" dirty="0"/>
              <a:t> between different interest groups</a:t>
            </a:r>
          </a:p>
        </p:txBody>
      </p:sp>
    </p:spTree>
    <p:extLst>
      <p:ext uri="{BB962C8B-B14F-4D97-AF65-F5344CB8AC3E}">
        <p14:creationId xmlns:p14="http://schemas.microsoft.com/office/powerpoint/2010/main" val="3818082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AF9AE4-F99D-444A-A20E-9B730766C4A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12F6FA3-BB4E-4631-A7ED-F7A45D095242}"/>
              </a:ext>
            </a:extLst>
          </p:cNvPr>
          <p:cNvSpPr>
            <a:spLocks noGrp="1"/>
          </p:cNvSpPr>
          <p:nvPr>
            <p:ph idx="1"/>
          </p:nvPr>
        </p:nvSpPr>
        <p:spPr/>
        <p:txBody>
          <a:bodyPr>
            <a:normAutofit fontScale="85000" lnSpcReduction="20000"/>
          </a:bodyPr>
          <a:lstStyle/>
          <a:p>
            <a:r>
              <a:rPr lang="en-US" dirty="0"/>
              <a:t>Indonesian Nationalism Today and in the </a:t>
            </a:r>
            <a:r>
              <a:rPr lang="en-US" dirty="0" err="1"/>
              <a:t>FutureAuthor</a:t>
            </a:r>
            <a:r>
              <a:rPr lang="en-US" dirty="0"/>
              <a:t>(s): Benedict R. O'G. </a:t>
            </a:r>
            <a:r>
              <a:rPr lang="en-US" dirty="0" err="1"/>
              <a:t>AndersonSource</a:t>
            </a:r>
            <a:r>
              <a:rPr lang="en-US" dirty="0"/>
              <a:t>: Indonesia, No. 67 (Apr., 1999), pp. 1-11Published by: Cornell University Press; Southeast Asia Program Publications at </a:t>
            </a:r>
            <a:r>
              <a:rPr lang="en-US" dirty="0" err="1"/>
              <a:t>CornellUniversity</a:t>
            </a:r>
            <a:endParaRPr lang="cs-CZ" dirty="0"/>
          </a:p>
          <a:p>
            <a:endParaRPr lang="cs-CZ" dirty="0"/>
          </a:p>
          <a:p>
            <a:r>
              <a:rPr lang="cs-CZ" dirty="0" err="1"/>
              <a:t>Indonesia</a:t>
            </a:r>
            <a:r>
              <a:rPr lang="cs-CZ" dirty="0"/>
              <a:t> – </a:t>
            </a:r>
            <a:r>
              <a:rPr lang="cs-CZ" dirty="0" err="1"/>
              <a:t>the</a:t>
            </a:r>
            <a:r>
              <a:rPr lang="cs-CZ" dirty="0"/>
              <a:t> </a:t>
            </a:r>
            <a:r>
              <a:rPr lang="cs-CZ" dirty="0" err="1"/>
              <a:t>name</a:t>
            </a:r>
            <a:r>
              <a:rPr lang="cs-CZ" dirty="0"/>
              <a:t> </a:t>
            </a:r>
            <a:r>
              <a:rPr lang="cs-CZ" dirty="0" err="1"/>
              <a:t>from</a:t>
            </a:r>
            <a:r>
              <a:rPr lang="cs-CZ" dirty="0"/>
              <a:t> 1920s: t</a:t>
            </a:r>
            <a:r>
              <a:rPr lang="en-US" dirty="0"/>
              <a:t>he very first organization to use the word in its name was the Communist Party of Indonesia</a:t>
            </a:r>
            <a:r>
              <a:rPr lang="cs-CZ" dirty="0"/>
              <a:t> and </a:t>
            </a:r>
            <a:r>
              <a:rPr lang="cs-CZ" dirty="0" err="1"/>
              <a:t>it</a:t>
            </a:r>
            <a:r>
              <a:rPr lang="cs-CZ" dirty="0"/>
              <a:t> </a:t>
            </a:r>
            <a:r>
              <a:rPr lang="cs-CZ" dirty="0" err="1"/>
              <a:t>was</a:t>
            </a:r>
            <a:r>
              <a:rPr lang="cs-CZ" dirty="0"/>
              <a:t> </a:t>
            </a:r>
            <a:r>
              <a:rPr lang="cs-CZ" dirty="0" err="1"/>
              <a:t>pread</a:t>
            </a:r>
            <a:r>
              <a:rPr lang="cs-CZ" dirty="0"/>
              <a:t> in 1930s</a:t>
            </a:r>
          </a:p>
          <a:p>
            <a:endParaRPr lang="cs-CZ" dirty="0"/>
          </a:p>
          <a:p>
            <a:r>
              <a:rPr lang="cs-CZ" dirty="0" err="1"/>
              <a:t>After</a:t>
            </a:r>
            <a:r>
              <a:rPr lang="cs-CZ" dirty="0"/>
              <a:t> WWII </a:t>
            </a:r>
            <a:r>
              <a:rPr lang="cs-CZ" dirty="0" err="1"/>
              <a:t>the</a:t>
            </a:r>
            <a:r>
              <a:rPr lang="cs-CZ" dirty="0"/>
              <a:t> </a:t>
            </a:r>
            <a:r>
              <a:rPr lang="cs-CZ" dirty="0" err="1"/>
              <a:t>only</a:t>
            </a:r>
            <a:r>
              <a:rPr lang="cs-CZ" dirty="0"/>
              <a:t> </a:t>
            </a:r>
            <a:r>
              <a:rPr lang="cs-CZ" dirty="0" err="1"/>
              <a:t>unifying</a:t>
            </a:r>
            <a:r>
              <a:rPr lang="cs-CZ" dirty="0"/>
              <a:t> </a:t>
            </a:r>
            <a:r>
              <a:rPr lang="cs-CZ" dirty="0" err="1"/>
              <a:t>power</a:t>
            </a:r>
            <a:r>
              <a:rPr lang="cs-CZ" dirty="0"/>
              <a:t> </a:t>
            </a:r>
            <a:r>
              <a:rPr lang="cs-CZ" dirty="0" err="1"/>
              <a:t>was</a:t>
            </a:r>
            <a:r>
              <a:rPr lang="cs-CZ" dirty="0"/>
              <a:t> </a:t>
            </a:r>
            <a:r>
              <a:rPr lang="cs-CZ" dirty="0" err="1"/>
              <a:t>Indipendence</a:t>
            </a:r>
            <a:r>
              <a:rPr lang="cs-CZ" dirty="0"/>
              <a:t> </a:t>
            </a:r>
            <a:r>
              <a:rPr lang="cs-CZ" dirty="0" err="1"/>
              <a:t>Army</a:t>
            </a:r>
            <a:endParaRPr lang="cs-CZ" dirty="0"/>
          </a:p>
          <a:p>
            <a:pPr marL="0" indent="0">
              <a:buNone/>
            </a:pPr>
            <a:r>
              <a:rPr lang="cs-CZ" dirty="0"/>
              <a:t>And </a:t>
            </a:r>
            <a:r>
              <a:rPr lang="cs-CZ" dirty="0" err="1"/>
              <a:t>Indonesia</a:t>
            </a:r>
            <a:r>
              <a:rPr lang="cs-CZ" dirty="0"/>
              <a:t> </a:t>
            </a:r>
            <a:r>
              <a:rPr lang="cs-CZ" dirty="0" err="1"/>
              <a:t>was</a:t>
            </a:r>
            <a:r>
              <a:rPr lang="cs-CZ" dirty="0"/>
              <a:t> a </a:t>
            </a:r>
            <a:r>
              <a:rPr lang="cs-CZ" dirty="0" err="1"/>
              <a:t>concept</a:t>
            </a:r>
            <a:r>
              <a:rPr lang="cs-CZ" dirty="0"/>
              <a:t> </a:t>
            </a:r>
            <a:r>
              <a:rPr lang="cs-CZ" dirty="0" err="1"/>
              <a:t>of</a:t>
            </a:r>
            <a:r>
              <a:rPr lang="cs-CZ" dirty="0"/>
              <a:t> </a:t>
            </a:r>
            <a:r>
              <a:rPr lang="cs-CZ" dirty="0" err="1"/>
              <a:t>future</a:t>
            </a:r>
            <a:r>
              <a:rPr lang="cs-CZ" dirty="0"/>
              <a:t>:</a:t>
            </a:r>
          </a:p>
          <a:p>
            <a:pPr marL="0" indent="0">
              <a:buNone/>
            </a:pPr>
            <a:r>
              <a:rPr lang="cs-CZ" dirty="0"/>
              <a:t>„</a:t>
            </a:r>
            <a:r>
              <a:rPr lang="en-US" dirty="0"/>
              <a:t>One can see how much nationalism is tied to visions and hopes for the future</a:t>
            </a:r>
            <a:r>
              <a:rPr lang="cs-CZ" dirty="0"/>
              <a:t>“</a:t>
            </a:r>
          </a:p>
          <a:p>
            <a:endParaRPr lang="cs-CZ" dirty="0"/>
          </a:p>
        </p:txBody>
      </p:sp>
    </p:spTree>
    <p:extLst>
      <p:ext uri="{BB962C8B-B14F-4D97-AF65-F5344CB8AC3E}">
        <p14:creationId xmlns:p14="http://schemas.microsoft.com/office/powerpoint/2010/main" val="3957610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9D0E19-66C0-42EF-B51F-BDEF4049E46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85BF32B-B6CD-468D-A032-A5B8CA7F321A}"/>
              </a:ext>
            </a:extLst>
          </p:cNvPr>
          <p:cNvSpPr>
            <a:spLocks noGrp="1"/>
          </p:cNvSpPr>
          <p:nvPr>
            <p:ph idx="1"/>
          </p:nvPr>
        </p:nvSpPr>
        <p:spPr/>
        <p:txBody>
          <a:bodyPr/>
          <a:lstStyle/>
          <a:p>
            <a:r>
              <a:rPr lang="en-US" dirty="0"/>
              <a:t>The wager is that the idea "the future of Indonesia" will be sufficiently rooted in the spirit of the country's legal citizens that each new candidate-member of the nation will be ready to set aside where necessary personal ambitions and loyalties for that grand idea. This wager is winnable in the long run only if the Indonesian nation, like other nations, is large-hearted and broad minded enough to accept the real variety and complexity of the national society (which in Indonesia's case numbers two hundred million people). The modern world has shown us sufficient examples of nations that have broken up because too many of its citizens have had shriveled hearts and dwarfish minds-to say nothing of excessive lust for domination over their fellows.</a:t>
            </a:r>
            <a:endParaRPr lang="cs-CZ" dirty="0"/>
          </a:p>
        </p:txBody>
      </p:sp>
    </p:spTree>
    <p:extLst>
      <p:ext uri="{BB962C8B-B14F-4D97-AF65-F5344CB8AC3E}">
        <p14:creationId xmlns:p14="http://schemas.microsoft.com/office/powerpoint/2010/main" val="231229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r>
              <a:rPr lang="en-GB" dirty="0"/>
              <a:t>From the definitions of politics sometimes </a:t>
            </a:r>
            <a:r>
              <a:rPr lang="cs-CZ" dirty="0" err="1"/>
              <a:t>is</a:t>
            </a:r>
            <a:r>
              <a:rPr lang="cs-CZ" dirty="0"/>
              <a:t> </a:t>
            </a:r>
            <a:r>
              <a:rPr lang="cs-CZ" dirty="0" err="1"/>
              <a:t>aparent</a:t>
            </a:r>
            <a:r>
              <a:rPr lang="cs-CZ" dirty="0"/>
              <a:t> </a:t>
            </a:r>
            <a:r>
              <a:rPr lang="en-GB" dirty="0"/>
              <a:t>that there are some groups</a:t>
            </a:r>
            <a:r>
              <a:rPr lang="cs-CZ" dirty="0"/>
              <a:t> </a:t>
            </a:r>
            <a:r>
              <a:rPr lang="cs-CZ" dirty="0" err="1"/>
              <a:t>of</a:t>
            </a:r>
            <a:r>
              <a:rPr lang="cs-CZ" dirty="0"/>
              <a:t> </a:t>
            </a:r>
            <a:r>
              <a:rPr lang="cs-CZ" dirty="0" err="1"/>
              <a:t>people</a:t>
            </a:r>
            <a:r>
              <a:rPr lang="en-GB" dirty="0"/>
              <a:t> and politicians that work with them – negotiate, rule, compete, set power relations etc.</a:t>
            </a:r>
          </a:p>
          <a:p>
            <a:r>
              <a:rPr lang="en-GB" dirty="0"/>
              <a:t>But the </a:t>
            </a:r>
            <a:r>
              <a:rPr lang="en-GB" dirty="0" err="1"/>
              <a:t>situatio</a:t>
            </a:r>
            <a:r>
              <a:rPr lang="cs-CZ" dirty="0"/>
              <a:t>n</a:t>
            </a:r>
            <a:r>
              <a:rPr lang="en-GB" dirty="0"/>
              <a:t> is </a:t>
            </a:r>
            <a:r>
              <a:rPr lang="cs-CZ" dirty="0" err="1"/>
              <a:t>dialectical</a:t>
            </a:r>
            <a:r>
              <a:rPr lang="cs-CZ" dirty="0"/>
              <a:t> </a:t>
            </a:r>
            <a:r>
              <a:rPr lang="en-GB" dirty="0"/>
              <a:t>politicians</a:t>
            </a:r>
            <a:r>
              <a:rPr lang="cs-CZ" dirty="0"/>
              <a:t> </a:t>
            </a:r>
            <a:r>
              <a:rPr lang="cs-CZ" dirty="0" err="1"/>
              <a:t>at</a:t>
            </a:r>
            <a:r>
              <a:rPr lang="cs-CZ" dirty="0"/>
              <a:t> </a:t>
            </a:r>
            <a:r>
              <a:rPr lang="cs-CZ" dirty="0" err="1"/>
              <a:t>the</a:t>
            </a:r>
            <a:r>
              <a:rPr lang="cs-CZ" dirty="0"/>
              <a:t> </a:t>
            </a:r>
            <a:r>
              <a:rPr lang="cs-CZ" dirty="0" err="1"/>
              <a:t>same</a:t>
            </a:r>
            <a:r>
              <a:rPr lang="cs-CZ" dirty="0"/>
              <a:t> </a:t>
            </a:r>
            <a:r>
              <a:rPr lang="cs-CZ" dirty="0" err="1"/>
              <a:t>time</a:t>
            </a:r>
            <a:r>
              <a:rPr lang="en-GB" dirty="0"/>
              <a:t> create these groups. Politicians do not create power relations or any other relationship </a:t>
            </a:r>
            <a:r>
              <a:rPr lang="cs-CZ" dirty="0" err="1"/>
              <a:t>only</a:t>
            </a:r>
            <a:r>
              <a:rPr lang="cs-CZ" dirty="0"/>
              <a:t> </a:t>
            </a:r>
            <a:r>
              <a:rPr lang="en-GB" dirty="0"/>
              <a:t>in just existing groups but create groups by setting power relations</a:t>
            </a:r>
            <a:r>
              <a:rPr lang="cs-CZ" dirty="0"/>
              <a:t> </a:t>
            </a:r>
            <a:r>
              <a:rPr lang="cs-CZ" dirty="0" err="1"/>
              <a:t>too</a:t>
            </a:r>
            <a:r>
              <a:rPr lang="en-GB" dirty="0"/>
              <a:t>. </a:t>
            </a:r>
          </a:p>
          <a:p>
            <a:r>
              <a:rPr lang="en-GB" dirty="0"/>
              <a:t>A wide range of views on how </a:t>
            </a:r>
            <a:r>
              <a:rPr lang="en-GB" dirty="0" err="1"/>
              <a:t>poli</a:t>
            </a:r>
            <a:r>
              <a:rPr lang="cs-CZ" dirty="0" err="1"/>
              <a:t>tics</a:t>
            </a:r>
            <a:r>
              <a:rPr lang="en-GB" dirty="0"/>
              <a:t> can be defined also</a:t>
            </a:r>
            <a:r>
              <a:rPr lang="cs-CZ" dirty="0"/>
              <a:t> </a:t>
            </a:r>
            <a:r>
              <a:rPr lang="cs-CZ" dirty="0" err="1"/>
              <a:t>encompass</a:t>
            </a:r>
            <a:r>
              <a:rPr lang="en-GB" dirty="0"/>
              <a:t> the concept of politics as a community building.</a:t>
            </a:r>
          </a:p>
        </p:txBody>
      </p:sp>
    </p:spTree>
    <p:extLst>
      <p:ext uri="{BB962C8B-B14F-4D97-AF65-F5344CB8AC3E}">
        <p14:creationId xmlns:p14="http://schemas.microsoft.com/office/powerpoint/2010/main" val="369603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fontScale="55000" lnSpcReduction="20000"/>
          </a:bodyPr>
          <a:lstStyle/>
          <a:p>
            <a:r>
              <a:rPr lang="en-GB" dirty="0"/>
              <a:t>What is community?</a:t>
            </a:r>
            <a:endParaRPr lang="cs-CZ" dirty="0"/>
          </a:p>
          <a:p>
            <a:r>
              <a:rPr lang="cs-CZ" dirty="0"/>
              <a:t>It </a:t>
            </a:r>
            <a:r>
              <a:rPr lang="cs-CZ" dirty="0" err="1"/>
              <a:t>is</a:t>
            </a:r>
            <a:r>
              <a:rPr lang="cs-CZ" dirty="0"/>
              <a:t> </a:t>
            </a:r>
            <a:r>
              <a:rPr lang="cs-CZ" dirty="0" err="1"/>
              <a:t>an</a:t>
            </a:r>
            <a:r>
              <a:rPr lang="cs-CZ" dirty="0"/>
              <a:t> </a:t>
            </a:r>
            <a:r>
              <a:rPr lang="cs-CZ" dirty="0" err="1"/>
              <a:t>aggregate</a:t>
            </a:r>
            <a:r>
              <a:rPr lang="cs-CZ" dirty="0"/>
              <a:t> </a:t>
            </a:r>
            <a:r>
              <a:rPr lang="cs-CZ" dirty="0" err="1"/>
              <a:t>of</a:t>
            </a:r>
            <a:r>
              <a:rPr lang="cs-CZ" dirty="0"/>
              <a:t> </a:t>
            </a:r>
            <a:r>
              <a:rPr lang="cs-CZ" dirty="0" err="1"/>
              <a:t>people</a:t>
            </a:r>
            <a:r>
              <a:rPr lang="cs-CZ" dirty="0"/>
              <a:t> </a:t>
            </a:r>
            <a:r>
              <a:rPr lang="cs-CZ" dirty="0" err="1"/>
              <a:t>with</a:t>
            </a:r>
            <a:r>
              <a:rPr lang="cs-CZ" dirty="0"/>
              <a:t> </a:t>
            </a:r>
            <a:r>
              <a:rPr lang="cs-CZ" dirty="0" err="1"/>
              <a:t>some</a:t>
            </a:r>
            <a:r>
              <a:rPr lang="cs-CZ" dirty="0"/>
              <a:t> </a:t>
            </a:r>
            <a:r>
              <a:rPr lang="cs-CZ" dirty="0" err="1"/>
              <a:t>kind</a:t>
            </a:r>
            <a:r>
              <a:rPr lang="cs-CZ" dirty="0"/>
              <a:t> </a:t>
            </a:r>
            <a:r>
              <a:rPr lang="cs-CZ" dirty="0" err="1"/>
              <a:t>of</a:t>
            </a:r>
            <a:r>
              <a:rPr lang="cs-CZ" dirty="0"/>
              <a:t> sociability</a:t>
            </a:r>
          </a:p>
          <a:p>
            <a:r>
              <a:rPr lang="cs-CZ" dirty="0"/>
              <a:t>Or </a:t>
            </a:r>
            <a:r>
              <a:rPr lang="cs-CZ" dirty="0" err="1"/>
              <a:t>people</a:t>
            </a:r>
            <a:r>
              <a:rPr lang="cs-CZ" dirty="0"/>
              <a:t> in </a:t>
            </a:r>
            <a:r>
              <a:rPr lang="cs-CZ" dirty="0" err="1"/>
              <a:t>interaction</a:t>
            </a:r>
            <a:endParaRPr lang="cs-CZ" dirty="0"/>
          </a:p>
          <a:p>
            <a:r>
              <a:rPr lang="cs-CZ" dirty="0"/>
              <a:t>Or </a:t>
            </a:r>
            <a:r>
              <a:rPr lang="cs-CZ" dirty="0" err="1"/>
              <a:t>people</a:t>
            </a:r>
            <a:r>
              <a:rPr lang="cs-CZ" dirty="0"/>
              <a:t> </a:t>
            </a:r>
            <a:r>
              <a:rPr lang="cs-CZ" dirty="0" err="1"/>
              <a:t>of</a:t>
            </a:r>
            <a:r>
              <a:rPr lang="cs-CZ" dirty="0"/>
              <a:t> face to face relations. </a:t>
            </a:r>
            <a:endParaRPr lang="en-GB" dirty="0"/>
          </a:p>
          <a:p>
            <a:r>
              <a:rPr lang="en-GB" dirty="0"/>
              <a:t>Stress can be put to:</a:t>
            </a:r>
          </a:p>
          <a:p>
            <a:pPr marL="514350" indent="-514350">
              <a:buAutoNum type="arabicPeriod"/>
            </a:pPr>
            <a:r>
              <a:rPr lang="en-GB" dirty="0"/>
              <a:t>interaction with others (Barth)</a:t>
            </a:r>
          </a:p>
          <a:p>
            <a:pPr marL="514350" indent="-514350">
              <a:buAutoNum type="arabicPeriod"/>
            </a:pPr>
            <a:r>
              <a:rPr lang="en-GB" dirty="0"/>
              <a:t>routinization, habitual behaviour (Bourdieu, Giddens)</a:t>
            </a:r>
          </a:p>
          <a:p>
            <a:pPr marL="514350" indent="-514350">
              <a:buAutoNum type="arabicPeriod"/>
            </a:pPr>
            <a:r>
              <a:rPr lang="en-GB" dirty="0"/>
              <a:t>need to belong somewhere (</a:t>
            </a:r>
            <a:r>
              <a:rPr lang="en-GB" dirty="0" err="1"/>
              <a:t>Tönnies</a:t>
            </a:r>
            <a:r>
              <a:rPr lang="en-GB" dirty="0"/>
              <a:t>)</a:t>
            </a:r>
          </a:p>
          <a:p>
            <a:pPr marL="514350" indent="-514350">
              <a:buAutoNum type="arabicPeriod"/>
            </a:pPr>
            <a:r>
              <a:rPr lang="en-GB" dirty="0"/>
              <a:t>necessity for survival (Engels) etc.</a:t>
            </a:r>
          </a:p>
          <a:p>
            <a:pPr marL="0" indent="0">
              <a:buNone/>
            </a:pPr>
            <a:endParaRPr lang="en-GB" dirty="0"/>
          </a:p>
          <a:p>
            <a:pPr marL="0" indent="0">
              <a:buNone/>
            </a:pPr>
            <a:r>
              <a:rPr lang="en-GB" dirty="0"/>
              <a:t>My interpretation today focuses on space and kinship.</a:t>
            </a:r>
          </a:p>
        </p:txBody>
      </p:sp>
    </p:spTree>
    <p:extLst>
      <p:ext uri="{BB962C8B-B14F-4D97-AF65-F5344CB8AC3E}">
        <p14:creationId xmlns:p14="http://schemas.microsoft.com/office/powerpoint/2010/main" val="413646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a:bodyPr>
          <a:lstStyle/>
          <a:p>
            <a:r>
              <a:rPr lang="en-GB" dirty="0"/>
              <a:t>Naturally, the oldest groups will be considered as groups of relatives or ancestral coalitions who are aware of their affinity through distant ancestors.</a:t>
            </a:r>
            <a:endParaRPr lang="cs-CZ" dirty="0"/>
          </a:p>
          <a:p>
            <a:endParaRPr lang="cs-CZ" dirty="0"/>
          </a:p>
          <a:p>
            <a:r>
              <a:rPr lang="en-GB" dirty="0"/>
              <a:t>These groups </a:t>
            </a:r>
            <a:r>
              <a:rPr lang="cs-CZ" dirty="0" err="1"/>
              <a:t>perceive</a:t>
            </a:r>
            <a:r>
              <a:rPr lang="en-GB" dirty="0"/>
              <a:t> a strong territorial consciousness, and besides the ideology of internal ties, they create an ideology about why to protect their territory.</a:t>
            </a:r>
            <a:endParaRPr lang="cs-CZ" dirty="0"/>
          </a:p>
          <a:p>
            <a:endParaRPr lang="cs-CZ" dirty="0"/>
          </a:p>
          <a:p>
            <a:r>
              <a:rPr lang="en-GB" dirty="0"/>
              <a:t>My examples will be today from the Indonesian environment.</a:t>
            </a:r>
          </a:p>
        </p:txBody>
      </p:sp>
    </p:spTree>
    <p:extLst>
      <p:ext uri="{BB962C8B-B14F-4D97-AF65-F5344CB8AC3E}">
        <p14:creationId xmlns:p14="http://schemas.microsoft.com/office/powerpoint/2010/main" val="2351417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F7CA4A-44EF-4FC5-812F-B1A7BCE51D9B}"/>
              </a:ext>
            </a:extLst>
          </p:cNvPr>
          <p:cNvSpPr>
            <a:spLocks noGrp="1"/>
          </p:cNvSpPr>
          <p:nvPr>
            <p:ph type="title"/>
          </p:nvPr>
        </p:nvSpPr>
        <p:spPr/>
        <p:txBody>
          <a:bodyPr/>
          <a:lstStyle/>
          <a:p>
            <a:r>
              <a:rPr lang="cs-CZ" dirty="0"/>
              <a:t>Let </a:t>
            </a:r>
            <a:r>
              <a:rPr lang="cs-CZ" dirty="0" err="1"/>
              <a:t>us</a:t>
            </a:r>
            <a:r>
              <a:rPr lang="cs-CZ" dirty="0"/>
              <a:t> </a:t>
            </a:r>
            <a:r>
              <a:rPr lang="cs-CZ" dirty="0" err="1"/>
              <a:t>see</a:t>
            </a:r>
            <a:r>
              <a:rPr lang="cs-CZ" dirty="0"/>
              <a:t> </a:t>
            </a:r>
            <a:r>
              <a:rPr lang="cs-CZ" dirty="0" err="1"/>
              <a:t>Indonesia</a:t>
            </a:r>
            <a:r>
              <a:rPr lang="cs-CZ" dirty="0"/>
              <a:t> and here </a:t>
            </a:r>
            <a:r>
              <a:rPr lang="cs-CZ" dirty="0" err="1"/>
              <a:t>the</a:t>
            </a:r>
            <a:r>
              <a:rPr lang="cs-CZ" dirty="0"/>
              <a:t> </a:t>
            </a:r>
            <a:r>
              <a:rPr lang="cs-CZ" dirty="0" err="1"/>
              <a:t>Siberut</a:t>
            </a:r>
            <a:endParaRPr lang="cs-CZ" dirty="0"/>
          </a:p>
        </p:txBody>
      </p:sp>
      <p:pic>
        <p:nvPicPr>
          <p:cNvPr id="5" name="Zástupný obsah 4" descr="Obsah obrázku mapa, text&#10;&#10;Popis byl vytvořen automaticky">
            <a:extLst>
              <a:ext uri="{FF2B5EF4-FFF2-40B4-BE49-F238E27FC236}">
                <a16:creationId xmlns:a16="http://schemas.microsoft.com/office/drawing/2014/main" id="{64E2FFB7-540B-422B-8C8F-C4D23A7D197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9882" y="2016125"/>
            <a:ext cx="7626561" cy="3449638"/>
          </a:xfrm>
        </p:spPr>
      </p:pic>
    </p:spTree>
    <p:extLst>
      <p:ext uri="{BB962C8B-B14F-4D97-AF65-F5344CB8AC3E}">
        <p14:creationId xmlns:p14="http://schemas.microsoft.com/office/powerpoint/2010/main" val="322477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942A6A-6193-47B8-9831-5950AFFD113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09A7C4A-24B4-4B57-BF51-D90DB4BD4475}"/>
              </a:ext>
            </a:extLst>
          </p:cNvPr>
          <p:cNvSpPr>
            <a:spLocks noGrp="1"/>
          </p:cNvSpPr>
          <p:nvPr>
            <p:ph idx="1"/>
          </p:nvPr>
        </p:nvSpPr>
        <p:spPr/>
        <p:txBody>
          <a:bodyPr>
            <a:normAutofit fontScale="62500" lnSpcReduction="20000"/>
          </a:bodyPr>
          <a:lstStyle/>
          <a:p>
            <a:r>
              <a:rPr lang="cs-CZ" dirty="0" err="1"/>
              <a:t>Indonesia</a:t>
            </a:r>
            <a:r>
              <a:rPr lang="cs-CZ" dirty="0"/>
              <a:t> </a:t>
            </a:r>
            <a:r>
              <a:rPr lang="cs-CZ" dirty="0" err="1"/>
              <a:t>is</a:t>
            </a:r>
            <a:r>
              <a:rPr lang="cs-CZ" dirty="0"/>
              <a:t> </a:t>
            </a:r>
            <a:r>
              <a:rPr lang="cs-CZ" dirty="0" err="1"/>
              <a:t>an</a:t>
            </a:r>
            <a:r>
              <a:rPr lang="cs-CZ" dirty="0"/>
              <a:t> </a:t>
            </a:r>
            <a:r>
              <a:rPr lang="cs-CZ" dirty="0" err="1"/>
              <a:t>archipelagic</a:t>
            </a:r>
            <a:r>
              <a:rPr lang="cs-CZ" dirty="0"/>
              <a:t> country </a:t>
            </a:r>
            <a:r>
              <a:rPr lang="cs-CZ" dirty="0" err="1"/>
              <a:t>of</a:t>
            </a:r>
            <a:r>
              <a:rPr lang="cs-CZ" dirty="0"/>
              <a:t> </a:t>
            </a:r>
            <a:r>
              <a:rPr lang="cs-CZ" dirty="0" err="1"/>
              <a:t>about</a:t>
            </a:r>
            <a:r>
              <a:rPr lang="cs-CZ" dirty="0"/>
              <a:t> 18,000, </a:t>
            </a:r>
            <a:r>
              <a:rPr lang="cs-CZ" dirty="0" err="1"/>
              <a:t>out</a:t>
            </a:r>
            <a:r>
              <a:rPr lang="cs-CZ" dirty="0"/>
              <a:t> </a:t>
            </a:r>
            <a:r>
              <a:rPr lang="cs-CZ" dirty="0" err="1"/>
              <a:t>of</a:t>
            </a:r>
            <a:r>
              <a:rPr lang="cs-CZ" dirty="0"/>
              <a:t> 8,844 in </a:t>
            </a:r>
            <a:r>
              <a:rPr lang="cs-CZ" dirty="0" err="1"/>
              <a:t>named</a:t>
            </a:r>
            <a:r>
              <a:rPr lang="cs-CZ" dirty="0"/>
              <a:t> and 922 </a:t>
            </a:r>
            <a:r>
              <a:rPr lang="cs-CZ" dirty="0" err="1"/>
              <a:t>permanently</a:t>
            </a:r>
            <a:r>
              <a:rPr lang="cs-CZ" dirty="0"/>
              <a:t> </a:t>
            </a:r>
            <a:r>
              <a:rPr lang="cs-CZ" dirty="0" err="1"/>
              <a:t>inhabited</a:t>
            </a:r>
            <a:r>
              <a:rPr lang="cs-CZ" dirty="0"/>
              <a:t>.</a:t>
            </a:r>
          </a:p>
          <a:p>
            <a:endParaRPr lang="cs-CZ" dirty="0"/>
          </a:p>
          <a:p>
            <a:r>
              <a:rPr lang="cs-CZ" dirty="0" err="1"/>
              <a:t>The</a:t>
            </a:r>
            <a:r>
              <a:rPr lang="cs-CZ" dirty="0"/>
              <a:t> </a:t>
            </a:r>
            <a:r>
              <a:rPr lang="cs-CZ" dirty="0" err="1"/>
              <a:t>country´s</a:t>
            </a:r>
            <a:r>
              <a:rPr lang="cs-CZ" dirty="0"/>
              <a:t> </a:t>
            </a:r>
            <a:r>
              <a:rPr lang="cs-CZ" dirty="0" err="1"/>
              <a:t>position</a:t>
            </a:r>
            <a:r>
              <a:rPr lang="cs-CZ" dirty="0"/>
              <a:t> </a:t>
            </a:r>
            <a:r>
              <a:rPr lang="cs-CZ" dirty="0" err="1"/>
              <a:t>is</a:t>
            </a:r>
            <a:r>
              <a:rPr lang="cs-CZ" dirty="0"/>
              <a:t> </a:t>
            </a:r>
            <a:r>
              <a:rPr lang="cs-CZ" dirty="0" err="1"/>
              <a:t>enourmosly</a:t>
            </a:r>
            <a:r>
              <a:rPr lang="cs-CZ" dirty="0"/>
              <a:t> </a:t>
            </a:r>
            <a:r>
              <a:rPr lang="cs-CZ" dirty="0" err="1"/>
              <a:t>important</a:t>
            </a:r>
            <a:r>
              <a:rPr lang="cs-CZ" dirty="0"/>
              <a:t> in </a:t>
            </a:r>
            <a:r>
              <a:rPr lang="cs-CZ" dirty="0" err="1"/>
              <a:t>international</a:t>
            </a:r>
            <a:r>
              <a:rPr lang="cs-CZ" dirty="0"/>
              <a:t> navy </a:t>
            </a:r>
            <a:r>
              <a:rPr lang="cs-CZ" dirty="0" err="1"/>
              <a:t>trade</a:t>
            </a:r>
            <a:r>
              <a:rPr lang="cs-CZ" dirty="0"/>
              <a:t>  and </a:t>
            </a:r>
            <a:r>
              <a:rPr lang="cs-CZ" dirty="0" err="1"/>
              <a:t>the</a:t>
            </a:r>
            <a:r>
              <a:rPr lang="cs-CZ" dirty="0"/>
              <a:t> </a:t>
            </a:r>
            <a:r>
              <a:rPr lang="cs-CZ" dirty="0" err="1"/>
              <a:t>trade</a:t>
            </a:r>
            <a:r>
              <a:rPr lang="cs-CZ" dirty="0"/>
              <a:t> </a:t>
            </a:r>
            <a:r>
              <a:rPr lang="cs-CZ" dirty="0" err="1"/>
              <a:t>formed</a:t>
            </a:r>
            <a:r>
              <a:rPr lang="cs-CZ" dirty="0"/>
              <a:t> </a:t>
            </a:r>
            <a:r>
              <a:rPr lang="cs-CZ" dirty="0" err="1"/>
              <a:t>also</a:t>
            </a:r>
            <a:r>
              <a:rPr lang="cs-CZ" dirty="0"/>
              <a:t> </a:t>
            </a:r>
            <a:r>
              <a:rPr lang="cs-CZ" dirty="0" err="1"/>
              <a:t>the</a:t>
            </a:r>
            <a:r>
              <a:rPr lang="cs-CZ" dirty="0"/>
              <a:t> </a:t>
            </a:r>
            <a:r>
              <a:rPr lang="cs-CZ" dirty="0" err="1"/>
              <a:t>Indonesian</a:t>
            </a:r>
            <a:r>
              <a:rPr lang="cs-CZ" dirty="0"/>
              <a:t> </a:t>
            </a:r>
            <a:r>
              <a:rPr lang="cs-CZ" dirty="0" err="1"/>
              <a:t>history</a:t>
            </a:r>
            <a:r>
              <a:rPr lang="cs-CZ" dirty="0"/>
              <a:t>.</a:t>
            </a:r>
          </a:p>
          <a:p>
            <a:endParaRPr lang="cs-CZ" dirty="0"/>
          </a:p>
          <a:p>
            <a:r>
              <a:rPr lang="cs-CZ" dirty="0" err="1"/>
              <a:t>From</a:t>
            </a:r>
            <a:r>
              <a:rPr lang="cs-CZ" dirty="0"/>
              <a:t> 17thCentury, </a:t>
            </a:r>
            <a:r>
              <a:rPr lang="cs-CZ" dirty="0" err="1"/>
              <a:t>Indonesia</a:t>
            </a:r>
            <a:r>
              <a:rPr lang="cs-CZ" dirty="0"/>
              <a:t> </a:t>
            </a:r>
            <a:r>
              <a:rPr lang="cs-CZ" dirty="0" err="1"/>
              <a:t>was</a:t>
            </a:r>
            <a:r>
              <a:rPr lang="cs-CZ" dirty="0"/>
              <a:t> a </a:t>
            </a:r>
            <a:r>
              <a:rPr lang="cs-CZ" dirty="0" err="1"/>
              <a:t>target</a:t>
            </a:r>
            <a:r>
              <a:rPr lang="cs-CZ" dirty="0"/>
              <a:t> </a:t>
            </a:r>
            <a:r>
              <a:rPr lang="cs-CZ" dirty="0" err="1"/>
              <a:t>of</a:t>
            </a:r>
            <a:r>
              <a:rPr lang="cs-CZ" dirty="0"/>
              <a:t> European </a:t>
            </a:r>
            <a:r>
              <a:rPr lang="cs-CZ" dirty="0" err="1"/>
              <a:t>expansion</a:t>
            </a:r>
            <a:r>
              <a:rPr lang="cs-CZ" dirty="0"/>
              <a:t>. It </a:t>
            </a:r>
            <a:r>
              <a:rPr lang="cs-CZ" dirty="0" err="1"/>
              <a:t>was</a:t>
            </a:r>
            <a:r>
              <a:rPr lang="cs-CZ" dirty="0"/>
              <a:t> a </a:t>
            </a:r>
            <a:r>
              <a:rPr lang="cs-CZ" dirty="0" err="1"/>
              <a:t>sphere</a:t>
            </a:r>
            <a:r>
              <a:rPr lang="cs-CZ" dirty="0"/>
              <a:t> </a:t>
            </a:r>
            <a:r>
              <a:rPr lang="cs-CZ" dirty="0" err="1"/>
              <a:t>of</a:t>
            </a:r>
            <a:r>
              <a:rPr lang="cs-CZ" dirty="0"/>
              <a:t> Portugal </a:t>
            </a:r>
            <a:r>
              <a:rPr lang="cs-CZ" dirty="0" err="1"/>
              <a:t>interests</a:t>
            </a:r>
            <a:r>
              <a:rPr lang="cs-CZ" dirty="0"/>
              <a:t> and </a:t>
            </a:r>
            <a:r>
              <a:rPr lang="cs-CZ" dirty="0" err="1"/>
              <a:t>from</a:t>
            </a:r>
            <a:r>
              <a:rPr lang="cs-CZ" dirty="0"/>
              <a:t> 1610 </a:t>
            </a:r>
            <a:r>
              <a:rPr lang="cs-CZ" dirty="0" err="1"/>
              <a:t>it</a:t>
            </a:r>
            <a:r>
              <a:rPr lang="cs-CZ" dirty="0"/>
              <a:t> </a:t>
            </a:r>
            <a:r>
              <a:rPr lang="cs-CZ" dirty="0" err="1"/>
              <a:t>was</a:t>
            </a:r>
            <a:r>
              <a:rPr lang="cs-CZ" dirty="0"/>
              <a:t> </a:t>
            </a:r>
            <a:r>
              <a:rPr lang="cs-CZ" dirty="0" err="1"/>
              <a:t>under</a:t>
            </a:r>
            <a:r>
              <a:rPr lang="cs-CZ" dirty="0"/>
              <a:t> </a:t>
            </a:r>
            <a:r>
              <a:rPr lang="cs-CZ" dirty="0" err="1"/>
              <a:t>the</a:t>
            </a:r>
            <a:r>
              <a:rPr lang="cs-CZ" dirty="0"/>
              <a:t> </a:t>
            </a:r>
            <a:r>
              <a:rPr lang="cs-CZ" dirty="0" err="1"/>
              <a:t>domination</a:t>
            </a:r>
            <a:r>
              <a:rPr lang="cs-CZ" dirty="0"/>
              <a:t> </a:t>
            </a:r>
            <a:r>
              <a:rPr lang="cs-CZ" dirty="0" err="1"/>
              <a:t>of</a:t>
            </a:r>
            <a:r>
              <a:rPr lang="cs-CZ" dirty="0"/>
              <a:t> </a:t>
            </a:r>
            <a:r>
              <a:rPr lang="cs-CZ" dirty="0" err="1"/>
              <a:t>the</a:t>
            </a:r>
            <a:r>
              <a:rPr lang="cs-CZ" dirty="0"/>
              <a:t> </a:t>
            </a:r>
            <a:r>
              <a:rPr lang="cs-CZ" dirty="0" err="1"/>
              <a:t>Dutch</a:t>
            </a:r>
            <a:r>
              <a:rPr lang="cs-CZ" dirty="0"/>
              <a:t> </a:t>
            </a:r>
            <a:r>
              <a:rPr lang="cs-CZ" dirty="0" err="1"/>
              <a:t>state</a:t>
            </a:r>
            <a:r>
              <a:rPr lang="cs-CZ" dirty="0"/>
              <a:t>. </a:t>
            </a:r>
            <a:r>
              <a:rPr lang="cs-CZ" dirty="0" err="1"/>
              <a:t>Its</a:t>
            </a:r>
            <a:r>
              <a:rPr lang="cs-CZ" dirty="0"/>
              <a:t> rule </a:t>
            </a:r>
            <a:r>
              <a:rPr lang="cs-CZ" dirty="0" err="1"/>
              <a:t>ended</a:t>
            </a:r>
            <a:r>
              <a:rPr lang="cs-CZ" dirty="0"/>
              <a:t> </a:t>
            </a:r>
            <a:r>
              <a:rPr lang="cs-CZ" dirty="0" err="1"/>
              <a:t>during</a:t>
            </a:r>
            <a:r>
              <a:rPr lang="cs-CZ" dirty="0"/>
              <a:t> </a:t>
            </a:r>
            <a:r>
              <a:rPr lang="cs-CZ" dirty="0" err="1"/>
              <a:t>the</a:t>
            </a:r>
            <a:r>
              <a:rPr lang="cs-CZ" dirty="0"/>
              <a:t> WWII by </a:t>
            </a:r>
            <a:r>
              <a:rPr lang="cs-CZ" dirty="0" err="1"/>
              <a:t>the</a:t>
            </a:r>
            <a:r>
              <a:rPr lang="cs-CZ" dirty="0"/>
              <a:t> </a:t>
            </a:r>
            <a:r>
              <a:rPr lang="cs-CZ" dirty="0" err="1"/>
              <a:t>Japanese</a:t>
            </a:r>
            <a:r>
              <a:rPr lang="cs-CZ" dirty="0"/>
              <a:t> </a:t>
            </a:r>
            <a:r>
              <a:rPr lang="cs-CZ" dirty="0" err="1"/>
              <a:t>invasion</a:t>
            </a:r>
            <a:r>
              <a:rPr lang="cs-CZ" dirty="0"/>
              <a:t> and </a:t>
            </a:r>
            <a:r>
              <a:rPr lang="cs-CZ" dirty="0" err="1"/>
              <a:t>then</a:t>
            </a:r>
            <a:r>
              <a:rPr lang="cs-CZ" dirty="0"/>
              <a:t> </a:t>
            </a:r>
            <a:r>
              <a:rPr lang="cs-CZ" dirty="0" err="1"/>
              <a:t>formally</a:t>
            </a:r>
            <a:r>
              <a:rPr lang="cs-CZ" dirty="0"/>
              <a:t> in 1949.</a:t>
            </a:r>
          </a:p>
          <a:p>
            <a:r>
              <a:rPr lang="cs-CZ" dirty="0"/>
              <a:t>In August 1945 </a:t>
            </a:r>
            <a:r>
              <a:rPr lang="cs-CZ" dirty="0" err="1"/>
              <a:t>nationalist</a:t>
            </a:r>
            <a:r>
              <a:rPr lang="cs-CZ" dirty="0"/>
              <a:t> leader </a:t>
            </a:r>
            <a:r>
              <a:rPr lang="cs-CZ" dirty="0" err="1"/>
              <a:t>Sukarno</a:t>
            </a:r>
            <a:r>
              <a:rPr lang="cs-CZ" dirty="0"/>
              <a:t> </a:t>
            </a:r>
            <a:r>
              <a:rPr lang="cs-CZ" dirty="0" err="1"/>
              <a:t>declared</a:t>
            </a:r>
            <a:r>
              <a:rPr lang="cs-CZ" dirty="0"/>
              <a:t> </a:t>
            </a:r>
            <a:r>
              <a:rPr lang="cs-CZ" dirty="0" err="1"/>
              <a:t>the</a:t>
            </a:r>
            <a:r>
              <a:rPr lang="cs-CZ" dirty="0"/>
              <a:t> </a:t>
            </a:r>
            <a:r>
              <a:rPr lang="cs-CZ" dirty="0" err="1"/>
              <a:t>Indonesia</a:t>
            </a:r>
            <a:r>
              <a:rPr lang="cs-CZ" dirty="0"/>
              <a:t> and in 1949 </a:t>
            </a:r>
            <a:r>
              <a:rPr lang="cs-CZ" dirty="0" err="1"/>
              <a:t>Dutch</a:t>
            </a:r>
            <a:r>
              <a:rPr lang="cs-CZ" dirty="0"/>
              <a:t> </a:t>
            </a:r>
            <a:r>
              <a:rPr lang="cs-CZ" dirty="0" err="1"/>
              <a:t>definitively</a:t>
            </a:r>
            <a:r>
              <a:rPr lang="cs-CZ" dirty="0"/>
              <a:t> </a:t>
            </a:r>
            <a:r>
              <a:rPr lang="cs-CZ" dirty="0" err="1"/>
              <a:t>withdraw</a:t>
            </a:r>
            <a:r>
              <a:rPr lang="cs-CZ" dirty="0"/>
              <a:t>. Independent </a:t>
            </a:r>
            <a:r>
              <a:rPr lang="cs-CZ" dirty="0" err="1"/>
              <a:t>state</a:t>
            </a:r>
            <a:r>
              <a:rPr lang="cs-CZ" dirty="0"/>
              <a:t> </a:t>
            </a:r>
            <a:r>
              <a:rPr lang="cs-CZ" dirty="0" err="1"/>
              <a:t>under</a:t>
            </a:r>
            <a:r>
              <a:rPr lang="cs-CZ" dirty="0"/>
              <a:t> </a:t>
            </a:r>
            <a:r>
              <a:rPr lang="cs-CZ" dirty="0" err="1"/>
              <a:t>the</a:t>
            </a:r>
            <a:r>
              <a:rPr lang="cs-CZ" dirty="0"/>
              <a:t> </a:t>
            </a:r>
            <a:r>
              <a:rPr lang="cs-CZ" dirty="0" err="1"/>
              <a:t>Sukarno</a:t>
            </a:r>
            <a:r>
              <a:rPr lang="cs-CZ" dirty="0"/>
              <a:t> (1901 – 1967) – </a:t>
            </a:r>
            <a:r>
              <a:rPr lang="cs-CZ" dirty="0" err="1"/>
              <a:t>presidentship</a:t>
            </a:r>
            <a:r>
              <a:rPr lang="cs-CZ" dirty="0"/>
              <a:t>: 1949 – 1967. In 1967 he </a:t>
            </a:r>
            <a:r>
              <a:rPr lang="cs-CZ" dirty="0" err="1"/>
              <a:t>was</a:t>
            </a:r>
            <a:r>
              <a:rPr lang="cs-CZ" dirty="0"/>
              <a:t> </a:t>
            </a:r>
            <a:r>
              <a:rPr lang="cs-CZ" dirty="0" err="1"/>
              <a:t>replaced</a:t>
            </a:r>
            <a:r>
              <a:rPr lang="cs-CZ" dirty="0"/>
              <a:t> by </a:t>
            </a:r>
            <a:r>
              <a:rPr lang="cs-CZ" dirty="0" err="1"/>
              <a:t>the</a:t>
            </a:r>
            <a:r>
              <a:rPr lang="cs-CZ" dirty="0"/>
              <a:t> General </a:t>
            </a:r>
            <a:r>
              <a:rPr lang="cs-CZ" dirty="0" err="1"/>
              <a:t>Suharto</a:t>
            </a:r>
            <a:r>
              <a:rPr lang="cs-CZ" dirty="0"/>
              <a:t> (1921 – 2008) – </a:t>
            </a:r>
            <a:r>
              <a:rPr lang="cs-CZ" dirty="0" err="1"/>
              <a:t>presidentship</a:t>
            </a:r>
            <a:r>
              <a:rPr lang="cs-CZ" dirty="0"/>
              <a:t>: 1968 – 1998.</a:t>
            </a:r>
          </a:p>
          <a:p>
            <a:r>
              <a:rPr lang="en-US" dirty="0"/>
              <a:t>In the</a:t>
            </a:r>
            <a:r>
              <a:rPr lang="cs-CZ" dirty="0"/>
              <a:t> post-</a:t>
            </a:r>
            <a:r>
              <a:rPr lang="cs-CZ" dirty="0" err="1"/>
              <a:t>Suharto</a:t>
            </a:r>
            <a:r>
              <a:rPr lang="cs-CZ" dirty="0"/>
              <a:t> </a:t>
            </a:r>
            <a:r>
              <a:rPr lang="cs-CZ" dirty="0" err="1"/>
              <a:t>era</a:t>
            </a:r>
            <a:r>
              <a:rPr lang="cs-CZ" dirty="0"/>
              <a:t>, </a:t>
            </a:r>
            <a:r>
              <a:rPr lang="en-US" dirty="0"/>
              <a:t>democratic processes have been strengthened by enhancing regional autonomy and instituting the country‘s</a:t>
            </a:r>
            <a:r>
              <a:rPr lang="cs-CZ" dirty="0"/>
              <a:t> </a:t>
            </a:r>
            <a:r>
              <a:rPr lang="cs-CZ" dirty="0" err="1"/>
              <a:t>first</a:t>
            </a:r>
            <a:r>
              <a:rPr lang="cs-CZ" dirty="0"/>
              <a:t> direct </a:t>
            </a:r>
            <a:r>
              <a:rPr lang="cs-CZ" dirty="0" err="1"/>
              <a:t>presidential</a:t>
            </a:r>
            <a:r>
              <a:rPr lang="cs-CZ" dirty="0"/>
              <a:t> </a:t>
            </a:r>
            <a:r>
              <a:rPr lang="cs-CZ" dirty="0" err="1"/>
              <a:t>election</a:t>
            </a:r>
            <a:endParaRPr lang="cs-CZ" dirty="0"/>
          </a:p>
          <a:p>
            <a:r>
              <a:rPr lang="cs-CZ" dirty="0" err="1"/>
              <a:t>The</a:t>
            </a:r>
            <a:r>
              <a:rPr lang="cs-CZ" dirty="0"/>
              <a:t> </a:t>
            </a:r>
            <a:r>
              <a:rPr lang="cs-CZ" dirty="0" err="1"/>
              <a:t>todays</a:t>
            </a:r>
            <a:r>
              <a:rPr lang="cs-CZ" dirty="0"/>
              <a:t> </a:t>
            </a:r>
            <a:r>
              <a:rPr lang="cs-CZ" dirty="0" err="1"/>
              <a:t>day</a:t>
            </a:r>
            <a:r>
              <a:rPr lang="cs-CZ" dirty="0"/>
              <a:t> president </a:t>
            </a:r>
            <a:r>
              <a:rPr lang="cs-CZ" dirty="0" err="1"/>
              <a:t>is</a:t>
            </a:r>
            <a:r>
              <a:rPr lang="cs-CZ" dirty="0"/>
              <a:t> </a:t>
            </a:r>
            <a:r>
              <a:rPr lang="cs-CZ" dirty="0" err="1"/>
              <a:t>Joko</a:t>
            </a:r>
            <a:r>
              <a:rPr lang="cs-CZ" dirty="0"/>
              <a:t> </a:t>
            </a:r>
            <a:r>
              <a:rPr lang="cs-CZ" dirty="0" err="1"/>
              <a:t>Widodo</a:t>
            </a:r>
            <a:endParaRPr lang="cs-CZ" dirty="0"/>
          </a:p>
        </p:txBody>
      </p:sp>
    </p:spTree>
    <p:extLst>
      <p:ext uri="{BB962C8B-B14F-4D97-AF65-F5344CB8AC3E}">
        <p14:creationId xmlns:p14="http://schemas.microsoft.com/office/powerpoint/2010/main" val="119512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7479C3-BF04-4286-8D49-F40AD45C2D2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B59CF94-8DFB-4DD3-9190-5BCD7B788E4D}"/>
              </a:ext>
            </a:extLst>
          </p:cNvPr>
          <p:cNvSpPr>
            <a:spLocks noGrp="1"/>
          </p:cNvSpPr>
          <p:nvPr>
            <p:ph idx="1"/>
          </p:nvPr>
        </p:nvSpPr>
        <p:spPr/>
        <p:txBody>
          <a:bodyPr>
            <a:normAutofit/>
          </a:bodyPr>
          <a:lstStyle/>
          <a:p>
            <a:r>
              <a:rPr lang="cs-CZ" dirty="0" err="1"/>
              <a:t>Nationalism</a:t>
            </a:r>
            <a:r>
              <a:rPr lang="cs-CZ" dirty="0"/>
              <a:t> in </a:t>
            </a:r>
            <a:r>
              <a:rPr lang="cs-CZ" dirty="0" err="1"/>
              <a:t>Indonesia</a:t>
            </a:r>
            <a:r>
              <a:rPr lang="cs-CZ" dirty="0"/>
              <a:t>:</a:t>
            </a:r>
          </a:p>
          <a:p>
            <a:pPr marL="0" indent="0">
              <a:buNone/>
            </a:pPr>
            <a:r>
              <a:rPr lang="cs-CZ" dirty="0"/>
              <a:t> - </a:t>
            </a:r>
            <a:r>
              <a:rPr lang="cs-CZ" dirty="0" err="1"/>
              <a:t>the</a:t>
            </a:r>
            <a:r>
              <a:rPr lang="cs-CZ" dirty="0"/>
              <a:t> </a:t>
            </a:r>
            <a:r>
              <a:rPr lang="cs-CZ" dirty="0" err="1"/>
              <a:t>state</a:t>
            </a:r>
            <a:r>
              <a:rPr lang="cs-CZ" dirty="0"/>
              <a:t> </a:t>
            </a:r>
            <a:r>
              <a:rPr lang="cs-CZ" dirty="0" err="1"/>
              <a:t>nationalism</a:t>
            </a:r>
            <a:endParaRPr lang="cs-CZ" dirty="0"/>
          </a:p>
          <a:p>
            <a:pPr marL="0" indent="0">
              <a:buNone/>
            </a:pPr>
            <a:r>
              <a:rPr lang="cs-CZ" dirty="0"/>
              <a:t> - </a:t>
            </a:r>
            <a:r>
              <a:rPr lang="cs-CZ" dirty="0" err="1"/>
              <a:t>the</a:t>
            </a:r>
            <a:r>
              <a:rPr lang="cs-CZ" dirty="0"/>
              <a:t> </a:t>
            </a:r>
            <a:r>
              <a:rPr lang="cs-CZ" dirty="0" err="1"/>
              <a:t>local</a:t>
            </a:r>
            <a:r>
              <a:rPr lang="cs-CZ" dirty="0"/>
              <a:t> </a:t>
            </a:r>
            <a:r>
              <a:rPr lang="cs-CZ" dirty="0" err="1"/>
              <a:t>nationalism</a:t>
            </a:r>
            <a:r>
              <a:rPr lang="cs-CZ" dirty="0"/>
              <a:t> – </a:t>
            </a:r>
            <a:r>
              <a:rPr lang="cs-CZ" dirty="0" err="1"/>
              <a:t>or</a:t>
            </a:r>
            <a:r>
              <a:rPr lang="cs-CZ" dirty="0"/>
              <a:t> </a:t>
            </a:r>
            <a:r>
              <a:rPr lang="cs-CZ" dirty="0" err="1"/>
              <a:t>patritism</a:t>
            </a:r>
            <a:endParaRPr lang="cs-CZ" dirty="0"/>
          </a:p>
          <a:p>
            <a:pPr marL="0" indent="0">
              <a:buNone/>
            </a:pPr>
            <a:r>
              <a:rPr lang="cs-CZ" dirty="0"/>
              <a:t> - </a:t>
            </a:r>
            <a:r>
              <a:rPr lang="cs-CZ" dirty="0" err="1"/>
              <a:t>the</a:t>
            </a:r>
            <a:r>
              <a:rPr lang="cs-CZ" dirty="0"/>
              <a:t> </a:t>
            </a:r>
            <a:r>
              <a:rPr lang="cs-CZ" dirty="0" err="1"/>
              <a:t>ethnicity</a:t>
            </a:r>
            <a:r>
              <a:rPr lang="cs-CZ" dirty="0"/>
              <a:t> and </a:t>
            </a:r>
            <a:r>
              <a:rPr lang="cs-CZ" dirty="0" err="1"/>
              <a:t>national</a:t>
            </a:r>
            <a:r>
              <a:rPr lang="cs-CZ" dirty="0"/>
              <a:t> sentiment are </a:t>
            </a:r>
            <a:r>
              <a:rPr lang="cs-CZ" dirty="0" err="1"/>
              <a:t>divided</a:t>
            </a:r>
            <a:r>
              <a:rPr lang="cs-CZ" dirty="0"/>
              <a:t> and are not in </a:t>
            </a:r>
            <a:r>
              <a:rPr lang="cs-CZ" dirty="0" err="1"/>
              <a:t>congruence</a:t>
            </a:r>
            <a:endParaRPr lang="cs-CZ" dirty="0"/>
          </a:p>
          <a:p>
            <a:pPr>
              <a:buFontTx/>
              <a:buChar char="-"/>
            </a:pPr>
            <a:r>
              <a:rPr lang="cs-CZ" dirty="0" err="1"/>
              <a:t>Nationalism</a:t>
            </a:r>
            <a:r>
              <a:rPr lang="cs-CZ" dirty="0"/>
              <a:t> </a:t>
            </a:r>
            <a:r>
              <a:rPr lang="cs-CZ" dirty="0" err="1"/>
              <a:t>is</a:t>
            </a:r>
            <a:r>
              <a:rPr lang="cs-CZ" dirty="0"/>
              <a:t> </a:t>
            </a:r>
            <a:r>
              <a:rPr lang="cs-CZ" dirty="0" err="1"/>
              <a:t>derived</a:t>
            </a:r>
            <a:r>
              <a:rPr lang="cs-CZ" dirty="0"/>
              <a:t> </a:t>
            </a:r>
            <a:r>
              <a:rPr lang="cs-CZ" dirty="0" err="1"/>
              <a:t>from</a:t>
            </a:r>
            <a:r>
              <a:rPr lang="cs-CZ" dirty="0"/>
              <a:t> </a:t>
            </a:r>
            <a:r>
              <a:rPr lang="cs-CZ" dirty="0" err="1"/>
              <a:t>political</a:t>
            </a:r>
            <a:r>
              <a:rPr lang="cs-CZ" dirty="0"/>
              <a:t> </a:t>
            </a:r>
            <a:r>
              <a:rPr lang="cs-CZ" dirty="0" err="1"/>
              <a:t>endeavours</a:t>
            </a:r>
            <a:r>
              <a:rPr lang="cs-CZ" dirty="0"/>
              <a:t> </a:t>
            </a:r>
            <a:r>
              <a:rPr lang="cs-CZ" dirty="0" err="1"/>
              <a:t>of</a:t>
            </a:r>
            <a:r>
              <a:rPr lang="cs-CZ" dirty="0"/>
              <a:t> </a:t>
            </a:r>
            <a:r>
              <a:rPr lang="cs-CZ" dirty="0" err="1"/>
              <a:t>several</a:t>
            </a:r>
            <a:r>
              <a:rPr lang="cs-CZ" dirty="0"/>
              <a:t> big </a:t>
            </a:r>
            <a:r>
              <a:rPr lang="cs-CZ" dirty="0" err="1"/>
              <a:t>national</a:t>
            </a:r>
            <a:r>
              <a:rPr lang="cs-CZ" dirty="0"/>
              <a:t> </a:t>
            </a:r>
            <a:r>
              <a:rPr lang="cs-CZ" dirty="0" err="1"/>
              <a:t>groupings</a:t>
            </a:r>
            <a:endParaRPr lang="cs-CZ" dirty="0"/>
          </a:p>
          <a:p>
            <a:pPr>
              <a:buFontTx/>
              <a:buChar char="-"/>
            </a:pPr>
            <a:r>
              <a:rPr lang="cs-CZ" dirty="0"/>
              <a:t>But </a:t>
            </a:r>
            <a:r>
              <a:rPr lang="cs-CZ" dirty="0" err="1"/>
              <a:t>there</a:t>
            </a:r>
            <a:r>
              <a:rPr lang="cs-CZ" dirty="0"/>
              <a:t> </a:t>
            </a:r>
            <a:r>
              <a:rPr lang="cs-CZ" dirty="0" err="1"/>
              <a:t>is</a:t>
            </a:r>
            <a:r>
              <a:rPr lang="cs-CZ" dirty="0"/>
              <a:t> many </a:t>
            </a:r>
            <a:r>
              <a:rPr lang="cs-CZ" dirty="0" err="1"/>
              <a:t>other</a:t>
            </a:r>
            <a:r>
              <a:rPr lang="cs-CZ" dirty="0"/>
              <a:t> </a:t>
            </a:r>
            <a:r>
              <a:rPr lang="cs-CZ" dirty="0" err="1"/>
              <a:t>ethnic</a:t>
            </a:r>
            <a:r>
              <a:rPr lang="cs-CZ" dirty="0"/>
              <a:t> </a:t>
            </a:r>
            <a:r>
              <a:rPr lang="cs-CZ" dirty="0" err="1"/>
              <a:t>or</a:t>
            </a:r>
            <a:r>
              <a:rPr lang="cs-CZ" dirty="0"/>
              <a:t> </a:t>
            </a:r>
            <a:r>
              <a:rPr lang="cs-CZ" dirty="0" err="1"/>
              <a:t>national</a:t>
            </a:r>
            <a:r>
              <a:rPr lang="cs-CZ" dirty="0"/>
              <a:t> </a:t>
            </a:r>
            <a:r>
              <a:rPr lang="cs-CZ" dirty="0" err="1"/>
              <a:t>groupings</a:t>
            </a:r>
            <a:r>
              <a:rPr lang="cs-CZ" dirty="0"/>
              <a:t> </a:t>
            </a:r>
            <a:r>
              <a:rPr lang="cs-CZ" dirty="0" err="1"/>
              <a:t>out</a:t>
            </a:r>
            <a:r>
              <a:rPr lang="cs-CZ" dirty="0"/>
              <a:t> </a:t>
            </a:r>
            <a:r>
              <a:rPr lang="cs-CZ" dirty="0" err="1"/>
              <a:t>of</a:t>
            </a:r>
            <a:r>
              <a:rPr lang="cs-CZ" dirty="0"/>
              <a:t> </a:t>
            </a:r>
            <a:r>
              <a:rPr lang="cs-CZ" dirty="0" err="1"/>
              <a:t>power</a:t>
            </a:r>
            <a:r>
              <a:rPr lang="cs-CZ" dirty="0"/>
              <a:t>.</a:t>
            </a:r>
          </a:p>
          <a:p>
            <a:pPr>
              <a:buFontTx/>
              <a:buChar char="-"/>
            </a:pPr>
            <a:r>
              <a:rPr lang="cs-CZ" dirty="0" err="1"/>
              <a:t>Sukarno</a:t>
            </a:r>
            <a:r>
              <a:rPr lang="cs-CZ" dirty="0"/>
              <a:t> and </a:t>
            </a:r>
            <a:r>
              <a:rPr lang="cs-CZ" dirty="0" err="1"/>
              <a:t>Suharto</a:t>
            </a:r>
            <a:r>
              <a:rPr lang="cs-CZ" dirty="0"/>
              <a:t> </a:t>
            </a:r>
            <a:r>
              <a:rPr lang="cs-CZ" dirty="0" err="1"/>
              <a:t>were</a:t>
            </a:r>
            <a:r>
              <a:rPr lang="cs-CZ" dirty="0"/>
              <a:t> a </a:t>
            </a:r>
            <a:r>
              <a:rPr lang="cs-CZ" dirty="0" err="1"/>
              <a:t>Javanese</a:t>
            </a:r>
            <a:r>
              <a:rPr lang="cs-CZ" dirty="0"/>
              <a:t> </a:t>
            </a:r>
            <a:r>
              <a:rPr lang="cs-CZ" dirty="0" err="1"/>
              <a:t>Muslims</a:t>
            </a:r>
            <a:r>
              <a:rPr lang="cs-CZ" dirty="0"/>
              <a:t> </a:t>
            </a:r>
            <a:r>
              <a:rPr lang="cs-CZ" dirty="0" err="1"/>
              <a:t>living</a:t>
            </a:r>
            <a:r>
              <a:rPr lang="cs-CZ" dirty="0"/>
              <a:t> far </a:t>
            </a:r>
            <a:r>
              <a:rPr lang="cs-CZ" dirty="0" err="1"/>
              <a:t>from</a:t>
            </a:r>
            <a:r>
              <a:rPr lang="cs-CZ" dirty="0"/>
              <a:t> </a:t>
            </a:r>
            <a:r>
              <a:rPr lang="cs-CZ" dirty="0" err="1"/>
              <a:t>the</a:t>
            </a:r>
            <a:r>
              <a:rPr lang="cs-CZ" dirty="0"/>
              <a:t> </a:t>
            </a:r>
            <a:r>
              <a:rPr lang="cs-CZ" dirty="0" err="1"/>
              <a:t>Mentawai</a:t>
            </a:r>
            <a:r>
              <a:rPr lang="cs-CZ" dirty="0"/>
              <a:t> </a:t>
            </a:r>
            <a:r>
              <a:rPr lang="cs-CZ" dirty="0" err="1"/>
              <a:t>archipelago</a:t>
            </a:r>
            <a:r>
              <a:rPr lang="cs-CZ" dirty="0"/>
              <a:t>.</a:t>
            </a:r>
          </a:p>
          <a:p>
            <a:pPr>
              <a:buFontTx/>
              <a:buChar char="-"/>
            </a:pPr>
            <a:endParaRPr lang="cs-CZ" dirty="0"/>
          </a:p>
        </p:txBody>
      </p:sp>
    </p:spTree>
    <p:extLst>
      <p:ext uri="{BB962C8B-B14F-4D97-AF65-F5344CB8AC3E}">
        <p14:creationId xmlns:p14="http://schemas.microsoft.com/office/powerpoint/2010/main" val="984840545"/>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3865</TotalTime>
  <Words>2272</Words>
  <Application>Microsoft Office PowerPoint</Application>
  <PresentationFormat>Širokoúhlá obrazovka</PresentationFormat>
  <Paragraphs>108</Paragraphs>
  <Slides>31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Arial</vt:lpstr>
      <vt:lpstr>Arial Unicode MS</vt:lpstr>
      <vt:lpstr>Calibri</vt:lpstr>
      <vt:lpstr>Gill Sans MT</vt:lpstr>
      <vt:lpstr>Times New Roman</vt:lpstr>
      <vt:lpstr>Galerie</vt:lpstr>
      <vt:lpstr>Nations and Nationalism:  An Advanced Course on Politics  and culture</vt:lpstr>
      <vt:lpstr>Prezentace aplikace PowerPoint</vt:lpstr>
      <vt:lpstr>Prezentace aplikace PowerPoint</vt:lpstr>
      <vt:lpstr>Prezentace aplikace PowerPoint</vt:lpstr>
      <vt:lpstr>Prezentace aplikace PowerPoint</vt:lpstr>
      <vt:lpstr>Prezentace aplikace PowerPoint</vt:lpstr>
      <vt:lpstr>Let us see Indonesia and here the Siberut</vt:lpstr>
      <vt:lpstr>Prezentace aplikace PowerPoint</vt:lpstr>
      <vt:lpstr>Prezentace aplikace PowerPoint</vt:lpstr>
      <vt:lpstr>Prezentace aplikace PowerPoint</vt:lpstr>
      <vt:lpstr>Joko Widodo</vt:lpstr>
      <vt:lpstr>Prezentace aplikace PowerPoint</vt:lpstr>
      <vt:lpstr>Prezentace aplikace PowerPoint</vt:lpstr>
      <vt:lpstr>Prezentace aplikace PowerPoint</vt:lpstr>
      <vt:lpstr>In the immediate vicinity of the house the soil is trampled and because there is little shade, it quickly dries out. The round along the house, this is an intimate, private space owned by a family living in the house.</vt:lpstr>
      <vt:lpstr>Frequent walks for a day-to-day operations (such as a dock, a garden where a sago is being handled, or where bananas, or banboos are harvested regularly). For these walks the artificial paths are made by defeating a tree and walking on the logs.</vt:lpstr>
      <vt:lpstr>Prezentace aplikace PowerPoint</vt:lpstr>
      <vt:lpstr>Prezentace aplikace PowerPoint</vt:lpstr>
      <vt:lpstr>Prezentace aplikace PowerPoint</vt:lpstr>
      <vt:lpstr>Prezentace aplikace PowerPoint</vt:lpstr>
      <vt:lpstr>Prezentace aplikace PowerPoint</vt:lpstr>
      <vt:lpstr>On the coast, however, there are only inferior jobs among the more educated and busy minkanbauks who even physiognomically look different than the Mentawai. They are large, robust rounds against them, while the Mentawians are much more subtle and subtle.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This is also the case of Minankabau, which vehemently revitalize now their traditions and traditional houses not regard that they do not live in them.</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Nations and Nationalism: An Advanced Course of Political Anthropology</dc:title>
  <dc:creator>Zdeněk Uherek</dc:creator>
  <cp:lastModifiedBy>Zdeněk Uherek</cp:lastModifiedBy>
  <cp:revision>43</cp:revision>
  <dcterms:created xsi:type="dcterms:W3CDTF">2020-04-27T14:08:24Z</dcterms:created>
  <dcterms:modified xsi:type="dcterms:W3CDTF">2021-05-03T02:57:40Z</dcterms:modified>
</cp:coreProperties>
</file>