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55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76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15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9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73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14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36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25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43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2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AD69-59F1-493E-A51E-D1FF41C0BD64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ED97C-9AE1-4059-AF21-D67C0EE7D8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08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100" y="1165949"/>
            <a:ext cx="91052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err="1"/>
              <a:t>Genres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b="1" dirty="0"/>
              <a:t> early </a:t>
            </a:r>
            <a:r>
              <a:rPr lang="cs-CZ" sz="3200" b="1" dirty="0" err="1"/>
              <a:t>colonial</a:t>
            </a:r>
            <a:r>
              <a:rPr lang="cs-CZ" sz="3200" b="1" dirty="0"/>
              <a:t> </a:t>
            </a:r>
            <a:r>
              <a:rPr lang="cs-CZ" sz="3200" b="1" dirty="0" err="1"/>
              <a:t>literature</a:t>
            </a:r>
            <a:r>
              <a:rPr lang="cs-CZ" sz="3200" b="1" dirty="0"/>
              <a:t>, 17th </a:t>
            </a:r>
            <a:r>
              <a:rPr lang="cs-CZ" sz="3200" b="1" dirty="0" err="1"/>
              <a:t>century</a:t>
            </a:r>
            <a:r>
              <a:rPr lang="cs-CZ" sz="3200" b="1" dirty="0"/>
              <a:t>:</a:t>
            </a:r>
          </a:p>
          <a:p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err="1"/>
              <a:t>Chronicles</a:t>
            </a:r>
            <a:r>
              <a:rPr lang="cs-CZ" sz="3200" dirty="0"/>
              <a:t> (</a:t>
            </a:r>
            <a:r>
              <a:rPr lang="cs-CZ" sz="3200" dirty="0" err="1"/>
              <a:t>Bradford</a:t>
            </a:r>
            <a:r>
              <a:rPr lang="cs-CZ" sz="3200" dirty="0"/>
              <a:t>,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Plimoth</a:t>
            </a:r>
            <a:r>
              <a:rPr lang="cs-CZ" sz="3200" i="1" dirty="0"/>
              <a:t> </a:t>
            </a:r>
            <a:r>
              <a:rPr lang="cs-CZ" sz="3200" i="1" dirty="0" err="1"/>
              <a:t>Plantation</a:t>
            </a:r>
            <a:r>
              <a:rPr lang="cs-CZ" sz="3200" dirty="0"/>
              <a:t>; </a:t>
            </a:r>
            <a:r>
              <a:rPr lang="cs-CZ" sz="3200" dirty="0" err="1"/>
              <a:t>others</a:t>
            </a:r>
            <a:r>
              <a:rPr lang="cs-CZ" sz="3200" dirty="0"/>
              <a:t>, </a:t>
            </a:r>
            <a:r>
              <a:rPr lang="cs-CZ" sz="3200" dirty="0" err="1"/>
              <a:t>e.g</a:t>
            </a:r>
            <a:r>
              <a:rPr lang="cs-CZ" sz="3200" dirty="0"/>
              <a:t>. John </a:t>
            </a:r>
            <a:r>
              <a:rPr lang="cs-CZ" sz="3200" dirty="0" err="1"/>
              <a:t>Winthrop</a:t>
            </a:r>
            <a:r>
              <a:rPr lang="cs-CZ" sz="3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err="1"/>
              <a:t>Maps</a:t>
            </a: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err="1"/>
              <a:t>Promotion</a:t>
            </a:r>
            <a:r>
              <a:rPr lang="cs-CZ" sz="3200" dirty="0"/>
              <a:t> </a:t>
            </a:r>
            <a:r>
              <a:rPr lang="cs-CZ" sz="3200" dirty="0" err="1"/>
              <a:t>literature</a:t>
            </a:r>
            <a:r>
              <a:rPr lang="cs-CZ" sz="3200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 </a:t>
            </a:r>
            <a:r>
              <a:rPr lang="cs-CZ" sz="3200" dirty="0" err="1"/>
              <a:t>was</a:t>
            </a:r>
            <a:r>
              <a:rPr lang="cs-CZ" sz="3200" dirty="0"/>
              <a:t> to </a:t>
            </a:r>
            <a:r>
              <a:rPr lang="cs-CZ" sz="3200" dirty="0" err="1"/>
              <a:t>attract</a:t>
            </a:r>
            <a:r>
              <a:rPr lang="cs-CZ" sz="3200" dirty="0"/>
              <a:t> </a:t>
            </a:r>
            <a:r>
              <a:rPr lang="cs-CZ" sz="3200" dirty="0" err="1"/>
              <a:t>new</a:t>
            </a:r>
            <a:r>
              <a:rPr lang="cs-CZ" sz="3200" dirty="0"/>
              <a:t> </a:t>
            </a:r>
            <a:r>
              <a:rPr lang="cs-CZ" sz="3200" dirty="0" err="1"/>
              <a:t>colonists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New </a:t>
            </a:r>
            <a:r>
              <a:rPr lang="cs-CZ" sz="3200" dirty="0" err="1"/>
              <a:t>World</a:t>
            </a:r>
            <a:r>
              <a:rPr lang="cs-CZ" sz="3200" dirty="0"/>
              <a:t>: e. g. John Smith, </a:t>
            </a:r>
            <a:r>
              <a:rPr lang="cs-CZ" sz="3200" i="1" dirty="0"/>
              <a:t>A </a:t>
            </a:r>
            <a:r>
              <a:rPr lang="cs-CZ" sz="3200" i="1" dirty="0" err="1"/>
              <a:t>Description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New </a:t>
            </a:r>
            <a:r>
              <a:rPr lang="cs-CZ" sz="3200" i="1" dirty="0" err="1"/>
              <a:t>England</a:t>
            </a:r>
            <a:r>
              <a:rPr lang="cs-CZ" sz="3200" dirty="0"/>
              <a:t>, 1616. </a:t>
            </a:r>
            <a:r>
              <a:rPr lang="cs-CZ" sz="2400" dirty="0"/>
              <a:t>It </a:t>
            </a:r>
            <a:r>
              <a:rPr lang="cs-CZ" sz="2400" dirty="0" err="1"/>
              <a:t>contained</a:t>
            </a:r>
            <a:r>
              <a:rPr lang="cs-CZ" sz="2400" dirty="0"/>
              <a:t> a </a:t>
            </a:r>
            <a:r>
              <a:rPr lang="cs-CZ" sz="2400" dirty="0" err="1"/>
              <a:t>description</a:t>
            </a:r>
            <a:r>
              <a:rPr lang="cs-CZ" sz="2400" dirty="0"/>
              <a:t> and </a:t>
            </a:r>
            <a:r>
              <a:rPr lang="cs-CZ" sz="2400" dirty="0" err="1"/>
              <a:t>maps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regions</a:t>
            </a:r>
            <a:r>
              <a:rPr lang="cs-CZ" sz="2400" dirty="0"/>
              <a:t> </a:t>
            </a:r>
            <a:r>
              <a:rPr lang="cs-CZ" sz="2400" dirty="0" err="1"/>
              <a:t>explored</a:t>
            </a:r>
            <a:r>
              <a:rPr lang="cs-CZ" sz="2400" dirty="0"/>
              <a:t> by </a:t>
            </a:r>
            <a:r>
              <a:rPr lang="cs-CZ" sz="2400" dirty="0" err="1"/>
              <a:t>him</a:t>
            </a:r>
            <a:r>
              <a:rPr lang="cs-CZ" sz="2400" dirty="0"/>
              <a:t>, </a:t>
            </a:r>
            <a:r>
              <a:rPr lang="cs-CZ" sz="2400" dirty="0" err="1"/>
              <a:t>named</a:t>
            </a:r>
            <a:r>
              <a:rPr lang="cs-CZ" sz="2400" dirty="0"/>
              <a:t> </a:t>
            </a:r>
            <a:r>
              <a:rPr lang="cs-CZ" sz="2400" dirty="0" err="1"/>
              <a:t>northern</a:t>
            </a:r>
            <a:r>
              <a:rPr lang="cs-CZ" sz="2400" dirty="0"/>
              <a:t> </a:t>
            </a:r>
            <a:r>
              <a:rPr lang="cs-CZ" sz="2400" dirty="0" err="1"/>
              <a:t>American</a:t>
            </a:r>
            <a:r>
              <a:rPr lang="cs-CZ" sz="2400" dirty="0"/>
              <a:t> </a:t>
            </a:r>
            <a:r>
              <a:rPr lang="cs-CZ" sz="2400" dirty="0" err="1"/>
              <a:t>coastal</a:t>
            </a:r>
            <a:r>
              <a:rPr lang="cs-CZ" sz="2400" dirty="0"/>
              <a:t> </a:t>
            </a:r>
            <a:r>
              <a:rPr lang="cs-CZ" sz="2400" dirty="0" err="1"/>
              <a:t>territories</a:t>
            </a:r>
            <a:r>
              <a:rPr lang="cs-CZ" sz="2400" dirty="0"/>
              <a:t> New </a:t>
            </a:r>
            <a:r>
              <a:rPr lang="cs-CZ" sz="2400" dirty="0" err="1"/>
              <a:t>England</a:t>
            </a:r>
            <a:r>
              <a:rPr lang="cs-CZ" sz="2400" dirty="0"/>
              <a:t>; </a:t>
            </a:r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later</a:t>
            </a:r>
            <a:r>
              <a:rPr lang="cs-CZ" sz="2400" dirty="0"/>
              <a:t> „New </a:t>
            </a:r>
            <a:r>
              <a:rPr lang="cs-CZ" sz="2400" dirty="0" err="1"/>
              <a:t>England</a:t>
            </a:r>
            <a:r>
              <a:rPr lang="cs-CZ" sz="2400" dirty="0"/>
              <a:t>“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applied</a:t>
            </a:r>
            <a:r>
              <a:rPr lang="cs-CZ" sz="2400" dirty="0"/>
              <a:t> as a </a:t>
            </a:r>
            <a:r>
              <a:rPr lang="cs-CZ" sz="2400" dirty="0" err="1"/>
              <a:t>concept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north-eastern</a:t>
            </a:r>
            <a:r>
              <a:rPr lang="cs-CZ" sz="2400" dirty="0"/>
              <a:t> </a:t>
            </a:r>
            <a:r>
              <a:rPr lang="cs-CZ" sz="2400" dirty="0" err="1"/>
              <a:t>settlements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588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9344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Genres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b="1" dirty="0"/>
              <a:t> early </a:t>
            </a:r>
            <a:r>
              <a:rPr lang="cs-CZ" sz="3200" b="1" dirty="0" err="1"/>
              <a:t>colonial</a:t>
            </a:r>
            <a:r>
              <a:rPr lang="cs-CZ" sz="3200" b="1" dirty="0"/>
              <a:t> </a:t>
            </a:r>
            <a:r>
              <a:rPr lang="cs-CZ" sz="3200" b="1" dirty="0" err="1"/>
              <a:t>literature</a:t>
            </a:r>
            <a:r>
              <a:rPr lang="cs-CZ" sz="3200" b="1" dirty="0"/>
              <a:t>, 17th </a:t>
            </a:r>
            <a:r>
              <a:rPr lang="cs-CZ" sz="3200" b="1" dirty="0" err="1"/>
              <a:t>century</a:t>
            </a:r>
            <a:r>
              <a:rPr lang="cs-CZ" sz="3200" b="1" dirty="0"/>
              <a:t> (</a:t>
            </a:r>
            <a:r>
              <a:rPr lang="cs-CZ" sz="3200" b="1" dirty="0" err="1"/>
              <a:t>cont</a:t>
            </a:r>
            <a:r>
              <a:rPr lang="cs-CZ" sz="3200" b="1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Captivity</a:t>
            </a:r>
            <a:r>
              <a:rPr lang="cs-CZ" sz="3200" dirty="0"/>
              <a:t> </a:t>
            </a:r>
            <a:r>
              <a:rPr lang="cs-CZ" sz="3200" dirty="0" err="1"/>
              <a:t>narratives</a:t>
            </a:r>
            <a:r>
              <a:rPr lang="cs-CZ" sz="3200" dirty="0"/>
              <a:t>, e. g. </a:t>
            </a:r>
            <a:r>
              <a:rPr lang="cs-CZ" sz="3200" i="1" dirty="0"/>
              <a:t>A </a:t>
            </a:r>
            <a:r>
              <a:rPr lang="cs-CZ" sz="3200" i="1" dirty="0" err="1"/>
              <a:t>Narrative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Captivity</a:t>
            </a:r>
            <a:r>
              <a:rPr lang="cs-CZ" sz="3200" i="1" dirty="0"/>
              <a:t> and </a:t>
            </a:r>
            <a:r>
              <a:rPr lang="cs-CZ" sz="3200" i="1" dirty="0" err="1"/>
              <a:t>Restauration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Mrs. Mary </a:t>
            </a:r>
            <a:r>
              <a:rPr lang="cs-CZ" sz="3200" i="1" dirty="0" err="1"/>
              <a:t>Rowlandson</a:t>
            </a:r>
            <a:r>
              <a:rPr lang="cs-CZ" sz="3200" dirty="0"/>
              <a:t>, </a:t>
            </a:r>
            <a:r>
              <a:rPr lang="cs-CZ" sz="3200" dirty="0" err="1"/>
              <a:t>publ</a:t>
            </a:r>
            <a:r>
              <a:rPr lang="cs-CZ" sz="3200" dirty="0"/>
              <a:t>. 1678 (</a:t>
            </a:r>
            <a:r>
              <a:rPr lang="cs-CZ" altLang="cs-CZ" sz="3200" dirty="0"/>
              <a:t>king </a:t>
            </a:r>
            <a:r>
              <a:rPr lang="cs-CZ" altLang="cs-CZ" sz="3200" dirty="0" err="1"/>
              <a:t>Philip's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War</a:t>
            </a:r>
            <a:r>
              <a:rPr lang="cs-CZ" altLang="cs-CZ" sz="3200" dirty="0"/>
              <a:t>, 1675-1678)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err="1"/>
              <a:t>Spiritual</a:t>
            </a:r>
            <a:r>
              <a:rPr lang="cs-CZ" sz="3200" dirty="0"/>
              <a:t> </a:t>
            </a:r>
            <a:r>
              <a:rPr lang="cs-CZ" sz="3200" dirty="0" err="1"/>
              <a:t>autobiographies</a:t>
            </a:r>
            <a:r>
              <a:rPr lang="cs-CZ" sz="3200" dirty="0"/>
              <a:t>, </a:t>
            </a:r>
            <a:r>
              <a:rPr lang="cs-CZ" sz="3200" dirty="0" err="1"/>
              <a:t>diaries</a:t>
            </a:r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Meditative</a:t>
            </a:r>
            <a:r>
              <a:rPr lang="cs-CZ" sz="3200" dirty="0"/>
              <a:t> (</a:t>
            </a:r>
            <a:r>
              <a:rPr lang="cs-CZ" sz="3200" dirty="0" err="1"/>
              <a:t>religious</a:t>
            </a:r>
            <a:r>
              <a:rPr lang="cs-CZ" sz="3200" dirty="0"/>
              <a:t>) </a:t>
            </a:r>
            <a:r>
              <a:rPr lang="cs-CZ" sz="3200" dirty="0" err="1"/>
              <a:t>poetry</a:t>
            </a:r>
            <a:r>
              <a:rPr lang="cs-CZ" sz="3200" dirty="0"/>
              <a:t>, e. g. Anne </a:t>
            </a:r>
            <a:r>
              <a:rPr lang="cs-CZ" sz="3200" dirty="0" err="1"/>
              <a:t>Bradstreet</a:t>
            </a:r>
            <a:r>
              <a:rPr lang="cs-CZ" sz="3200" dirty="0"/>
              <a:t> (1602-1672), Edward </a:t>
            </a:r>
            <a:r>
              <a:rPr lang="cs-CZ" sz="3200" dirty="0" err="1"/>
              <a:t>Taylor</a:t>
            </a:r>
            <a:r>
              <a:rPr lang="cs-CZ" sz="3200" dirty="0"/>
              <a:t>, </a:t>
            </a:r>
            <a:r>
              <a:rPr lang="cs-CZ" sz="3200" dirty="0" err="1"/>
              <a:t>Minister</a:t>
            </a:r>
            <a:r>
              <a:rPr lang="cs-CZ" sz="3200" dirty="0"/>
              <a:t> (1642-1729)</a:t>
            </a:r>
          </a:p>
        </p:txBody>
      </p:sp>
    </p:spTree>
    <p:extLst>
      <p:ext uri="{BB962C8B-B14F-4D97-AF65-F5344CB8AC3E}">
        <p14:creationId xmlns:p14="http://schemas.microsoft.com/office/powerpoint/2010/main" val="339906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7262" y="757239"/>
            <a:ext cx="10390187" cy="557212"/>
          </a:xfrm>
        </p:spPr>
        <p:txBody>
          <a:bodyPr>
            <a:normAutofit fontScale="90000"/>
          </a:bodyPr>
          <a:lstStyle/>
          <a:p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cs-CZ" sz="3600" b="1" dirty="0" err="1"/>
              <a:t>settlements</a:t>
            </a:r>
            <a:r>
              <a:rPr lang="cs-CZ" sz="3600" b="1" dirty="0"/>
              <a:t> </a:t>
            </a:r>
            <a:r>
              <a:rPr lang="cs-CZ" sz="3600" b="1" dirty="0" err="1"/>
              <a:t>originating</a:t>
            </a:r>
            <a:r>
              <a:rPr lang="cs-CZ" sz="3600" b="1" dirty="0"/>
              <a:t> and </a:t>
            </a:r>
            <a:r>
              <a:rPr lang="cs-CZ" sz="3600" b="1" dirty="0" err="1"/>
              <a:t>expanding</a:t>
            </a:r>
            <a:r>
              <a:rPr lang="cs-CZ" sz="3600" b="1" dirty="0"/>
              <a:t> in New </a:t>
            </a:r>
            <a:r>
              <a:rPr lang="cs-CZ" sz="3600" b="1" dirty="0" err="1"/>
              <a:t>England</a:t>
            </a:r>
            <a:r>
              <a:rPr lang="cs-CZ" sz="3600" b="1" dirty="0"/>
              <a:t> </a:t>
            </a:r>
            <a:r>
              <a:rPr lang="cs-CZ" sz="3600" b="1" dirty="0" err="1"/>
              <a:t>since</a:t>
            </a:r>
            <a:r>
              <a:rPr lang="cs-CZ" sz="3600" b="1" dirty="0"/>
              <a:t> 1620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57261" y="1714500"/>
            <a:ext cx="10390188" cy="41322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very </a:t>
            </a:r>
            <a:r>
              <a:rPr lang="cs-CZ" dirty="0" err="1">
                <a:solidFill>
                  <a:schemeClr val="tx1"/>
                </a:solidFill>
              </a:rPr>
              <a:t>religious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Bible: </a:t>
            </a:r>
            <a:r>
              <a:rPr lang="cs-CZ" dirty="0" err="1">
                <a:solidFill>
                  <a:schemeClr val="tx1"/>
                </a:solidFill>
              </a:rPr>
              <a:t>paradigm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life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Hard </a:t>
            </a:r>
            <a:r>
              <a:rPr lang="cs-CZ" dirty="0" err="1">
                <a:solidFill>
                  <a:schemeClr val="tx1"/>
                </a:solidFill>
              </a:rPr>
              <a:t>work</a:t>
            </a:r>
            <a:r>
              <a:rPr lang="cs-CZ" dirty="0">
                <a:solidFill>
                  <a:schemeClr val="tx1"/>
                </a:solidFill>
              </a:rPr>
              <a:t> as </a:t>
            </a:r>
            <a:r>
              <a:rPr lang="cs-CZ" dirty="0" err="1">
                <a:solidFill>
                  <a:schemeClr val="tx1"/>
                </a:solidFill>
              </a:rPr>
              <a:t>redemption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original</a:t>
            </a:r>
            <a:r>
              <a:rPr lang="cs-CZ" dirty="0">
                <a:solidFill>
                  <a:schemeClr val="tx1"/>
                </a:solidFill>
              </a:rPr>
              <a:t> (Adam and </a:t>
            </a:r>
            <a:r>
              <a:rPr lang="cs-CZ" dirty="0" err="1">
                <a:solidFill>
                  <a:schemeClr val="tx1"/>
                </a:solidFill>
              </a:rPr>
              <a:t>Eve´s</a:t>
            </a:r>
            <a:r>
              <a:rPr lang="cs-CZ" dirty="0">
                <a:solidFill>
                  <a:schemeClr val="tx1"/>
                </a:solidFill>
              </a:rPr>
              <a:t>) sin </a:t>
            </a:r>
            <a:r>
              <a:rPr lang="cs-CZ" dirty="0" err="1">
                <a:solidFill>
                  <a:schemeClr val="tx1"/>
                </a:solidFill>
              </a:rPr>
              <a:t>which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was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inherited</a:t>
            </a:r>
            <a:r>
              <a:rPr lang="cs-CZ" dirty="0">
                <a:solidFill>
                  <a:schemeClr val="tx1"/>
                </a:solidFill>
              </a:rPr>
              <a:t> by </a:t>
            </a:r>
            <a:r>
              <a:rPr lang="cs-CZ" dirty="0" err="1">
                <a:solidFill>
                  <a:schemeClr val="tx1"/>
                </a:solidFill>
              </a:rPr>
              <a:t>all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humankind</a:t>
            </a:r>
            <a:r>
              <a:rPr lang="cs-CZ" dirty="0">
                <a:solidFill>
                  <a:schemeClr val="tx1"/>
                </a:solidFill>
              </a:rPr>
              <a:t> (German </a:t>
            </a:r>
            <a:r>
              <a:rPr lang="cs-CZ" dirty="0" err="1">
                <a:solidFill>
                  <a:schemeClr val="tx1"/>
                </a:solidFill>
              </a:rPr>
              <a:t>sociologist</a:t>
            </a:r>
            <a:r>
              <a:rPr lang="cs-CZ" dirty="0">
                <a:solidFill>
                  <a:schemeClr val="tx1"/>
                </a:solidFill>
              </a:rPr>
              <a:t> Max Weber (1864-1920) </a:t>
            </a:r>
            <a:r>
              <a:rPr lang="cs-CZ" dirty="0" err="1">
                <a:solidFill>
                  <a:schemeClr val="tx1"/>
                </a:solidFill>
              </a:rPr>
              <a:t>believed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that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Protestant </a:t>
            </a:r>
            <a:r>
              <a:rPr lang="cs-CZ" dirty="0" err="1">
                <a:solidFill>
                  <a:schemeClr val="tx1"/>
                </a:solidFill>
              </a:rPr>
              <a:t>ethic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dictating</a:t>
            </a:r>
            <a:r>
              <a:rPr lang="cs-CZ" dirty="0">
                <a:solidFill>
                  <a:schemeClr val="tx1"/>
                </a:solidFill>
              </a:rPr>
              <a:t> hard </a:t>
            </a:r>
            <a:r>
              <a:rPr lang="cs-CZ" dirty="0" err="1">
                <a:solidFill>
                  <a:schemeClr val="tx1"/>
                </a:solidFill>
              </a:rPr>
              <a:t>work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chastity</a:t>
            </a:r>
            <a:r>
              <a:rPr lang="cs-CZ" dirty="0">
                <a:solidFill>
                  <a:schemeClr val="tx1"/>
                </a:solidFill>
              </a:rPr>
              <a:t> to </a:t>
            </a:r>
            <a:r>
              <a:rPr lang="cs-CZ" dirty="0" err="1">
                <a:solidFill>
                  <a:schemeClr val="tx1"/>
                </a:solidFill>
              </a:rPr>
              <a:t>individuals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determined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rise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capitalism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People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who</a:t>
            </a:r>
            <a:r>
              <a:rPr lang="cs-CZ" dirty="0">
                <a:solidFill>
                  <a:schemeClr val="tx1"/>
                </a:solidFill>
              </a:rPr>
              <a:t> had to </a:t>
            </a:r>
            <a:r>
              <a:rPr lang="cs-CZ" dirty="0" err="1">
                <a:solidFill>
                  <a:schemeClr val="tx1"/>
                </a:solidFill>
              </a:rPr>
              <a:t>work</a:t>
            </a:r>
            <a:r>
              <a:rPr lang="cs-CZ" dirty="0">
                <a:solidFill>
                  <a:schemeClr val="tx1"/>
                </a:solidFill>
              </a:rPr>
              <a:t> hard </a:t>
            </a:r>
            <a:r>
              <a:rPr lang="cs-CZ" dirty="0" err="1">
                <a:solidFill>
                  <a:schemeClr val="tx1"/>
                </a:solidFill>
              </a:rPr>
              <a:t>individually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did</a:t>
            </a:r>
            <a:r>
              <a:rPr lang="cs-CZ" dirty="0">
                <a:solidFill>
                  <a:schemeClr val="tx1"/>
                </a:solidFill>
              </a:rPr>
              <a:t> not </a:t>
            </a:r>
            <a:r>
              <a:rPr lang="cs-CZ" dirty="0" err="1">
                <a:solidFill>
                  <a:schemeClr val="tx1"/>
                </a:solidFill>
              </a:rPr>
              <a:t>need</a:t>
            </a:r>
            <a:r>
              <a:rPr lang="cs-CZ" dirty="0">
                <a:solidFill>
                  <a:schemeClr val="tx1"/>
                </a:solidFill>
              </a:rPr>
              <a:t> to </a:t>
            </a:r>
            <a:r>
              <a:rPr lang="cs-CZ" dirty="0" err="1">
                <a:solidFill>
                  <a:schemeClr val="tx1"/>
                </a:solidFill>
              </a:rPr>
              <a:t>rely</a:t>
            </a:r>
            <a:r>
              <a:rPr lang="cs-CZ" dirty="0">
                <a:solidFill>
                  <a:schemeClr val="tx1"/>
                </a:solidFill>
              </a:rPr>
              <a:t> on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work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slaves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However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they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believed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their</a:t>
            </a:r>
            <a:r>
              <a:rPr lang="cs-CZ" dirty="0">
                <a:solidFill>
                  <a:schemeClr val="tx1"/>
                </a:solidFill>
              </a:rPr>
              <a:t> Christian superiority, </a:t>
            </a:r>
            <a:r>
              <a:rPr lang="cs-CZ" dirty="0" err="1">
                <a:solidFill>
                  <a:schemeClr val="tx1"/>
                </a:solidFill>
              </a:rPr>
              <a:t>which</a:t>
            </a:r>
            <a:r>
              <a:rPr lang="cs-CZ" dirty="0">
                <a:solidFill>
                  <a:schemeClr val="tx1"/>
                </a:solidFill>
              </a:rPr>
              <a:t> led to </a:t>
            </a:r>
            <a:r>
              <a:rPr lang="cs-CZ" dirty="0" err="1">
                <a:solidFill>
                  <a:schemeClr val="tx1"/>
                </a:solidFill>
              </a:rPr>
              <a:t>inherent</a:t>
            </a:r>
            <a:r>
              <a:rPr lang="cs-CZ" dirty="0">
                <a:solidFill>
                  <a:schemeClr val="tx1"/>
                </a:solidFill>
              </a:rPr>
              <a:t> Protestant </a:t>
            </a:r>
            <a:r>
              <a:rPr lang="cs-CZ" dirty="0" err="1">
                <a:solidFill>
                  <a:schemeClr val="tx1"/>
                </a:solidFill>
              </a:rPr>
              <a:t>racism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Predestination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final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salvation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damnation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resolved</a:t>
            </a:r>
            <a:r>
              <a:rPr lang="cs-CZ" dirty="0">
                <a:solidFill>
                  <a:schemeClr val="tx1"/>
                </a:solidFill>
              </a:rPr>
              <a:t> by </a:t>
            </a:r>
            <a:r>
              <a:rPr lang="cs-CZ" dirty="0" err="1">
                <a:solidFill>
                  <a:schemeClr val="tx1"/>
                </a:solidFill>
              </a:rPr>
              <a:t>God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before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person´s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birth</a:t>
            </a:r>
            <a:r>
              <a:rPr lang="cs-CZ" dirty="0">
                <a:solidFill>
                  <a:schemeClr val="tx1"/>
                </a:solidFill>
              </a:rPr>
              <a:t>). </a:t>
            </a:r>
            <a:r>
              <a:rPr lang="cs-CZ" dirty="0" err="1">
                <a:solidFill>
                  <a:schemeClr val="tx1"/>
                </a:solidFill>
              </a:rPr>
              <a:t>However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Puritans</a:t>
            </a:r>
            <a:r>
              <a:rPr lang="cs-CZ" dirty="0">
                <a:solidFill>
                  <a:schemeClr val="tx1"/>
                </a:solidFill>
              </a:rPr>
              <a:t> in New </a:t>
            </a:r>
            <a:r>
              <a:rPr lang="cs-CZ" dirty="0" err="1">
                <a:solidFill>
                  <a:schemeClr val="tx1"/>
                </a:solidFill>
              </a:rPr>
              <a:t>England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invented</a:t>
            </a:r>
            <a:r>
              <a:rPr lang="cs-CZ" dirty="0">
                <a:solidFill>
                  <a:schemeClr val="tx1"/>
                </a:solidFill>
              </a:rPr>
              <a:t> „</a:t>
            </a:r>
            <a:r>
              <a:rPr lang="cs-CZ" dirty="0" err="1">
                <a:solidFill>
                  <a:schemeClr val="tx1"/>
                </a:solidFill>
              </a:rPr>
              <a:t>visible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saints</a:t>
            </a:r>
            <a:r>
              <a:rPr lang="cs-CZ" dirty="0">
                <a:solidFill>
                  <a:schemeClr val="tx1"/>
                </a:solidFill>
              </a:rPr>
              <a:t>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life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individuals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scrutinized</a:t>
            </a:r>
            <a:r>
              <a:rPr lang="cs-CZ" dirty="0">
                <a:solidFill>
                  <a:schemeClr val="tx1"/>
                </a:solidFill>
              </a:rPr>
              <a:t> by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community</a:t>
            </a:r>
            <a:r>
              <a:rPr lang="cs-CZ" dirty="0">
                <a:solidFill>
                  <a:schemeClr val="tx1"/>
                </a:solidFill>
              </a:rPr>
              <a:t>, by </a:t>
            </a:r>
            <a:r>
              <a:rPr lang="cs-CZ" dirty="0" err="1">
                <a:solidFill>
                  <a:schemeClr val="tx1"/>
                </a:solidFill>
              </a:rPr>
              <a:t>individuals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themselves</a:t>
            </a:r>
            <a:r>
              <a:rPr lang="cs-CZ" dirty="0">
                <a:solidFill>
                  <a:schemeClr val="tx1"/>
                </a:solidFill>
              </a:rPr>
              <a:t> 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6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-2814637"/>
            <a:ext cx="10515600" cy="4133850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Witch</a:t>
            </a:r>
            <a:r>
              <a:rPr lang="cs-CZ" sz="3600" b="1" dirty="0"/>
              <a:t> </a:t>
            </a:r>
            <a:r>
              <a:rPr lang="cs-CZ" sz="3600" b="1" dirty="0" err="1"/>
              <a:t>hunts</a:t>
            </a:r>
            <a:r>
              <a:rPr lang="cs-CZ" sz="3600" b="1" dirty="0"/>
              <a:t>; </a:t>
            </a:r>
            <a:r>
              <a:rPr lang="cs-CZ" sz="3600" b="1" dirty="0" err="1"/>
              <a:t>Salem</a:t>
            </a:r>
            <a:r>
              <a:rPr lang="cs-CZ" sz="3600" b="1" dirty="0"/>
              <a:t> and </a:t>
            </a:r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cs-CZ" sz="3600" b="1" dirty="0" err="1"/>
              <a:t>whole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Massatchusetts</a:t>
            </a:r>
            <a:r>
              <a:rPr lang="cs-CZ" sz="3600" b="1" dirty="0"/>
              <a:t> in </a:t>
            </a:r>
            <a:r>
              <a:rPr lang="cs-CZ" sz="3600" b="1" dirty="0" err="1"/>
              <a:t>the</a:t>
            </a:r>
            <a:r>
              <a:rPr lang="cs-CZ" sz="3600" b="1" dirty="0"/>
              <a:t> 1690s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2314575"/>
            <a:ext cx="10515600" cy="377507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Moral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suspicion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growing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heterogeneity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society (</a:t>
            </a:r>
            <a:r>
              <a:rPr lang="cs-CZ" dirty="0" err="1">
                <a:solidFill>
                  <a:schemeClr val="tx1"/>
                </a:solidFill>
              </a:rPr>
              <a:t>new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enterprising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settlers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not </a:t>
            </a:r>
            <a:r>
              <a:rPr lang="cs-CZ" dirty="0" err="1">
                <a:solidFill>
                  <a:schemeClr val="tx1"/>
                </a:solidFill>
              </a:rPr>
              <a:t>Puritans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dirty="0" err="1">
                <a:solidFill>
                  <a:schemeClr val="tx1"/>
                </a:solidFill>
              </a:rPr>
              <a:t>caused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serious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social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crisis</a:t>
            </a:r>
            <a:r>
              <a:rPr lang="cs-CZ" dirty="0">
                <a:solidFill>
                  <a:schemeClr val="tx1"/>
                </a:solidFill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About</a:t>
            </a:r>
            <a:r>
              <a:rPr lang="cs-CZ" dirty="0">
                <a:solidFill>
                  <a:schemeClr val="tx1"/>
                </a:solidFill>
              </a:rPr>
              <a:t> 90 </a:t>
            </a:r>
            <a:r>
              <a:rPr lang="cs-CZ" dirty="0" err="1">
                <a:solidFill>
                  <a:schemeClr val="tx1"/>
                </a:solidFill>
              </a:rPr>
              <a:t>people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mostly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women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hanged</a:t>
            </a:r>
            <a:r>
              <a:rPr lang="cs-CZ" dirty="0">
                <a:solidFill>
                  <a:schemeClr val="tx1"/>
                </a:solidFill>
              </a:rPr>
              <a:t> in Massachusetts  </a:t>
            </a:r>
          </a:p>
          <a:p>
            <a:r>
              <a:rPr lang="cs-CZ" dirty="0" err="1">
                <a:solidFill>
                  <a:schemeClr val="tx1"/>
                </a:solidFill>
              </a:rPr>
              <a:t>Puritan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fear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witchcraft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used</a:t>
            </a:r>
            <a:r>
              <a:rPr lang="cs-CZ" dirty="0">
                <a:solidFill>
                  <a:schemeClr val="tx1"/>
                </a:solidFill>
              </a:rPr>
              <a:t> as a </a:t>
            </a:r>
            <a:r>
              <a:rPr lang="cs-CZ" dirty="0" err="1">
                <a:solidFill>
                  <a:schemeClr val="tx1"/>
                </a:solidFill>
              </a:rPr>
              <a:t>theme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later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literature</a:t>
            </a:r>
            <a:r>
              <a:rPr lang="cs-CZ" dirty="0">
                <a:solidFill>
                  <a:schemeClr val="tx1"/>
                </a:solidFill>
              </a:rPr>
              <a:t>, up to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present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r>
              <a:rPr lang="cs-CZ" dirty="0">
                <a:solidFill>
                  <a:schemeClr val="tx1"/>
                </a:solidFill>
              </a:rPr>
              <a:t>N. </a:t>
            </a:r>
            <a:r>
              <a:rPr lang="cs-CZ" dirty="0" err="1">
                <a:solidFill>
                  <a:schemeClr val="tx1"/>
                </a:solidFill>
              </a:rPr>
              <a:t>Hawthorne</a:t>
            </a:r>
            <a:r>
              <a:rPr lang="cs-CZ" dirty="0">
                <a:solidFill>
                  <a:schemeClr val="tx1"/>
                </a:solidFill>
              </a:rPr>
              <a:t> (mid-19th </a:t>
            </a:r>
            <a:r>
              <a:rPr lang="cs-CZ" dirty="0" err="1">
                <a:solidFill>
                  <a:schemeClr val="tx1"/>
                </a:solidFill>
              </a:rPr>
              <a:t>century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b="1" i="1" dirty="0" err="1">
                <a:solidFill>
                  <a:schemeClr val="tx1"/>
                </a:solidFill>
              </a:rPr>
              <a:t>The</a:t>
            </a:r>
            <a:r>
              <a:rPr lang="cs-CZ" b="1" i="1" dirty="0">
                <a:solidFill>
                  <a:schemeClr val="tx1"/>
                </a:solidFill>
              </a:rPr>
              <a:t> Scarlet </a:t>
            </a:r>
            <a:r>
              <a:rPr lang="cs-CZ" b="1" i="1" dirty="0" err="1">
                <a:solidFill>
                  <a:schemeClr val="tx1"/>
                </a:solidFill>
              </a:rPr>
              <a:t>Letter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(1850), </a:t>
            </a:r>
            <a:r>
              <a:rPr lang="cs-CZ" i="1" dirty="0" err="1">
                <a:solidFill>
                  <a:schemeClr val="tx1"/>
                </a:solidFill>
              </a:rPr>
              <a:t>The</a:t>
            </a:r>
            <a:r>
              <a:rPr lang="cs-CZ" i="1" dirty="0">
                <a:solidFill>
                  <a:schemeClr val="tx1"/>
                </a:solidFill>
              </a:rPr>
              <a:t> House </a:t>
            </a:r>
            <a:r>
              <a:rPr lang="cs-CZ" i="1" dirty="0" err="1">
                <a:solidFill>
                  <a:schemeClr val="tx1"/>
                </a:solidFill>
              </a:rPr>
              <a:t>of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the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Seven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Gables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romances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i="1" dirty="0" err="1">
                <a:solidFill>
                  <a:schemeClr val="tx1"/>
                </a:solidFill>
              </a:rPr>
              <a:t>Young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Goodman</a:t>
            </a:r>
            <a:r>
              <a:rPr lang="cs-CZ" i="1" dirty="0">
                <a:solidFill>
                  <a:schemeClr val="tx1"/>
                </a:solidFill>
              </a:rPr>
              <a:t> Brown </a:t>
            </a:r>
            <a:r>
              <a:rPr lang="cs-CZ" dirty="0">
                <a:solidFill>
                  <a:schemeClr val="tx1"/>
                </a:solidFill>
              </a:rPr>
              <a:t>– a </a:t>
            </a:r>
            <a:r>
              <a:rPr lang="cs-CZ" dirty="0" err="1">
                <a:solidFill>
                  <a:schemeClr val="tx1"/>
                </a:solidFill>
              </a:rPr>
              <a:t>short</a:t>
            </a:r>
            <a:r>
              <a:rPr lang="cs-CZ" dirty="0">
                <a:solidFill>
                  <a:schemeClr val="tx1"/>
                </a:solidFill>
              </a:rPr>
              <a:t> story</a:t>
            </a:r>
          </a:p>
          <a:p>
            <a:r>
              <a:rPr lang="cs-CZ" dirty="0">
                <a:solidFill>
                  <a:schemeClr val="tx1"/>
                </a:solidFill>
              </a:rPr>
              <a:t>John </a:t>
            </a:r>
            <a:r>
              <a:rPr lang="cs-CZ" dirty="0" err="1">
                <a:solidFill>
                  <a:schemeClr val="tx1"/>
                </a:solidFill>
              </a:rPr>
              <a:t>Updike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b="1" i="1" dirty="0" err="1">
                <a:solidFill>
                  <a:schemeClr val="tx1"/>
                </a:solidFill>
              </a:rPr>
              <a:t>The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Witches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of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Eastwick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(1984), </a:t>
            </a:r>
            <a:r>
              <a:rPr lang="cs-CZ" i="1" dirty="0" err="1">
                <a:solidFill>
                  <a:schemeClr val="tx1"/>
                </a:solidFill>
              </a:rPr>
              <a:t>The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Widows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of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Eastwick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(2008)</a:t>
            </a:r>
          </a:p>
          <a:p>
            <a:r>
              <a:rPr lang="cs-CZ" dirty="0">
                <a:solidFill>
                  <a:schemeClr val="tx1"/>
                </a:solidFill>
              </a:rPr>
              <a:t>Arthur Miller, </a:t>
            </a:r>
            <a:r>
              <a:rPr lang="cs-CZ" b="1" i="1" dirty="0" err="1">
                <a:solidFill>
                  <a:schemeClr val="tx1"/>
                </a:solidFill>
              </a:rPr>
              <a:t>The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Crucible</a:t>
            </a:r>
            <a:r>
              <a:rPr lang="cs-CZ" i="1" dirty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play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(1953)</a:t>
            </a:r>
            <a:endParaRPr lang="cs-CZ" i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Ira </a:t>
            </a:r>
            <a:r>
              <a:rPr lang="cs-CZ" dirty="0" err="1">
                <a:solidFill>
                  <a:schemeClr val="tx1"/>
                </a:solidFill>
              </a:rPr>
              <a:t>Levin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b="1" i="1" dirty="0" err="1">
                <a:solidFill>
                  <a:schemeClr val="tx1"/>
                </a:solidFill>
              </a:rPr>
              <a:t>Rosemary´s</a:t>
            </a:r>
            <a:r>
              <a:rPr lang="cs-CZ" b="1" i="1" dirty="0">
                <a:solidFill>
                  <a:schemeClr val="tx1"/>
                </a:solidFill>
              </a:rPr>
              <a:t> Baby </a:t>
            </a:r>
            <a:r>
              <a:rPr lang="cs-CZ" dirty="0">
                <a:solidFill>
                  <a:schemeClr val="tx1"/>
                </a:solidFill>
              </a:rPr>
              <a:t>(1967), </a:t>
            </a:r>
            <a:r>
              <a:rPr lang="cs-CZ" i="1" dirty="0">
                <a:solidFill>
                  <a:schemeClr val="tx1"/>
                </a:solidFill>
              </a:rPr>
              <a:t>Son </a:t>
            </a:r>
            <a:r>
              <a:rPr lang="cs-CZ" i="1" dirty="0" err="1">
                <a:solidFill>
                  <a:schemeClr val="tx1"/>
                </a:solidFill>
              </a:rPr>
              <a:t>of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Rosemary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(1997) - fiction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00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657227"/>
            <a:ext cx="10515600" cy="618680"/>
          </a:xfrm>
        </p:spPr>
        <p:txBody>
          <a:bodyPr>
            <a:noAutofit/>
          </a:bodyPr>
          <a:lstStyle/>
          <a:p>
            <a:r>
              <a:rPr lang="cs-CZ" sz="3200" b="1" dirty="0" err="1"/>
              <a:t>The</a:t>
            </a:r>
            <a:r>
              <a:rPr lang="cs-CZ" sz="3200" b="1" dirty="0"/>
              <a:t> </a:t>
            </a:r>
            <a:r>
              <a:rPr lang="cs-CZ" sz="3200" b="1" dirty="0" err="1"/>
              <a:t>South</a:t>
            </a:r>
            <a:r>
              <a:rPr lang="cs-CZ" sz="3200" b="1" dirty="0"/>
              <a:t>: </a:t>
            </a:r>
            <a:r>
              <a:rPr lang="cs-CZ" sz="3200" b="1" dirty="0" err="1"/>
              <a:t>its</a:t>
            </a:r>
            <a:r>
              <a:rPr lang="cs-CZ" sz="3200" b="1" dirty="0"/>
              <a:t> </a:t>
            </a:r>
            <a:r>
              <a:rPr lang="cs-CZ" sz="3200" b="1" dirty="0" err="1"/>
              <a:t>culture</a:t>
            </a:r>
            <a:r>
              <a:rPr lang="cs-CZ" sz="3200" b="1" dirty="0"/>
              <a:t> </a:t>
            </a:r>
            <a:r>
              <a:rPr lang="cs-CZ" sz="3200" b="1" dirty="0" err="1"/>
              <a:t>originated</a:t>
            </a:r>
            <a:r>
              <a:rPr lang="cs-CZ" sz="3200" b="1" dirty="0"/>
              <a:t> in </a:t>
            </a:r>
            <a:r>
              <a:rPr lang="cs-CZ" sz="3200" b="1" dirty="0" err="1"/>
              <a:t>Jamestown</a:t>
            </a:r>
            <a:r>
              <a:rPr lang="cs-CZ" sz="3200" b="1" dirty="0"/>
              <a:t>, Virginia, in 1607.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1552353"/>
            <a:ext cx="10515600" cy="466271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Protestant </a:t>
            </a:r>
            <a:r>
              <a:rPr lang="cs-CZ" dirty="0" err="1">
                <a:solidFill>
                  <a:schemeClr val="tx1"/>
                </a:solidFill>
              </a:rPr>
              <a:t>colonists</a:t>
            </a:r>
            <a:r>
              <a:rPr lang="cs-CZ" dirty="0">
                <a:solidFill>
                  <a:schemeClr val="tx1"/>
                </a:solidFill>
              </a:rPr>
              <a:t>, but </a:t>
            </a:r>
            <a:r>
              <a:rPr lang="cs-CZ" dirty="0" err="1">
                <a:solidFill>
                  <a:schemeClr val="tx1"/>
                </a:solidFill>
              </a:rPr>
              <a:t>heterogenous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classwise</a:t>
            </a:r>
            <a:r>
              <a:rPr lang="cs-CZ" dirty="0">
                <a:solidFill>
                  <a:schemeClr val="tx1"/>
                </a:solidFill>
              </a:rPr>
              <a:t> and by </a:t>
            </a:r>
            <a:r>
              <a:rPr lang="cs-CZ" dirty="0" err="1">
                <a:solidFill>
                  <a:schemeClr val="tx1"/>
                </a:solidFill>
              </a:rPr>
              <a:t>religious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creeds</a:t>
            </a:r>
            <a:r>
              <a:rPr lang="cs-CZ" dirty="0">
                <a:solidFill>
                  <a:schemeClr val="tx1"/>
                </a:solidFill>
              </a:rPr>
              <a:t>, NOT PURITANS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First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slaves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brought</a:t>
            </a:r>
            <a:r>
              <a:rPr lang="cs-CZ" dirty="0">
                <a:solidFill>
                  <a:schemeClr val="tx1"/>
                </a:solidFill>
              </a:rPr>
              <a:t> to Virginia in 1619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Triangular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trade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one</a:t>
            </a:r>
            <a:r>
              <a:rPr lang="cs-CZ" dirty="0">
                <a:solidFill>
                  <a:schemeClr val="tx1"/>
                </a:solidFill>
              </a:rPr>
              <a:t> triangle: </a:t>
            </a:r>
            <a:r>
              <a:rPr lang="cs-CZ" dirty="0" err="1">
                <a:solidFill>
                  <a:schemeClr val="tx1"/>
                </a:solidFill>
              </a:rPr>
              <a:t>West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Indies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West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African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coast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North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American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coast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Indentured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servants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at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beginning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By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1660s </a:t>
            </a:r>
            <a:r>
              <a:rPr lang="cs-CZ" dirty="0" err="1">
                <a:solidFill>
                  <a:schemeClr val="tx1"/>
                </a:solidFill>
              </a:rPr>
              <a:t>black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servants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could</a:t>
            </a:r>
            <a:r>
              <a:rPr lang="cs-CZ" dirty="0">
                <a:solidFill>
                  <a:schemeClr val="tx1"/>
                </a:solidFill>
              </a:rPr>
              <a:t> not </a:t>
            </a:r>
            <a:r>
              <a:rPr lang="cs-CZ" dirty="0" err="1">
                <a:solidFill>
                  <a:schemeClr val="tx1"/>
                </a:solidFill>
              </a:rPr>
              <a:t>earn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their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freedom</a:t>
            </a:r>
            <a:r>
              <a:rPr lang="cs-CZ" dirty="0">
                <a:solidFill>
                  <a:schemeClr val="tx1"/>
                </a:solidFill>
              </a:rPr>
              <a:t> any more, </a:t>
            </a: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brought</a:t>
            </a:r>
            <a:r>
              <a:rPr lang="cs-CZ" dirty="0">
                <a:solidFill>
                  <a:schemeClr val="tx1"/>
                </a:solidFill>
              </a:rPr>
              <a:t> to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colonies</a:t>
            </a:r>
            <a:r>
              <a:rPr lang="cs-CZ" dirty="0">
                <a:solidFill>
                  <a:schemeClr val="tx1"/>
                </a:solidFill>
              </a:rPr>
              <a:t> as </a:t>
            </a:r>
            <a:r>
              <a:rPr lang="cs-CZ" dirty="0" err="1">
                <a:solidFill>
                  <a:schemeClr val="tx1"/>
                </a:solidFill>
              </a:rPr>
              <a:t>slaves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lifetime</a:t>
            </a:r>
            <a:r>
              <a:rPr lang="cs-CZ" dirty="0">
                <a:solidFill>
                  <a:schemeClr val="tx1"/>
                </a:solidFill>
              </a:rPr>
              <a:t> = </a:t>
            </a:r>
            <a:r>
              <a:rPr lang="cs-CZ" dirty="0" err="1">
                <a:solidFill>
                  <a:schemeClr val="tx1"/>
                </a:solidFill>
              </a:rPr>
              <a:t>chattel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slavery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Christianity</a:t>
            </a:r>
            <a:r>
              <a:rPr lang="cs-CZ" dirty="0">
                <a:solidFill>
                  <a:schemeClr val="tx1"/>
                </a:solidFill>
              </a:rPr>
              <a:t> (Christian </a:t>
            </a:r>
            <a:r>
              <a:rPr lang="cs-CZ" dirty="0" err="1">
                <a:solidFill>
                  <a:schemeClr val="tx1"/>
                </a:solidFill>
              </a:rPr>
              <a:t>values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dirty="0" err="1">
                <a:solidFill>
                  <a:schemeClr val="tx1"/>
                </a:solidFill>
              </a:rPr>
              <a:t>was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racialized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dirty="0" err="1">
                <a:solidFill>
                  <a:schemeClr val="tx1"/>
                </a:solidFill>
              </a:rPr>
              <a:t>blacks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inferior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dangerous</a:t>
            </a:r>
            <a:r>
              <a:rPr lang="cs-CZ" dirty="0">
                <a:solidFill>
                  <a:schemeClr val="tx1"/>
                </a:solidFill>
              </a:rPr>
              <a:t> by </a:t>
            </a:r>
            <a:r>
              <a:rPr lang="cs-CZ" dirty="0" err="1">
                <a:solidFill>
                  <a:schemeClr val="tx1"/>
                </a:solidFill>
              </a:rPr>
              <a:t>their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inherent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qualities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Plantations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needed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cheapest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labor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possible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Breeding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slaves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after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prohibition</a:t>
            </a:r>
            <a:r>
              <a:rPr lang="cs-CZ" dirty="0">
                <a:solidFill>
                  <a:schemeClr val="tx1"/>
                </a:solidFill>
              </a:rPr>
              <a:t> (and </a:t>
            </a:r>
            <a:r>
              <a:rPr lang="cs-CZ" dirty="0" err="1">
                <a:solidFill>
                  <a:schemeClr val="tx1"/>
                </a:solidFill>
              </a:rPr>
              <a:t>persecution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international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slave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trade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Vienna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Congress</a:t>
            </a:r>
            <a:r>
              <a:rPr lang="cs-CZ" dirty="0">
                <a:solidFill>
                  <a:schemeClr val="tx1"/>
                </a:solidFill>
              </a:rPr>
              <a:t>, 1814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tx1"/>
                </a:solidFill>
              </a:rPr>
              <a:t>Population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blacks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South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grew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higher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whites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91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567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Genres of early colonial literature, 17th century (cont.)</vt:lpstr>
      <vt:lpstr>The settlements originating and expanding in New England since 1620</vt:lpstr>
      <vt:lpstr>Witch hunts; Salem and the whole of Massatchusetts in the 1690s</vt:lpstr>
      <vt:lpstr>The South: its culture originated in Jamestown, Virginia, in 1607.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genres of early colonial  literature</dc:title>
  <dc:creator>Eva Kalivodová</dc:creator>
  <cp:lastModifiedBy>Kalivodová, Eva</cp:lastModifiedBy>
  <cp:revision>50</cp:revision>
  <dcterms:created xsi:type="dcterms:W3CDTF">2014-10-24T06:29:28Z</dcterms:created>
  <dcterms:modified xsi:type="dcterms:W3CDTF">2021-02-18T11:16:09Z</dcterms:modified>
</cp:coreProperties>
</file>