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4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662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955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762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715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099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738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14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368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25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243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662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5AD69-59F1-493E-A51E-D1FF41C0BD64}" type="datetimeFigureOut">
              <a:rPr lang="cs-CZ" smtClean="0"/>
              <a:pPr/>
              <a:t>18.02.2021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ED97C-9AE1-4059-AF21-D67C0EE7D8A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08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943100" y="1165949"/>
            <a:ext cx="910529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err="1"/>
              <a:t>Genres</a:t>
            </a:r>
            <a:r>
              <a:rPr lang="cs-CZ" sz="3200" b="1" dirty="0"/>
              <a:t> </a:t>
            </a:r>
            <a:r>
              <a:rPr lang="cs-CZ" sz="3200" b="1" dirty="0" err="1"/>
              <a:t>of</a:t>
            </a:r>
            <a:r>
              <a:rPr lang="cs-CZ" sz="3200" b="1" dirty="0"/>
              <a:t> early </a:t>
            </a:r>
            <a:r>
              <a:rPr lang="cs-CZ" sz="3200" b="1" dirty="0" err="1"/>
              <a:t>colonial</a:t>
            </a:r>
            <a:r>
              <a:rPr lang="cs-CZ" sz="3200" b="1" dirty="0"/>
              <a:t> </a:t>
            </a:r>
            <a:r>
              <a:rPr lang="cs-CZ" sz="3200" b="1" dirty="0" err="1"/>
              <a:t>literature</a:t>
            </a:r>
            <a:r>
              <a:rPr lang="cs-CZ" sz="3200" b="1" dirty="0"/>
              <a:t>, 17th </a:t>
            </a:r>
            <a:r>
              <a:rPr lang="cs-CZ" sz="3200" b="1" dirty="0" err="1"/>
              <a:t>century</a:t>
            </a:r>
            <a:r>
              <a:rPr lang="cs-CZ" sz="3200" b="1" dirty="0"/>
              <a:t>:</a:t>
            </a:r>
          </a:p>
          <a:p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err="1"/>
              <a:t>Chronicles</a:t>
            </a:r>
            <a:r>
              <a:rPr lang="cs-CZ" sz="3200" dirty="0"/>
              <a:t> (</a:t>
            </a:r>
            <a:r>
              <a:rPr lang="cs-CZ" sz="3200" dirty="0" err="1"/>
              <a:t>Bradford</a:t>
            </a:r>
            <a:r>
              <a:rPr lang="cs-CZ" sz="3200" dirty="0"/>
              <a:t>, </a:t>
            </a:r>
            <a:r>
              <a:rPr lang="cs-CZ" sz="3200" i="1" dirty="0" err="1"/>
              <a:t>Of</a:t>
            </a:r>
            <a:r>
              <a:rPr lang="cs-CZ" sz="3200" i="1" dirty="0"/>
              <a:t> </a:t>
            </a:r>
            <a:r>
              <a:rPr lang="cs-CZ" sz="3200" i="1" dirty="0" err="1"/>
              <a:t>Plimoth</a:t>
            </a:r>
            <a:r>
              <a:rPr lang="cs-CZ" sz="3200" i="1" dirty="0"/>
              <a:t> </a:t>
            </a:r>
            <a:r>
              <a:rPr lang="cs-CZ" sz="3200" i="1" dirty="0" err="1"/>
              <a:t>Plantation</a:t>
            </a:r>
            <a:r>
              <a:rPr lang="cs-CZ" sz="3200" dirty="0"/>
              <a:t>; </a:t>
            </a:r>
            <a:r>
              <a:rPr lang="cs-CZ" sz="3200" dirty="0" err="1"/>
              <a:t>others</a:t>
            </a:r>
            <a:r>
              <a:rPr lang="cs-CZ" sz="3200" dirty="0"/>
              <a:t>, </a:t>
            </a:r>
            <a:r>
              <a:rPr lang="cs-CZ" sz="3200" dirty="0" err="1"/>
              <a:t>e.g</a:t>
            </a:r>
            <a:r>
              <a:rPr lang="cs-CZ" sz="3200" dirty="0"/>
              <a:t>. John </a:t>
            </a:r>
            <a:r>
              <a:rPr lang="cs-CZ" sz="3200" dirty="0" err="1"/>
              <a:t>Winthrop</a:t>
            </a:r>
            <a:r>
              <a:rPr lang="cs-CZ" sz="32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err="1"/>
              <a:t>Maps</a:t>
            </a: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err="1"/>
              <a:t>Promotion</a:t>
            </a:r>
            <a:r>
              <a:rPr lang="cs-CZ" sz="3200" dirty="0"/>
              <a:t> </a:t>
            </a:r>
            <a:r>
              <a:rPr lang="cs-CZ" sz="3200" dirty="0" err="1"/>
              <a:t>literature</a:t>
            </a:r>
            <a:r>
              <a:rPr lang="cs-CZ" sz="3200" dirty="0"/>
              <a:t> </a:t>
            </a:r>
            <a:r>
              <a:rPr lang="cs-CZ" sz="3200" dirty="0" err="1"/>
              <a:t>that</a:t>
            </a:r>
            <a:r>
              <a:rPr lang="cs-CZ" sz="3200" dirty="0"/>
              <a:t> </a:t>
            </a:r>
            <a:r>
              <a:rPr lang="cs-CZ" sz="3200" dirty="0" err="1"/>
              <a:t>was</a:t>
            </a:r>
            <a:r>
              <a:rPr lang="cs-CZ" sz="3200" dirty="0"/>
              <a:t> to </a:t>
            </a:r>
            <a:r>
              <a:rPr lang="cs-CZ" sz="3200" dirty="0" err="1"/>
              <a:t>attract</a:t>
            </a:r>
            <a:r>
              <a:rPr lang="cs-CZ" sz="3200" dirty="0"/>
              <a:t> </a:t>
            </a:r>
            <a:r>
              <a:rPr lang="cs-CZ" sz="3200" dirty="0" err="1"/>
              <a:t>new</a:t>
            </a:r>
            <a:r>
              <a:rPr lang="cs-CZ" sz="3200" dirty="0"/>
              <a:t> </a:t>
            </a:r>
            <a:r>
              <a:rPr lang="cs-CZ" sz="3200" dirty="0" err="1"/>
              <a:t>colonists</a:t>
            </a:r>
            <a:r>
              <a:rPr lang="cs-CZ" sz="3200" dirty="0"/>
              <a:t> to </a:t>
            </a:r>
            <a:r>
              <a:rPr lang="cs-CZ" sz="3200" dirty="0" err="1"/>
              <a:t>the</a:t>
            </a:r>
            <a:r>
              <a:rPr lang="cs-CZ" sz="3200" dirty="0"/>
              <a:t> New </a:t>
            </a:r>
            <a:r>
              <a:rPr lang="cs-CZ" sz="3200" dirty="0" err="1"/>
              <a:t>World</a:t>
            </a:r>
            <a:r>
              <a:rPr lang="cs-CZ" sz="3200" dirty="0"/>
              <a:t>: e. g. John Smith, </a:t>
            </a:r>
            <a:r>
              <a:rPr lang="cs-CZ" sz="3200" i="1" dirty="0"/>
              <a:t>A </a:t>
            </a:r>
            <a:r>
              <a:rPr lang="cs-CZ" sz="3200" i="1" dirty="0" err="1"/>
              <a:t>Description</a:t>
            </a:r>
            <a:r>
              <a:rPr lang="cs-CZ" sz="3200" i="1" dirty="0"/>
              <a:t> </a:t>
            </a:r>
            <a:r>
              <a:rPr lang="cs-CZ" sz="3200" i="1" dirty="0" err="1"/>
              <a:t>of</a:t>
            </a:r>
            <a:r>
              <a:rPr lang="cs-CZ" sz="3200" i="1" dirty="0"/>
              <a:t> New </a:t>
            </a:r>
            <a:r>
              <a:rPr lang="cs-CZ" sz="3200" i="1" dirty="0" err="1"/>
              <a:t>England</a:t>
            </a:r>
            <a:r>
              <a:rPr lang="cs-CZ" sz="3200" dirty="0"/>
              <a:t>, 1616. </a:t>
            </a:r>
            <a:r>
              <a:rPr lang="cs-CZ" sz="2400" dirty="0"/>
              <a:t>It </a:t>
            </a:r>
            <a:r>
              <a:rPr lang="cs-CZ" sz="2400" dirty="0" err="1"/>
              <a:t>contained</a:t>
            </a:r>
            <a:r>
              <a:rPr lang="cs-CZ" sz="2400" dirty="0"/>
              <a:t> a </a:t>
            </a:r>
            <a:r>
              <a:rPr lang="cs-CZ" sz="2400" dirty="0" err="1"/>
              <a:t>description</a:t>
            </a:r>
            <a:r>
              <a:rPr lang="cs-CZ" sz="2400" dirty="0"/>
              <a:t> and </a:t>
            </a:r>
            <a:r>
              <a:rPr lang="cs-CZ" sz="2400" dirty="0" err="1"/>
              <a:t>maps</a:t>
            </a:r>
            <a:r>
              <a:rPr lang="cs-CZ" sz="2400" dirty="0"/>
              <a:t> </a:t>
            </a:r>
            <a:r>
              <a:rPr lang="cs-CZ" sz="2400" dirty="0" err="1"/>
              <a:t>of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regions</a:t>
            </a:r>
            <a:r>
              <a:rPr lang="cs-CZ" sz="2400" dirty="0"/>
              <a:t> </a:t>
            </a:r>
            <a:r>
              <a:rPr lang="cs-CZ" sz="2400" dirty="0" err="1"/>
              <a:t>explored</a:t>
            </a:r>
            <a:r>
              <a:rPr lang="cs-CZ" sz="2400" dirty="0"/>
              <a:t> by </a:t>
            </a:r>
            <a:r>
              <a:rPr lang="cs-CZ" sz="2400" dirty="0" err="1"/>
              <a:t>him</a:t>
            </a:r>
            <a:r>
              <a:rPr lang="cs-CZ" sz="2400" dirty="0"/>
              <a:t>, </a:t>
            </a:r>
            <a:r>
              <a:rPr lang="cs-CZ" sz="2400" dirty="0" err="1"/>
              <a:t>named</a:t>
            </a:r>
            <a:r>
              <a:rPr lang="cs-CZ" sz="2400" dirty="0"/>
              <a:t> </a:t>
            </a:r>
            <a:r>
              <a:rPr lang="cs-CZ" sz="2400" dirty="0" err="1"/>
              <a:t>northern</a:t>
            </a:r>
            <a:r>
              <a:rPr lang="cs-CZ" sz="2400" dirty="0"/>
              <a:t> </a:t>
            </a:r>
            <a:r>
              <a:rPr lang="cs-CZ" sz="2400" dirty="0" err="1"/>
              <a:t>American</a:t>
            </a:r>
            <a:r>
              <a:rPr lang="cs-CZ" sz="2400" dirty="0"/>
              <a:t> </a:t>
            </a:r>
            <a:r>
              <a:rPr lang="cs-CZ" sz="2400" dirty="0" err="1"/>
              <a:t>coastal</a:t>
            </a:r>
            <a:r>
              <a:rPr lang="cs-CZ" sz="2400" dirty="0"/>
              <a:t> </a:t>
            </a:r>
            <a:r>
              <a:rPr lang="cs-CZ" sz="2400" dirty="0" err="1"/>
              <a:t>territories</a:t>
            </a:r>
            <a:r>
              <a:rPr lang="cs-CZ" sz="2400" dirty="0"/>
              <a:t> New </a:t>
            </a:r>
            <a:r>
              <a:rPr lang="cs-CZ" sz="2400" dirty="0" err="1"/>
              <a:t>England</a:t>
            </a:r>
            <a:r>
              <a:rPr lang="cs-CZ" sz="2400" dirty="0"/>
              <a:t>; </a:t>
            </a:r>
            <a:r>
              <a:rPr lang="cs-CZ" sz="2400" dirty="0" err="1"/>
              <a:t>only</a:t>
            </a:r>
            <a:r>
              <a:rPr lang="cs-CZ" sz="2400" dirty="0"/>
              <a:t> </a:t>
            </a:r>
            <a:r>
              <a:rPr lang="cs-CZ" sz="2400" dirty="0" err="1"/>
              <a:t>later</a:t>
            </a:r>
            <a:r>
              <a:rPr lang="cs-CZ" sz="2400" dirty="0"/>
              <a:t> „New </a:t>
            </a:r>
            <a:r>
              <a:rPr lang="cs-CZ" sz="2400" dirty="0" err="1"/>
              <a:t>England</a:t>
            </a:r>
            <a:r>
              <a:rPr lang="cs-CZ" sz="2400" dirty="0"/>
              <a:t>“ </a:t>
            </a:r>
            <a:r>
              <a:rPr lang="cs-CZ" sz="2400" dirty="0" err="1"/>
              <a:t>was</a:t>
            </a:r>
            <a:r>
              <a:rPr lang="cs-CZ" sz="2400" dirty="0"/>
              <a:t> </a:t>
            </a:r>
            <a:r>
              <a:rPr lang="cs-CZ" sz="2400" dirty="0" err="1"/>
              <a:t>applied</a:t>
            </a:r>
            <a:r>
              <a:rPr lang="cs-CZ" sz="2400" dirty="0"/>
              <a:t> as a </a:t>
            </a:r>
            <a:r>
              <a:rPr lang="cs-CZ" sz="2400" dirty="0" err="1"/>
              <a:t>concept</a:t>
            </a:r>
            <a:r>
              <a:rPr lang="cs-CZ" sz="2400" dirty="0"/>
              <a:t> </a:t>
            </a:r>
            <a:r>
              <a:rPr lang="cs-CZ" sz="2400" dirty="0" err="1"/>
              <a:t>for</a:t>
            </a:r>
            <a:r>
              <a:rPr lang="cs-CZ" sz="2400" dirty="0"/>
              <a:t> </a:t>
            </a:r>
            <a:r>
              <a:rPr lang="cs-CZ" sz="2400" dirty="0" err="1"/>
              <a:t>north-eastern</a:t>
            </a:r>
            <a:r>
              <a:rPr lang="cs-CZ" sz="2400" dirty="0"/>
              <a:t> </a:t>
            </a:r>
            <a:r>
              <a:rPr lang="cs-CZ" sz="2400" dirty="0" err="1"/>
              <a:t>settlements</a:t>
            </a:r>
            <a:r>
              <a:rPr lang="cs-C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588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9344" y="500062"/>
            <a:ext cx="10515600" cy="1325563"/>
          </a:xfrm>
        </p:spPr>
        <p:txBody>
          <a:bodyPr>
            <a:normAutofit/>
          </a:bodyPr>
          <a:lstStyle/>
          <a:p>
            <a:r>
              <a:rPr lang="cs-CZ" sz="3200" b="1" dirty="0" err="1"/>
              <a:t>Genres</a:t>
            </a:r>
            <a:r>
              <a:rPr lang="cs-CZ" sz="3200" b="1" dirty="0"/>
              <a:t> </a:t>
            </a:r>
            <a:r>
              <a:rPr lang="cs-CZ" sz="3200" b="1" dirty="0" err="1"/>
              <a:t>of</a:t>
            </a:r>
            <a:r>
              <a:rPr lang="cs-CZ" sz="3200" b="1" dirty="0"/>
              <a:t> early </a:t>
            </a:r>
            <a:r>
              <a:rPr lang="cs-CZ" sz="3200" b="1" dirty="0" err="1"/>
              <a:t>colonial</a:t>
            </a:r>
            <a:r>
              <a:rPr lang="cs-CZ" sz="3200" b="1" dirty="0"/>
              <a:t> </a:t>
            </a:r>
            <a:r>
              <a:rPr lang="cs-CZ" sz="3200" b="1" dirty="0" err="1"/>
              <a:t>literature</a:t>
            </a:r>
            <a:r>
              <a:rPr lang="cs-CZ" sz="3200" b="1" dirty="0"/>
              <a:t>, 17th </a:t>
            </a:r>
            <a:r>
              <a:rPr lang="cs-CZ" sz="3200" b="1" dirty="0" err="1"/>
              <a:t>century</a:t>
            </a:r>
            <a:r>
              <a:rPr lang="cs-CZ" sz="3200" b="1" dirty="0"/>
              <a:t> (</a:t>
            </a:r>
            <a:r>
              <a:rPr lang="cs-CZ" sz="3200" b="1" dirty="0" err="1"/>
              <a:t>cont</a:t>
            </a:r>
            <a:r>
              <a:rPr lang="cs-CZ" sz="3200" b="1" dirty="0"/>
              <a:t>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err="1"/>
              <a:t>Captivity</a:t>
            </a:r>
            <a:r>
              <a:rPr lang="cs-CZ" sz="3200" dirty="0"/>
              <a:t> </a:t>
            </a:r>
            <a:r>
              <a:rPr lang="cs-CZ" sz="3200" dirty="0" err="1"/>
              <a:t>narratives</a:t>
            </a:r>
            <a:r>
              <a:rPr lang="cs-CZ" sz="3200" dirty="0"/>
              <a:t>, e. g. </a:t>
            </a:r>
            <a:r>
              <a:rPr lang="cs-CZ" sz="3200" i="1" dirty="0"/>
              <a:t>A </a:t>
            </a:r>
            <a:r>
              <a:rPr lang="cs-CZ" sz="3200" i="1" dirty="0" err="1"/>
              <a:t>Narrative</a:t>
            </a:r>
            <a:r>
              <a:rPr lang="cs-CZ" sz="3200" i="1" dirty="0"/>
              <a:t> </a:t>
            </a:r>
            <a:r>
              <a:rPr lang="cs-CZ" sz="3200" i="1" dirty="0" err="1"/>
              <a:t>of</a:t>
            </a:r>
            <a:r>
              <a:rPr lang="cs-CZ" sz="3200" i="1" dirty="0"/>
              <a:t> </a:t>
            </a:r>
            <a:r>
              <a:rPr lang="cs-CZ" sz="3200" i="1" dirty="0" err="1"/>
              <a:t>the</a:t>
            </a:r>
            <a:r>
              <a:rPr lang="cs-CZ" sz="3200" i="1" dirty="0"/>
              <a:t> </a:t>
            </a:r>
            <a:r>
              <a:rPr lang="cs-CZ" sz="3200" i="1" dirty="0" err="1"/>
              <a:t>Captivity</a:t>
            </a:r>
            <a:r>
              <a:rPr lang="cs-CZ" sz="3200" i="1" dirty="0"/>
              <a:t> and </a:t>
            </a:r>
            <a:r>
              <a:rPr lang="cs-CZ" sz="3200" i="1" dirty="0" err="1"/>
              <a:t>Restauration</a:t>
            </a:r>
            <a:r>
              <a:rPr lang="cs-CZ" sz="3200" i="1" dirty="0"/>
              <a:t> </a:t>
            </a:r>
            <a:r>
              <a:rPr lang="cs-CZ" sz="3200" i="1" dirty="0" err="1"/>
              <a:t>of</a:t>
            </a:r>
            <a:r>
              <a:rPr lang="cs-CZ" sz="3200" i="1" dirty="0"/>
              <a:t> Mrs. Mary </a:t>
            </a:r>
            <a:r>
              <a:rPr lang="cs-CZ" sz="3200" i="1" dirty="0" err="1"/>
              <a:t>Rowlandson</a:t>
            </a:r>
            <a:r>
              <a:rPr lang="cs-CZ" sz="3200" dirty="0"/>
              <a:t>, </a:t>
            </a:r>
            <a:r>
              <a:rPr lang="cs-CZ" sz="3200" dirty="0" err="1"/>
              <a:t>publ</a:t>
            </a:r>
            <a:r>
              <a:rPr lang="cs-CZ" sz="3200" dirty="0"/>
              <a:t>. 1678 (</a:t>
            </a:r>
            <a:r>
              <a:rPr lang="cs-CZ" altLang="cs-CZ" sz="3200" dirty="0"/>
              <a:t>king </a:t>
            </a:r>
            <a:r>
              <a:rPr lang="cs-CZ" altLang="cs-CZ" sz="3200" dirty="0" err="1"/>
              <a:t>Philip's</a:t>
            </a:r>
            <a:r>
              <a:rPr lang="cs-CZ" altLang="cs-CZ" sz="3200" dirty="0"/>
              <a:t> </a:t>
            </a:r>
            <a:r>
              <a:rPr lang="cs-CZ" altLang="cs-CZ" sz="3200" dirty="0" err="1"/>
              <a:t>War</a:t>
            </a:r>
            <a:r>
              <a:rPr lang="cs-CZ" altLang="cs-CZ" sz="3200" dirty="0"/>
              <a:t>, 1675-1678)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 err="1"/>
              <a:t>Spiritual</a:t>
            </a:r>
            <a:r>
              <a:rPr lang="cs-CZ" sz="3200" dirty="0"/>
              <a:t> </a:t>
            </a:r>
            <a:r>
              <a:rPr lang="cs-CZ" sz="3200" dirty="0" err="1"/>
              <a:t>autobiographies</a:t>
            </a:r>
            <a:r>
              <a:rPr lang="cs-CZ" sz="3200" dirty="0"/>
              <a:t>, </a:t>
            </a:r>
            <a:r>
              <a:rPr lang="cs-CZ" sz="3200" dirty="0" err="1"/>
              <a:t>diaries</a:t>
            </a:r>
            <a:endParaRPr lang="cs-CZ" sz="3200" dirty="0"/>
          </a:p>
          <a:p>
            <a:endParaRPr lang="cs-CZ" sz="3200" dirty="0"/>
          </a:p>
          <a:p>
            <a:r>
              <a:rPr lang="cs-CZ" sz="3200" dirty="0" err="1"/>
              <a:t>Meditative</a:t>
            </a:r>
            <a:r>
              <a:rPr lang="cs-CZ" sz="3200" dirty="0"/>
              <a:t> (</a:t>
            </a:r>
            <a:r>
              <a:rPr lang="cs-CZ" sz="3200" dirty="0" err="1"/>
              <a:t>religious</a:t>
            </a:r>
            <a:r>
              <a:rPr lang="cs-CZ" sz="3200" dirty="0"/>
              <a:t>) </a:t>
            </a:r>
            <a:r>
              <a:rPr lang="cs-CZ" sz="3200" dirty="0" err="1"/>
              <a:t>poetry</a:t>
            </a:r>
            <a:r>
              <a:rPr lang="cs-CZ" sz="3200" dirty="0"/>
              <a:t>, e. g. Anne </a:t>
            </a:r>
            <a:r>
              <a:rPr lang="cs-CZ" sz="3200" dirty="0" err="1"/>
              <a:t>Bradstreet</a:t>
            </a:r>
            <a:r>
              <a:rPr lang="cs-CZ" sz="3200" dirty="0"/>
              <a:t> (1602-1672), Edward </a:t>
            </a:r>
            <a:r>
              <a:rPr lang="cs-CZ" sz="3200" dirty="0" err="1"/>
              <a:t>Taylor</a:t>
            </a:r>
            <a:r>
              <a:rPr lang="cs-CZ" sz="3200" dirty="0"/>
              <a:t>, </a:t>
            </a:r>
            <a:r>
              <a:rPr lang="cs-CZ" sz="3200" dirty="0" err="1"/>
              <a:t>Minister</a:t>
            </a:r>
            <a:r>
              <a:rPr lang="cs-CZ" sz="3200" dirty="0"/>
              <a:t> (1642-1729)</a:t>
            </a:r>
          </a:p>
        </p:txBody>
      </p:sp>
    </p:spTree>
    <p:extLst>
      <p:ext uri="{BB962C8B-B14F-4D97-AF65-F5344CB8AC3E}">
        <p14:creationId xmlns:p14="http://schemas.microsoft.com/office/powerpoint/2010/main" val="3399068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57262" y="757239"/>
            <a:ext cx="10390187" cy="557212"/>
          </a:xfrm>
        </p:spPr>
        <p:txBody>
          <a:bodyPr>
            <a:normAutofit fontScale="90000"/>
          </a:bodyPr>
          <a:lstStyle/>
          <a:p>
            <a:r>
              <a:rPr lang="cs-CZ" sz="3600" b="1" dirty="0" err="1"/>
              <a:t>The</a:t>
            </a:r>
            <a:r>
              <a:rPr lang="cs-CZ" sz="3600" b="1" dirty="0"/>
              <a:t> </a:t>
            </a:r>
            <a:r>
              <a:rPr lang="cs-CZ" sz="3600" b="1" dirty="0" err="1"/>
              <a:t>settlements</a:t>
            </a:r>
            <a:r>
              <a:rPr lang="cs-CZ" sz="3600" b="1" dirty="0"/>
              <a:t> </a:t>
            </a:r>
            <a:r>
              <a:rPr lang="cs-CZ" sz="3600" b="1" dirty="0" err="1"/>
              <a:t>originating</a:t>
            </a:r>
            <a:r>
              <a:rPr lang="cs-CZ" sz="3600" b="1" dirty="0"/>
              <a:t> and </a:t>
            </a:r>
            <a:r>
              <a:rPr lang="cs-CZ" sz="3600" b="1" dirty="0" err="1"/>
              <a:t>expanding</a:t>
            </a:r>
            <a:r>
              <a:rPr lang="cs-CZ" sz="3600" b="1" dirty="0"/>
              <a:t> in New </a:t>
            </a:r>
            <a:r>
              <a:rPr lang="cs-CZ" sz="3600" b="1" dirty="0" err="1"/>
              <a:t>England</a:t>
            </a:r>
            <a:r>
              <a:rPr lang="cs-CZ" sz="3600" b="1" dirty="0"/>
              <a:t> </a:t>
            </a:r>
            <a:r>
              <a:rPr lang="cs-CZ" sz="3600" b="1" dirty="0" err="1"/>
              <a:t>since</a:t>
            </a:r>
            <a:r>
              <a:rPr lang="cs-CZ" sz="3600" b="1" dirty="0"/>
              <a:t> 1620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57261" y="1714500"/>
            <a:ext cx="10390188" cy="4132263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Were</a:t>
            </a:r>
            <a:r>
              <a:rPr lang="cs-CZ" dirty="0">
                <a:solidFill>
                  <a:schemeClr val="tx1"/>
                </a:solidFill>
              </a:rPr>
              <a:t> very </a:t>
            </a:r>
            <a:r>
              <a:rPr lang="cs-CZ" dirty="0" err="1">
                <a:solidFill>
                  <a:schemeClr val="tx1"/>
                </a:solidFill>
              </a:rPr>
              <a:t>religious</a:t>
            </a:r>
            <a:r>
              <a:rPr lang="cs-CZ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Bible: </a:t>
            </a:r>
            <a:r>
              <a:rPr lang="cs-CZ" dirty="0" err="1">
                <a:solidFill>
                  <a:schemeClr val="tx1"/>
                </a:solidFill>
              </a:rPr>
              <a:t>paradigm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for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life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Hard </a:t>
            </a:r>
            <a:r>
              <a:rPr lang="cs-CZ" dirty="0" err="1">
                <a:solidFill>
                  <a:schemeClr val="tx1"/>
                </a:solidFill>
              </a:rPr>
              <a:t>work</a:t>
            </a:r>
            <a:r>
              <a:rPr lang="cs-CZ" dirty="0">
                <a:solidFill>
                  <a:schemeClr val="tx1"/>
                </a:solidFill>
              </a:rPr>
              <a:t> as </a:t>
            </a:r>
            <a:r>
              <a:rPr lang="cs-CZ" dirty="0" err="1">
                <a:solidFill>
                  <a:schemeClr val="tx1"/>
                </a:solidFill>
              </a:rPr>
              <a:t>redemption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original</a:t>
            </a:r>
            <a:r>
              <a:rPr lang="cs-CZ" dirty="0">
                <a:solidFill>
                  <a:schemeClr val="tx1"/>
                </a:solidFill>
              </a:rPr>
              <a:t> (Adam and </a:t>
            </a:r>
            <a:r>
              <a:rPr lang="cs-CZ" dirty="0" err="1">
                <a:solidFill>
                  <a:schemeClr val="tx1"/>
                </a:solidFill>
              </a:rPr>
              <a:t>Eve´s</a:t>
            </a:r>
            <a:r>
              <a:rPr lang="cs-CZ" dirty="0">
                <a:solidFill>
                  <a:schemeClr val="tx1"/>
                </a:solidFill>
              </a:rPr>
              <a:t>) sin </a:t>
            </a:r>
            <a:r>
              <a:rPr lang="cs-CZ" dirty="0" err="1">
                <a:solidFill>
                  <a:schemeClr val="tx1"/>
                </a:solidFill>
              </a:rPr>
              <a:t>which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was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inherited</a:t>
            </a:r>
            <a:r>
              <a:rPr lang="cs-CZ" dirty="0">
                <a:solidFill>
                  <a:schemeClr val="tx1"/>
                </a:solidFill>
              </a:rPr>
              <a:t> by </a:t>
            </a:r>
            <a:r>
              <a:rPr lang="cs-CZ" dirty="0" err="1">
                <a:solidFill>
                  <a:schemeClr val="tx1"/>
                </a:solidFill>
              </a:rPr>
              <a:t>all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humankind</a:t>
            </a:r>
            <a:r>
              <a:rPr lang="cs-CZ" dirty="0">
                <a:solidFill>
                  <a:schemeClr val="tx1"/>
                </a:solidFill>
              </a:rPr>
              <a:t> (German </a:t>
            </a:r>
            <a:r>
              <a:rPr lang="cs-CZ" dirty="0" err="1">
                <a:solidFill>
                  <a:schemeClr val="tx1"/>
                </a:solidFill>
              </a:rPr>
              <a:t>sociologist</a:t>
            </a:r>
            <a:r>
              <a:rPr lang="cs-CZ" dirty="0">
                <a:solidFill>
                  <a:schemeClr val="tx1"/>
                </a:solidFill>
              </a:rPr>
              <a:t> Max Weber (1864-1920) </a:t>
            </a:r>
            <a:r>
              <a:rPr lang="cs-CZ" dirty="0" err="1">
                <a:solidFill>
                  <a:schemeClr val="tx1"/>
                </a:solidFill>
              </a:rPr>
              <a:t>believed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that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Protestant </a:t>
            </a:r>
            <a:r>
              <a:rPr lang="cs-CZ" dirty="0" err="1">
                <a:solidFill>
                  <a:schemeClr val="tx1"/>
                </a:solidFill>
              </a:rPr>
              <a:t>ethic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dictating</a:t>
            </a:r>
            <a:r>
              <a:rPr lang="cs-CZ" dirty="0">
                <a:solidFill>
                  <a:schemeClr val="tx1"/>
                </a:solidFill>
              </a:rPr>
              <a:t> hard </a:t>
            </a:r>
            <a:r>
              <a:rPr lang="cs-CZ" dirty="0" err="1">
                <a:solidFill>
                  <a:schemeClr val="tx1"/>
                </a:solidFill>
              </a:rPr>
              <a:t>work</a:t>
            </a:r>
            <a:r>
              <a:rPr lang="cs-CZ" dirty="0">
                <a:solidFill>
                  <a:schemeClr val="tx1"/>
                </a:solidFill>
              </a:rPr>
              <a:t> in </a:t>
            </a:r>
            <a:r>
              <a:rPr lang="cs-CZ" dirty="0" err="1">
                <a:solidFill>
                  <a:schemeClr val="tx1"/>
                </a:solidFill>
              </a:rPr>
              <a:t>chastity</a:t>
            </a:r>
            <a:r>
              <a:rPr lang="cs-CZ" dirty="0">
                <a:solidFill>
                  <a:schemeClr val="tx1"/>
                </a:solidFill>
              </a:rPr>
              <a:t> to </a:t>
            </a:r>
            <a:r>
              <a:rPr lang="cs-CZ" dirty="0" err="1">
                <a:solidFill>
                  <a:schemeClr val="tx1"/>
                </a:solidFill>
              </a:rPr>
              <a:t>individuals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determined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rise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capitalism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People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who</a:t>
            </a:r>
            <a:r>
              <a:rPr lang="cs-CZ" dirty="0">
                <a:solidFill>
                  <a:schemeClr val="tx1"/>
                </a:solidFill>
              </a:rPr>
              <a:t> had to </a:t>
            </a:r>
            <a:r>
              <a:rPr lang="cs-CZ" dirty="0" err="1">
                <a:solidFill>
                  <a:schemeClr val="tx1"/>
                </a:solidFill>
              </a:rPr>
              <a:t>work</a:t>
            </a:r>
            <a:r>
              <a:rPr lang="cs-CZ" dirty="0">
                <a:solidFill>
                  <a:schemeClr val="tx1"/>
                </a:solidFill>
              </a:rPr>
              <a:t> hard </a:t>
            </a:r>
            <a:r>
              <a:rPr lang="cs-CZ" dirty="0" err="1">
                <a:solidFill>
                  <a:schemeClr val="tx1"/>
                </a:solidFill>
              </a:rPr>
              <a:t>individually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did</a:t>
            </a:r>
            <a:r>
              <a:rPr lang="cs-CZ" dirty="0">
                <a:solidFill>
                  <a:schemeClr val="tx1"/>
                </a:solidFill>
              </a:rPr>
              <a:t> not </a:t>
            </a:r>
            <a:r>
              <a:rPr lang="cs-CZ" dirty="0" err="1">
                <a:solidFill>
                  <a:schemeClr val="tx1"/>
                </a:solidFill>
              </a:rPr>
              <a:t>need</a:t>
            </a:r>
            <a:r>
              <a:rPr lang="cs-CZ" dirty="0">
                <a:solidFill>
                  <a:schemeClr val="tx1"/>
                </a:solidFill>
              </a:rPr>
              <a:t> to </a:t>
            </a:r>
            <a:r>
              <a:rPr lang="cs-CZ" dirty="0" err="1">
                <a:solidFill>
                  <a:schemeClr val="tx1"/>
                </a:solidFill>
              </a:rPr>
              <a:t>rely</a:t>
            </a:r>
            <a:r>
              <a:rPr lang="cs-CZ" dirty="0">
                <a:solidFill>
                  <a:schemeClr val="tx1"/>
                </a:solidFill>
              </a:rPr>
              <a:t> on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work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slaves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However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they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believed</a:t>
            </a:r>
            <a:r>
              <a:rPr lang="cs-CZ" dirty="0">
                <a:solidFill>
                  <a:schemeClr val="tx1"/>
                </a:solidFill>
              </a:rPr>
              <a:t> in </a:t>
            </a:r>
            <a:r>
              <a:rPr lang="cs-CZ" dirty="0" err="1">
                <a:solidFill>
                  <a:schemeClr val="tx1"/>
                </a:solidFill>
              </a:rPr>
              <a:t>their</a:t>
            </a:r>
            <a:r>
              <a:rPr lang="cs-CZ" dirty="0">
                <a:solidFill>
                  <a:schemeClr val="tx1"/>
                </a:solidFill>
              </a:rPr>
              <a:t> Christian superiority, </a:t>
            </a:r>
            <a:r>
              <a:rPr lang="cs-CZ" dirty="0" err="1">
                <a:solidFill>
                  <a:schemeClr val="tx1"/>
                </a:solidFill>
              </a:rPr>
              <a:t>which</a:t>
            </a:r>
            <a:r>
              <a:rPr lang="cs-CZ" dirty="0">
                <a:solidFill>
                  <a:schemeClr val="tx1"/>
                </a:solidFill>
              </a:rPr>
              <a:t> led to </a:t>
            </a:r>
            <a:r>
              <a:rPr lang="cs-CZ" dirty="0" err="1">
                <a:solidFill>
                  <a:schemeClr val="tx1"/>
                </a:solidFill>
              </a:rPr>
              <a:t>inherent</a:t>
            </a:r>
            <a:r>
              <a:rPr lang="cs-CZ" dirty="0">
                <a:solidFill>
                  <a:schemeClr val="tx1"/>
                </a:solidFill>
              </a:rPr>
              <a:t> Protestant </a:t>
            </a:r>
            <a:r>
              <a:rPr lang="cs-CZ" dirty="0" err="1">
                <a:solidFill>
                  <a:schemeClr val="tx1"/>
                </a:solidFill>
              </a:rPr>
              <a:t>racism</a:t>
            </a:r>
            <a:r>
              <a:rPr lang="cs-CZ" dirty="0">
                <a:solidFill>
                  <a:schemeClr val="tx1"/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Predestination</a:t>
            </a:r>
            <a:r>
              <a:rPr lang="cs-CZ" dirty="0">
                <a:solidFill>
                  <a:schemeClr val="tx1"/>
                </a:solidFill>
              </a:rPr>
              <a:t> (</a:t>
            </a:r>
            <a:r>
              <a:rPr lang="cs-CZ" dirty="0" err="1">
                <a:solidFill>
                  <a:schemeClr val="tx1"/>
                </a:solidFill>
              </a:rPr>
              <a:t>final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salvation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damnation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resolved</a:t>
            </a:r>
            <a:r>
              <a:rPr lang="cs-CZ" dirty="0">
                <a:solidFill>
                  <a:schemeClr val="tx1"/>
                </a:solidFill>
              </a:rPr>
              <a:t> by </a:t>
            </a:r>
            <a:r>
              <a:rPr lang="cs-CZ" dirty="0" err="1">
                <a:solidFill>
                  <a:schemeClr val="tx1"/>
                </a:solidFill>
              </a:rPr>
              <a:t>God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before</a:t>
            </a:r>
            <a:r>
              <a:rPr lang="cs-CZ" dirty="0">
                <a:solidFill>
                  <a:schemeClr val="tx1"/>
                </a:solidFill>
              </a:rPr>
              <a:t> a </a:t>
            </a:r>
            <a:r>
              <a:rPr lang="cs-CZ" dirty="0" err="1">
                <a:solidFill>
                  <a:schemeClr val="tx1"/>
                </a:solidFill>
              </a:rPr>
              <a:t>person´s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birth</a:t>
            </a:r>
            <a:r>
              <a:rPr lang="cs-CZ" dirty="0">
                <a:solidFill>
                  <a:schemeClr val="tx1"/>
                </a:solidFill>
              </a:rPr>
              <a:t>). </a:t>
            </a:r>
            <a:r>
              <a:rPr lang="cs-CZ" dirty="0" err="1">
                <a:solidFill>
                  <a:schemeClr val="tx1"/>
                </a:solidFill>
              </a:rPr>
              <a:t>However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Puritans</a:t>
            </a:r>
            <a:r>
              <a:rPr lang="cs-CZ" dirty="0">
                <a:solidFill>
                  <a:schemeClr val="tx1"/>
                </a:solidFill>
              </a:rPr>
              <a:t> in New </a:t>
            </a:r>
            <a:r>
              <a:rPr lang="cs-CZ" dirty="0" err="1">
                <a:solidFill>
                  <a:schemeClr val="tx1"/>
                </a:solidFill>
              </a:rPr>
              <a:t>England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invented</a:t>
            </a:r>
            <a:r>
              <a:rPr lang="cs-CZ" dirty="0">
                <a:solidFill>
                  <a:schemeClr val="tx1"/>
                </a:solidFill>
              </a:rPr>
              <a:t> „</a:t>
            </a:r>
            <a:r>
              <a:rPr lang="cs-CZ" dirty="0" err="1">
                <a:solidFill>
                  <a:schemeClr val="tx1"/>
                </a:solidFill>
              </a:rPr>
              <a:t>visible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saints</a:t>
            </a:r>
            <a:r>
              <a:rPr lang="cs-CZ" dirty="0">
                <a:solidFill>
                  <a:schemeClr val="tx1"/>
                </a:solidFill>
              </a:rPr>
              <a:t>“.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life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individuals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scrutinized</a:t>
            </a:r>
            <a:r>
              <a:rPr lang="cs-CZ" dirty="0">
                <a:solidFill>
                  <a:schemeClr val="tx1"/>
                </a:solidFill>
              </a:rPr>
              <a:t> by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community</a:t>
            </a:r>
            <a:r>
              <a:rPr lang="cs-CZ" dirty="0">
                <a:solidFill>
                  <a:schemeClr val="tx1"/>
                </a:solidFill>
              </a:rPr>
              <a:t>, by </a:t>
            </a:r>
            <a:r>
              <a:rPr lang="cs-CZ" dirty="0" err="1">
                <a:solidFill>
                  <a:schemeClr val="tx1"/>
                </a:solidFill>
              </a:rPr>
              <a:t>individuals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themselves</a:t>
            </a:r>
            <a:r>
              <a:rPr lang="cs-CZ" dirty="0">
                <a:solidFill>
                  <a:schemeClr val="tx1"/>
                </a:solidFill>
              </a:rPr>
              <a:t>  </a:t>
            </a: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56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-2814637"/>
            <a:ext cx="10515600" cy="4133850"/>
          </a:xfrm>
        </p:spPr>
        <p:txBody>
          <a:bodyPr>
            <a:normAutofit/>
          </a:bodyPr>
          <a:lstStyle/>
          <a:p>
            <a:r>
              <a:rPr lang="cs-CZ" sz="3600" b="1" dirty="0" err="1"/>
              <a:t>Witch</a:t>
            </a:r>
            <a:r>
              <a:rPr lang="cs-CZ" sz="3600" b="1" dirty="0"/>
              <a:t> </a:t>
            </a:r>
            <a:r>
              <a:rPr lang="cs-CZ" sz="3600" b="1" dirty="0" err="1"/>
              <a:t>hunts</a:t>
            </a:r>
            <a:r>
              <a:rPr lang="cs-CZ" sz="3600" b="1" dirty="0"/>
              <a:t>; </a:t>
            </a:r>
            <a:r>
              <a:rPr lang="cs-CZ" sz="3600" b="1" dirty="0" err="1"/>
              <a:t>Salem</a:t>
            </a:r>
            <a:r>
              <a:rPr lang="cs-CZ" sz="3600" b="1" dirty="0"/>
              <a:t> and </a:t>
            </a:r>
            <a:r>
              <a:rPr lang="cs-CZ" sz="3600" b="1" dirty="0" err="1"/>
              <a:t>the</a:t>
            </a:r>
            <a:r>
              <a:rPr lang="cs-CZ" sz="3600" b="1" dirty="0"/>
              <a:t> </a:t>
            </a:r>
            <a:r>
              <a:rPr lang="cs-CZ" sz="3600" b="1" dirty="0" err="1"/>
              <a:t>whole</a:t>
            </a:r>
            <a:r>
              <a:rPr lang="cs-CZ" sz="3600" b="1" dirty="0"/>
              <a:t> </a:t>
            </a:r>
            <a:r>
              <a:rPr lang="cs-CZ" sz="3600" b="1" dirty="0" err="1"/>
              <a:t>of</a:t>
            </a:r>
            <a:r>
              <a:rPr lang="cs-CZ" sz="3600" b="1" dirty="0"/>
              <a:t> </a:t>
            </a:r>
            <a:r>
              <a:rPr lang="cs-CZ" sz="3600" b="1" dirty="0" err="1"/>
              <a:t>Massatchusetts</a:t>
            </a:r>
            <a:r>
              <a:rPr lang="cs-CZ" sz="3600" b="1" dirty="0"/>
              <a:t> in </a:t>
            </a:r>
            <a:r>
              <a:rPr lang="cs-CZ" sz="3600" b="1" dirty="0" err="1"/>
              <a:t>the</a:t>
            </a:r>
            <a:r>
              <a:rPr lang="cs-CZ" sz="3600" b="1" dirty="0"/>
              <a:t> 1690s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2314575"/>
            <a:ext cx="10515600" cy="377507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Moral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suspicion</a:t>
            </a:r>
            <a:r>
              <a:rPr lang="cs-CZ" dirty="0">
                <a:solidFill>
                  <a:schemeClr val="tx1"/>
                </a:solidFill>
              </a:rPr>
              <a:t> and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growing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heterogeneity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society (</a:t>
            </a:r>
            <a:r>
              <a:rPr lang="cs-CZ" dirty="0" err="1">
                <a:solidFill>
                  <a:schemeClr val="tx1"/>
                </a:solidFill>
              </a:rPr>
              <a:t>new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enterprising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settlers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were</a:t>
            </a:r>
            <a:r>
              <a:rPr lang="cs-CZ" dirty="0">
                <a:solidFill>
                  <a:schemeClr val="tx1"/>
                </a:solidFill>
              </a:rPr>
              <a:t> not </a:t>
            </a:r>
            <a:r>
              <a:rPr lang="cs-CZ" dirty="0" err="1">
                <a:solidFill>
                  <a:schemeClr val="tx1"/>
                </a:solidFill>
              </a:rPr>
              <a:t>Puritans</a:t>
            </a:r>
            <a:r>
              <a:rPr lang="cs-CZ" dirty="0">
                <a:solidFill>
                  <a:schemeClr val="tx1"/>
                </a:solidFill>
              </a:rPr>
              <a:t>) </a:t>
            </a:r>
            <a:r>
              <a:rPr lang="cs-CZ" dirty="0" err="1">
                <a:solidFill>
                  <a:schemeClr val="tx1"/>
                </a:solidFill>
              </a:rPr>
              <a:t>caused</a:t>
            </a:r>
            <a:r>
              <a:rPr lang="cs-CZ" dirty="0">
                <a:solidFill>
                  <a:schemeClr val="tx1"/>
                </a:solidFill>
              </a:rPr>
              <a:t> a </a:t>
            </a:r>
            <a:r>
              <a:rPr lang="cs-CZ" dirty="0" err="1">
                <a:solidFill>
                  <a:schemeClr val="tx1"/>
                </a:solidFill>
              </a:rPr>
              <a:t>serious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social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crisis</a:t>
            </a:r>
            <a:r>
              <a:rPr lang="cs-CZ" dirty="0">
                <a:solidFill>
                  <a:schemeClr val="tx1"/>
                </a:solidFill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About</a:t>
            </a:r>
            <a:r>
              <a:rPr lang="cs-CZ" dirty="0">
                <a:solidFill>
                  <a:schemeClr val="tx1"/>
                </a:solidFill>
              </a:rPr>
              <a:t> 90 </a:t>
            </a:r>
            <a:r>
              <a:rPr lang="cs-CZ" dirty="0" err="1">
                <a:solidFill>
                  <a:schemeClr val="tx1"/>
                </a:solidFill>
              </a:rPr>
              <a:t>people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mostly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women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were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hanged</a:t>
            </a:r>
            <a:r>
              <a:rPr lang="cs-CZ" dirty="0">
                <a:solidFill>
                  <a:schemeClr val="tx1"/>
                </a:solidFill>
              </a:rPr>
              <a:t> in Massachusetts  </a:t>
            </a:r>
          </a:p>
          <a:p>
            <a:r>
              <a:rPr lang="cs-CZ" dirty="0" err="1">
                <a:solidFill>
                  <a:schemeClr val="tx1"/>
                </a:solidFill>
              </a:rPr>
              <a:t>Puritan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fear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witchcraft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used</a:t>
            </a:r>
            <a:r>
              <a:rPr lang="cs-CZ" dirty="0">
                <a:solidFill>
                  <a:schemeClr val="tx1"/>
                </a:solidFill>
              </a:rPr>
              <a:t> as a </a:t>
            </a:r>
            <a:r>
              <a:rPr lang="cs-CZ" dirty="0" err="1">
                <a:solidFill>
                  <a:schemeClr val="tx1"/>
                </a:solidFill>
              </a:rPr>
              <a:t>theme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later</a:t>
            </a:r>
            <a:r>
              <a:rPr lang="cs-CZ" dirty="0">
                <a:solidFill>
                  <a:schemeClr val="tx1"/>
                </a:solidFill>
              </a:rPr>
              <a:t> in </a:t>
            </a:r>
            <a:r>
              <a:rPr lang="cs-CZ" dirty="0" err="1">
                <a:solidFill>
                  <a:schemeClr val="tx1"/>
                </a:solidFill>
              </a:rPr>
              <a:t>literature</a:t>
            </a:r>
            <a:r>
              <a:rPr lang="cs-CZ" dirty="0">
                <a:solidFill>
                  <a:schemeClr val="tx1"/>
                </a:solidFill>
              </a:rPr>
              <a:t>, up to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present</a:t>
            </a:r>
            <a:r>
              <a:rPr lang="cs-CZ" dirty="0">
                <a:solidFill>
                  <a:schemeClr val="tx1"/>
                </a:solidFill>
              </a:rPr>
              <a:t>:</a:t>
            </a:r>
          </a:p>
          <a:p>
            <a:r>
              <a:rPr lang="cs-CZ" dirty="0">
                <a:solidFill>
                  <a:schemeClr val="tx1"/>
                </a:solidFill>
              </a:rPr>
              <a:t>N. </a:t>
            </a:r>
            <a:r>
              <a:rPr lang="cs-CZ" dirty="0" err="1">
                <a:solidFill>
                  <a:schemeClr val="tx1"/>
                </a:solidFill>
              </a:rPr>
              <a:t>Hawthorne</a:t>
            </a:r>
            <a:r>
              <a:rPr lang="cs-CZ" dirty="0">
                <a:solidFill>
                  <a:schemeClr val="tx1"/>
                </a:solidFill>
              </a:rPr>
              <a:t> (mid-19th </a:t>
            </a:r>
            <a:r>
              <a:rPr lang="cs-CZ" dirty="0" err="1">
                <a:solidFill>
                  <a:schemeClr val="tx1"/>
                </a:solidFill>
              </a:rPr>
              <a:t>century</a:t>
            </a:r>
            <a:r>
              <a:rPr lang="cs-CZ" dirty="0">
                <a:solidFill>
                  <a:schemeClr val="tx1"/>
                </a:solidFill>
              </a:rPr>
              <a:t>), </a:t>
            </a:r>
            <a:r>
              <a:rPr lang="cs-CZ" b="1" i="1" dirty="0" err="1">
                <a:solidFill>
                  <a:schemeClr val="tx1"/>
                </a:solidFill>
              </a:rPr>
              <a:t>The</a:t>
            </a:r>
            <a:r>
              <a:rPr lang="cs-CZ" b="1" i="1" dirty="0">
                <a:solidFill>
                  <a:schemeClr val="tx1"/>
                </a:solidFill>
              </a:rPr>
              <a:t> Scarlet </a:t>
            </a:r>
            <a:r>
              <a:rPr lang="cs-CZ" b="1" i="1" dirty="0" err="1">
                <a:solidFill>
                  <a:schemeClr val="tx1"/>
                </a:solidFill>
              </a:rPr>
              <a:t>Letter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(1850), </a:t>
            </a:r>
            <a:r>
              <a:rPr lang="cs-CZ" i="1" dirty="0" err="1">
                <a:solidFill>
                  <a:schemeClr val="tx1"/>
                </a:solidFill>
              </a:rPr>
              <a:t>The</a:t>
            </a:r>
            <a:r>
              <a:rPr lang="cs-CZ" i="1" dirty="0">
                <a:solidFill>
                  <a:schemeClr val="tx1"/>
                </a:solidFill>
              </a:rPr>
              <a:t> House </a:t>
            </a:r>
            <a:r>
              <a:rPr lang="cs-CZ" i="1" dirty="0" err="1">
                <a:solidFill>
                  <a:schemeClr val="tx1"/>
                </a:solidFill>
              </a:rPr>
              <a:t>of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the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Seven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Gables</a:t>
            </a:r>
            <a:r>
              <a:rPr lang="cs-CZ" dirty="0">
                <a:solidFill>
                  <a:schemeClr val="tx1"/>
                </a:solidFill>
              </a:rPr>
              <a:t> – </a:t>
            </a:r>
            <a:r>
              <a:rPr lang="cs-CZ" dirty="0" err="1">
                <a:solidFill>
                  <a:schemeClr val="tx1"/>
                </a:solidFill>
              </a:rPr>
              <a:t>romances</a:t>
            </a:r>
            <a:r>
              <a:rPr lang="cs-CZ" dirty="0">
                <a:solidFill>
                  <a:schemeClr val="tx1"/>
                </a:solidFill>
              </a:rPr>
              <a:t>; </a:t>
            </a:r>
            <a:r>
              <a:rPr lang="cs-CZ" i="1" dirty="0" err="1">
                <a:solidFill>
                  <a:schemeClr val="tx1"/>
                </a:solidFill>
              </a:rPr>
              <a:t>Young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Goodman</a:t>
            </a:r>
            <a:r>
              <a:rPr lang="cs-CZ" i="1" dirty="0">
                <a:solidFill>
                  <a:schemeClr val="tx1"/>
                </a:solidFill>
              </a:rPr>
              <a:t> Brown </a:t>
            </a:r>
            <a:r>
              <a:rPr lang="cs-CZ" dirty="0">
                <a:solidFill>
                  <a:schemeClr val="tx1"/>
                </a:solidFill>
              </a:rPr>
              <a:t>– a </a:t>
            </a:r>
            <a:r>
              <a:rPr lang="cs-CZ" dirty="0" err="1">
                <a:solidFill>
                  <a:schemeClr val="tx1"/>
                </a:solidFill>
              </a:rPr>
              <a:t>short</a:t>
            </a:r>
            <a:r>
              <a:rPr lang="cs-CZ" dirty="0">
                <a:solidFill>
                  <a:schemeClr val="tx1"/>
                </a:solidFill>
              </a:rPr>
              <a:t> story</a:t>
            </a:r>
          </a:p>
          <a:p>
            <a:r>
              <a:rPr lang="cs-CZ" dirty="0">
                <a:solidFill>
                  <a:schemeClr val="tx1"/>
                </a:solidFill>
              </a:rPr>
              <a:t>John </a:t>
            </a:r>
            <a:r>
              <a:rPr lang="cs-CZ" dirty="0" err="1">
                <a:solidFill>
                  <a:schemeClr val="tx1"/>
                </a:solidFill>
              </a:rPr>
              <a:t>Updike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b="1" i="1" dirty="0" err="1">
                <a:solidFill>
                  <a:schemeClr val="tx1"/>
                </a:solidFill>
              </a:rPr>
              <a:t>The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b="1" i="1" dirty="0" err="1">
                <a:solidFill>
                  <a:schemeClr val="tx1"/>
                </a:solidFill>
              </a:rPr>
              <a:t>Witches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b="1" i="1" dirty="0" err="1">
                <a:solidFill>
                  <a:schemeClr val="tx1"/>
                </a:solidFill>
              </a:rPr>
              <a:t>of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b="1" i="1" dirty="0" err="1">
                <a:solidFill>
                  <a:schemeClr val="tx1"/>
                </a:solidFill>
              </a:rPr>
              <a:t>Eastwick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(1984), </a:t>
            </a:r>
            <a:r>
              <a:rPr lang="cs-CZ" i="1" dirty="0" err="1">
                <a:solidFill>
                  <a:schemeClr val="tx1"/>
                </a:solidFill>
              </a:rPr>
              <a:t>The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Widows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of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Eastwick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(2008)</a:t>
            </a:r>
          </a:p>
          <a:p>
            <a:r>
              <a:rPr lang="cs-CZ" dirty="0">
                <a:solidFill>
                  <a:schemeClr val="tx1"/>
                </a:solidFill>
              </a:rPr>
              <a:t>Arthur Miller, </a:t>
            </a:r>
            <a:r>
              <a:rPr lang="cs-CZ" b="1" i="1" dirty="0" err="1">
                <a:solidFill>
                  <a:schemeClr val="tx1"/>
                </a:solidFill>
              </a:rPr>
              <a:t>The</a:t>
            </a:r>
            <a:r>
              <a:rPr lang="cs-CZ" b="1" i="1" dirty="0">
                <a:solidFill>
                  <a:schemeClr val="tx1"/>
                </a:solidFill>
              </a:rPr>
              <a:t> </a:t>
            </a:r>
            <a:r>
              <a:rPr lang="cs-CZ" b="1" i="1" dirty="0" err="1">
                <a:solidFill>
                  <a:schemeClr val="tx1"/>
                </a:solidFill>
              </a:rPr>
              <a:t>Crucible</a:t>
            </a:r>
            <a:r>
              <a:rPr lang="cs-CZ" i="1" dirty="0">
                <a:solidFill>
                  <a:schemeClr val="tx1"/>
                </a:solidFill>
              </a:rPr>
              <a:t>, </a:t>
            </a:r>
            <a:r>
              <a:rPr lang="cs-CZ" dirty="0">
                <a:solidFill>
                  <a:schemeClr val="tx1"/>
                </a:solidFill>
              </a:rPr>
              <a:t>a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play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(1953)</a:t>
            </a:r>
            <a:endParaRPr lang="cs-CZ" i="1" dirty="0">
              <a:solidFill>
                <a:schemeClr val="tx1"/>
              </a:solidFill>
            </a:endParaRPr>
          </a:p>
          <a:p>
            <a:r>
              <a:rPr lang="cs-CZ" dirty="0">
                <a:solidFill>
                  <a:schemeClr val="tx1"/>
                </a:solidFill>
              </a:rPr>
              <a:t>Ira </a:t>
            </a:r>
            <a:r>
              <a:rPr lang="cs-CZ" dirty="0" err="1">
                <a:solidFill>
                  <a:schemeClr val="tx1"/>
                </a:solidFill>
              </a:rPr>
              <a:t>Levin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b="1" i="1" dirty="0" err="1">
                <a:solidFill>
                  <a:schemeClr val="tx1"/>
                </a:solidFill>
              </a:rPr>
              <a:t>Rosemary´s</a:t>
            </a:r>
            <a:r>
              <a:rPr lang="cs-CZ" b="1" i="1" dirty="0">
                <a:solidFill>
                  <a:schemeClr val="tx1"/>
                </a:solidFill>
              </a:rPr>
              <a:t> Baby </a:t>
            </a:r>
            <a:r>
              <a:rPr lang="cs-CZ" dirty="0">
                <a:solidFill>
                  <a:schemeClr val="tx1"/>
                </a:solidFill>
              </a:rPr>
              <a:t>(1967), </a:t>
            </a:r>
            <a:r>
              <a:rPr lang="cs-CZ" i="1" dirty="0">
                <a:solidFill>
                  <a:schemeClr val="tx1"/>
                </a:solidFill>
              </a:rPr>
              <a:t>Son </a:t>
            </a:r>
            <a:r>
              <a:rPr lang="cs-CZ" i="1" dirty="0" err="1">
                <a:solidFill>
                  <a:schemeClr val="tx1"/>
                </a:solidFill>
              </a:rPr>
              <a:t>of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i="1" dirty="0" err="1">
                <a:solidFill>
                  <a:schemeClr val="tx1"/>
                </a:solidFill>
              </a:rPr>
              <a:t>Rosemary</a:t>
            </a:r>
            <a:r>
              <a:rPr lang="cs-CZ" i="1" dirty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(1997) - fiction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009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657227"/>
            <a:ext cx="10515600" cy="618680"/>
          </a:xfrm>
        </p:spPr>
        <p:txBody>
          <a:bodyPr>
            <a:noAutofit/>
          </a:bodyPr>
          <a:lstStyle/>
          <a:p>
            <a:r>
              <a:rPr lang="cs-CZ" sz="3200" b="1" dirty="0" err="1"/>
              <a:t>The</a:t>
            </a:r>
            <a:r>
              <a:rPr lang="cs-CZ" sz="3200" b="1" dirty="0"/>
              <a:t> </a:t>
            </a:r>
            <a:r>
              <a:rPr lang="cs-CZ" sz="3200" b="1" dirty="0" err="1"/>
              <a:t>South</a:t>
            </a:r>
            <a:r>
              <a:rPr lang="cs-CZ" sz="3200" b="1" dirty="0"/>
              <a:t>: </a:t>
            </a:r>
            <a:r>
              <a:rPr lang="cs-CZ" sz="3200" b="1" dirty="0" err="1"/>
              <a:t>its</a:t>
            </a:r>
            <a:r>
              <a:rPr lang="cs-CZ" sz="3200" b="1" dirty="0"/>
              <a:t> </a:t>
            </a:r>
            <a:r>
              <a:rPr lang="cs-CZ" sz="3200" b="1" dirty="0" err="1"/>
              <a:t>culture</a:t>
            </a:r>
            <a:r>
              <a:rPr lang="cs-CZ" sz="3200" b="1" dirty="0"/>
              <a:t> </a:t>
            </a:r>
            <a:r>
              <a:rPr lang="cs-CZ" sz="3200" b="1" dirty="0" err="1"/>
              <a:t>originated</a:t>
            </a:r>
            <a:r>
              <a:rPr lang="cs-CZ" sz="3200" b="1" dirty="0"/>
              <a:t> in </a:t>
            </a:r>
            <a:r>
              <a:rPr lang="cs-CZ" sz="3200" b="1" dirty="0" err="1"/>
              <a:t>Jamestown</a:t>
            </a:r>
            <a:r>
              <a:rPr lang="cs-CZ" sz="3200" b="1" dirty="0"/>
              <a:t>, Virginia, in 1607.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1552353"/>
            <a:ext cx="10515600" cy="466271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Protestant </a:t>
            </a:r>
            <a:r>
              <a:rPr lang="cs-CZ" dirty="0" err="1">
                <a:solidFill>
                  <a:schemeClr val="tx1"/>
                </a:solidFill>
              </a:rPr>
              <a:t>colonists</a:t>
            </a:r>
            <a:r>
              <a:rPr lang="cs-CZ" dirty="0">
                <a:solidFill>
                  <a:schemeClr val="tx1"/>
                </a:solidFill>
              </a:rPr>
              <a:t>, but </a:t>
            </a:r>
            <a:r>
              <a:rPr lang="cs-CZ" dirty="0" err="1">
                <a:solidFill>
                  <a:schemeClr val="tx1"/>
                </a:solidFill>
              </a:rPr>
              <a:t>heterogenous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classwise</a:t>
            </a:r>
            <a:r>
              <a:rPr lang="cs-CZ" dirty="0">
                <a:solidFill>
                  <a:schemeClr val="tx1"/>
                </a:solidFill>
              </a:rPr>
              <a:t> and by </a:t>
            </a:r>
            <a:r>
              <a:rPr lang="cs-CZ" dirty="0" err="1">
                <a:solidFill>
                  <a:schemeClr val="tx1"/>
                </a:solidFill>
              </a:rPr>
              <a:t>religious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creeds</a:t>
            </a:r>
            <a:r>
              <a:rPr lang="cs-CZ" dirty="0">
                <a:solidFill>
                  <a:schemeClr val="tx1"/>
                </a:solidFill>
              </a:rPr>
              <a:t>, NOT PURITANS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First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slaves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brought</a:t>
            </a:r>
            <a:r>
              <a:rPr lang="cs-CZ" dirty="0">
                <a:solidFill>
                  <a:schemeClr val="tx1"/>
                </a:solidFill>
              </a:rPr>
              <a:t> to Virginia in 1619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Triangular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trade</a:t>
            </a:r>
            <a:r>
              <a:rPr lang="cs-CZ" dirty="0">
                <a:solidFill>
                  <a:schemeClr val="tx1"/>
                </a:solidFill>
              </a:rPr>
              <a:t> (</a:t>
            </a:r>
            <a:r>
              <a:rPr lang="cs-CZ" dirty="0" err="1">
                <a:solidFill>
                  <a:schemeClr val="tx1"/>
                </a:solidFill>
              </a:rPr>
              <a:t>one</a:t>
            </a:r>
            <a:r>
              <a:rPr lang="cs-CZ" dirty="0">
                <a:solidFill>
                  <a:schemeClr val="tx1"/>
                </a:solidFill>
              </a:rPr>
              <a:t> triangle: </a:t>
            </a:r>
            <a:r>
              <a:rPr lang="cs-CZ" dirty="0" err="1">
                <a:solidFill>
                  <a:schemeClr val="tx1"/>
                </a:solidFill>
              </a:rPr>
              <a:t>West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Indies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West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African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coast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North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American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coast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Indentured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servants</a:t>
            </a:r>
            <a:r>
              <a:rPr lang="cs-CZ" dirty="0">
                <a:solidFill>
                  <a:schemeClr val="tx1"/>
                </a:solidFill>
              </a:rPr>
              <a:t>, </a:t>
            </a:r>
            <a:r>
              <a:rPr lang="cs-CZ" dirty="0" err="1">
                <a:solidFill>
                  <a:schemeClr val="tx1"/>
                </a:solidFill>
              </a:rPr>
              <a:t>at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beginning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By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1660s </a:t>
            </a:r>
            <a:r>
              <a:rPr lang="cs-CZ" dirty="0" err="1">
                <a:solidFill>
                  <a:schemeClr val="tx1"/>
                </a:solidFill>
              </a:rPr>
              <a:t>black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servants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could</a:t>
            </a:r>
            <a:r>
              <a:rPr lang="cs-CZ" dirty="0">
                <a:solidFill>
                  <a:schemeClr val="tx1"/>
                </a:solidFill>
              </a:rPr>
              <a:t> not </a:t>
            </a:r>
            <a:r>
              <a:rPr lang="cs-CZ" dirty="0" err="1">
                <a:solidFill>
                  <a:schemeClr val="tx1"/>
                </a:solidFill>
              </a:rPr>
              <a:t>earn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their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freedom</a:t>
            </a:r>
            <a:r>
              <a:rPr lang="cs-CZ" dirty="0">
                <a:solidFill>
                  <a:schemeClr val="tx1"/>
                </a:solidFill>
              </a:rPr>
              <a:t> any more, </a:t>
            </a:r>
            <a:r>
              <a:rPr lang="cs-CZ" dirty="0" err="1">
                <a:solidFill>
                  <a:schemeClr val="tx1"/>
                </a:solidFill>
              </a:rPr>
              <a:t>were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brought</a:t>
            </a:r>
            <a:r>
              <a:rPr lang="cs-CZ" dirty="0">
                <a:solidFill>
                  <a:schemeClr val="tx1"/>
                </a:solidFill>
              </a:rPr>
              <a:t> to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colonies</a:t>
            </a:r>
            <a:r>
              <a:rPr lang="cs-CZ" dirty="0">
                <a:solidFill>
                  <a:schemeClr val="tx1"/>
                </a:solidFill>
              </a:rPr>
              <a:t> as </a:t>
            </a:r>
            <a:r>
              <a:rPr lang="cs-CZ" dirty="0" err="1">
                <a:solidFill>
                  <a:schemeClr val="tx1"/>
                </a:solidFill>
              </a:rPr>
              <a:t>slaves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for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lifetime</a:t>
            </a:r>
            <a:r>
              <a:rPr lang="cs-CZ" dirty="0">
                <a:solidFill>
                  <a:schemeClr val="tx1"/>
                </a:solidFill>
              </a:rPr>
              <a:t> = </a:t>
            </a:r>
            <a:r>
              <a:rPr lang="cs-CZ" dirty="0" err="1">
                <a:solidFill>
                  <a:schemeClr val="tx1"/>
                </a:solidFill>
              </a:rPr>
              <a:t>chattel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slavery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Christianity</a:t>
            </a:r>
            <a:r>
              <a:rPr lang="cs-CZ" dirty="0">
                <a:solidFill>
                  <a:schemeClr val="tx1"/>
                </a:solidFill>
              </a:rPr>
              <a:t> (Christian </a:t>
            </a:r>
            <a:r>
              <a:rPr lang="cs-CZ" dirty="0" err="1">
                <a:solidFill>
                  <a:schemeClr val="tx1"/>
                </a:solidFill>
              </a:rPr>
              <a:t>values</a:t>
            </a:r>
            <a:r>
              <a:rPr lang="cs-CZ" dirty="0">
                <a:solidFill>
                  <a:schemeClr val="tx1"/>
                </a:solidFill>
              </a:rPr>
              <a:t>) </a:t>
            </a:r>
            <a:r>
              <a:rPr lang="cs-CZ" dirty="0" err="1">
                <a:solidFill>
                  <a:schemeClr val="tx1"/>
                </a:solidFill>
              </a:rPr>
              <a:t>was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racialized</a:t>
            </a:r>
            <a:r>
              <a:rPr lang="cs-CZ" dirty="0">
                <a:solidFill>
                  <a:schemeClr val="tx1"/>
                </a:solidFill>
              </a:rPr>
              <a:t>: </a:t>
            </a:r>
            <a:r>
              <a:rPr lang="cs-CZ" dirty="0" err="1">
                <a:solidFill>
                  <a:schemeClr val="tx1"/>
                </a:solidFill>
              </a:rPr>
              <a:t>blacks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inferior</a:t>
            </a:r>
            <a:r>
              <a:rPr lang="cs-CZ" dirty="0">
                <a:solidFill>
                  <a:schemeClr val="tx1"/>
                </a:solidFill>
              </a:rPr>
              <a:t> and </a:t>
            </a:r>
            <a:r>
              <a:rPr lang="cs-CZ" dirty="0" err="1">
                <a:solidFill>
                  <a:schemeClr val="tx1"/>
                </a:solidFill>
              </a:rPr>
              <a:t>dangerous</a:t>
            </a:r>
            <a:r>
              <a:rPr lang="cs-CZ" dirty="0">
                <a:solidFill>
                  <a:schemeClr val="tx1"/>
                </a:solidFill>
              </a:rPr>
              <a:t> by </a:t>
            </a:r>
            <a:r>
              <a:rPr lang="cs-CZ" dirty="0" err="1">
                <a:solidFill>
                  <a:schemeClr val="tx1"/>
                </a:solidFill>
              </a:rPr>
              <a:t>their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inherent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qualities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Plantations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needed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cheapest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labor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possible</a:t>
            </a:r>
            <a:endParaRPr lang="cs-CZ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Breeding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slaves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after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prohibition</a:t>
            </a:r>
            <a:r>
              <a:rPr lang="cs-CZ" dirty="0">
                <a:solidFill>
                  <a:schemeClr val="tx1"/>
                </a:solidFill>
              </a:rPr>
              <a:t> (and </a:t>
            </a:r>
            <a:r>
              <a:rPr lang="cs-CZ" dirty="0" err="1">
                <a:solidFill>
                  <a:schemeClr val="tx1"/>
                </a:solidFill>
              </a:rPr>
              <a:t>persecution</a:t>
            </a:r>
            <a:r>
              <a:rPr lang="cs-CZ" dirty="0">
                <a:solidFill>
                  <a:schemeClr val="tx1"/>
                </a:solidFill>
              </a:rPr>
              <a:t>)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international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slave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trade</a:t>
            </a:r>
            <a:r>
              <a:rPr lang="cs-CZ" dirty="0">
                <a:solidFill>
                  <a:schemeClr val="tx1"/>
                </a:solidFill>
              </a:rPr>
              <a:t>: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Vienna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Congress</a:t>
            </a:r>
            <a:r>
              <a:rPr lang="cs-CZ" dirty="0">
                <a:solidFill>
                  <a:schemeClr val="tx1"/>
                </a:solidFill>
              </a:rPr>
              <a:t>, 1814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chemeClr val="tx1"/>
                </a:solidFill>
              </a:rPr>
              <a:t>Population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blacks</a:t>
            </a:r>
            <a:r>
              <a:rPr lang="cs-CZ" dirty="0">
                <a:solidFill>
                  <a:schemeClr val="tx1"/>
                </a:solidFill>
              </a:rPr>
              <a:t> in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South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grew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higher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than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of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whites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59102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567</Words>
  <Application>Microsoft Office PowerPoint</Application>
  <PresentationFormat>Širokoúhlá obrazovka</PresentationFormat>
  <Paragraphs>37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Prezentace aplikace PowerPoint</vt:lpstr>
      <vt:lpstr>Genres of early colonial literature, 17th century (cont.)</vt:lpstr>
      <vt:lpstr>The settlements originating and expanding in New England since 1620</vt:lpstr>
      <vt:lpstr>Witch hunts; Salem and the whole of Massatchusetts in the 1690s</vt:lpstr>
      <vt:lpstr>The South: its culture originated in Jamestown, Virginia, in 1607.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genres of early colonial  literature</dc:title>
  <dc:creator>Eva Kalivodová</dc:creator>
  <cp:lastModifiedBy>Kalivodová, Eva</cp:lastModifiedBy>
  <cp:revision>50</cp:revision>
  <dcterms:created xsi:type="dcterms:W3CDTF">2014-10-24T06:29:28Z</dcterms:created>
  <dcterms:modified xsi:type="dcterms:W3CDTF">2021-02-18T11:16:09Z</dcterms:modified>
</cp:coreProperties>
</file>