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59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87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07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72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00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5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99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30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8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14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43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28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5552D-34E2-4AAD-A43F-B6905DD1885D}" type="datetimeFigureOut">
              <a:rPr lang="cs-CZ" smtClean="0"/>
              <a:t>15.05.2023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E2D5B-071F-4794-A26A-364710F99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59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Politiky paměti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595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Politiky paměti – př.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van </a:t>
            </a:r>
            <a:r>
              <a:rPr lang="cs-CZ" dirty="0" err="1" smtClean="0"/>
              <a:t>Baar</a:t>
            </a:r>
            <a:r>
              <a:rPr lang="cs-CZ" dirty="0" smtClean="0"/>
              <a:t>, </a:t>
            </a:r>
            <a:r>
              <a:rPr lang="cs-CZ" dirty="0" err="1" smtClean="0"/>
              <a:t>Huub</a:t>
            </a:r>
            <a:r>
              <a:rPr lang="cs-CZ" dirty="0" smtClean="0"/>
              <a:t> </a:t>
            </a:r>
            <a:r>
              <a:rPr lang="cs-CZ" dirty="0" smtClean="0"/>
              <a:t>(2008</a:t>
            </a:r>
            <a:r>
              <a:rPr lang="cs-CZ" dirty="0" smtClean="0"/>
              <a:t>): Cesta z amnézie? Evropeizace a uznání romské minulosti a přítomnosti</a:t>
            </a:r>
            <a:endParaRPr lang="cs-CZ" dirty="0" smtClean="0"/>
          </a:p>
          <a:p>
            <a:pPr lvl="1"/>
            <a:r>
              <a:rPr lang="cs-CZ" dirty="0" err="1" smtClean="0"/>
              <a:t>Memoryscape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09085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Sociální rámce paměti (</a:t>
            </a:r>
            <a:r>
              <a:rPr lang="cs-CZ" dirty="0" err="1" smtClean="0"/>
              <a:t>Halbwachs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Individuální x kolektivní paměť</a:t>
            </a:r>
          </a:p>
          <a:p>
            <a:r>
              <a:rPr lang="cs-CZ" dirty="0" smtClean="0"/>
              <a:t>Komunikativní x kulturní paměť (J. </a:t>
            </a:r>
            <a:r>
              <a:rPr lang="cs-CZ" dirty="0" err="1" smtClean="0"/>
              <a:t>Assmann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obývaná x neobývaná paměť (A. </a:t>
            </a:r>
            <a:r>
              <a:rPr lang="cs-CZ" dirty="0" err="1" smtClean="0"/>
              <a:t>Assmann</a:t>
            </a:r>
            <a:r>
              <a:rPr lang="cs-CZ" dirty="0" smtClean="0"/>
              <a:t>)</a:t>
            </a:r>
          </a:p>
          <a:p>
            <a:r>
              <a:rPr lang="cs-CZ" dirty="0" smtClean="0"/>
              <a:t>Paměť v kontextu modernity (Anderson, </a:t>
            </a:r>
            <a:r>
              <a:rPr lang="cs-CZ" dirty="0" err="1" smtClean="0"/>
              <a:t>Hobsbawm</a:t>
            </a:r>
            <a:r>
              <a:rPr lang="cs-CZ" dirty="0" smtClean="0"/>
              <a:t>) </a:t>
            </a:r>
          </a:p>
          <a:p>
            <a:r>
              <a:rPr lang="cs-CZ" dirty="0" smtClean="0"/>
              <a:t>Paměť a historie (Nora, </a:t>
            </a:r>
            <a:r>
              <a:rPr lang="cs-CZ" dirty="0" err="1" smtClean="0"/>
              <a:t>Todorov</a:t>
            </a:r>
            <a:r>
              <a:rPr lang="cs-CZ" dirty="0" smtClean="0"/>
              <a:t>, </a:t>
            </a:r>
            <a:r>
              <a:rPr lang="cs-CZ" dirty="0" err="1" smtClean="0"/>
              <a:t>Assmann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Obrat k paměti (</a:t>
            </a:r>
            <a:r>
              <a:rPr lang="cs-CZ" dirty="0" err="1"/>
              <a:t>M</a:t>
            </a:r>
            <a:r>
              <a:rPr lang="cs-CZ" dirty="0" err="1" smtClean="0"/>
              <a:t>emory</a:t>
            </a:r>
            <a:r>
              <a:rPr lang="cs-CZ" dirty="0" smtClean="0"/>
              <a:t> </a:t>
            </a:r>
            <a:r>
              <a:rPr lang="cs-CZ" dirty="0" err="1"/>
              <a:t>T</a:t>
            </a:r>
            <a:r>
              <a:rPr lang="cs-CZ" dirty="0" err="1" smtClean="0"/>
              <a:t>urn</a:t>
            </a:r>
            <a:r>
              <a:rPr lang="cs-CZ" dirty="0" smtClean="0"/>
              <a:t>), Místa paměti</a:t>
            </a:r>
          </a:p>
          <a:p>
            <a:r>
              <a:rPr lang="cs-CZ" dirty="0" smtClean="0"/>
              <a:t>Muzeum, archiv (A. </a:t>
            </a:r>
            <a:r>
              <a:rPr lang="cs-CZ" dirty="0" err="1" smtClean="0"/>
              <a:t>Assmann</a:t>
            </a:r>
            <a:r>
              <a:rPr lang="cs-CZ" dirty="0" smtClean="0"/>
              <a:t>, </a:t>
            </a:r>
            <a:r>
              <a:rPr lang="cs-CZ" dirty="0" err="1" smtClean="0"/>
              <a:t>Lachmann</a:t>
            </a:r>
            <a:r>
              <a:rPr lang="cs-CZ" dirty="0" smtClean="0"/>
              <a:t>, </a:t>
            </a:r>
            <a:r>
              <a:rPr lang="cs-CZ" dirty="0" err="1" smtClean="0"/>
              <a:t>Foucault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Zangl</a:t>
            </a:r>
            <a:r>
              <a:rPr lang="cs-CZ" dirty="0" smtClean="0"/>
              <a:t>, Šlesingerová</a:t>
            </a:r>
          </a:p>
          <a:p>
            <a:r>
              <a:rPr lang="cs-CZ" dirty="0" smtClean="0"/>
              <a:t>Paměť a město/prostor (</a:t>
            </a:r>
            <a:r>
              <a:rPr lang="cs-CZ" dirty="0" err="1" smtClean="0"/>
              <a:t>Huyssen</a:t>
            </a:r>
            <a:r>
              <a:rPr lang="cs-CZ" dirty="0" smtClean="0"/>
              <a:t>: palimpsest, </a:t>
            </a:r>
            <a:r>
              <a:rPr lang="cs-CZ" dirty="0" err="1" smtClean="0"/>
              <a:t>Lefebvre</a:t>
            </a:r>
            <a:r>
              <a:rPr lang="cs-CZ" dirty="0" smtClean="0"/>
              <a:t>: produkce </a:t>
            </a:r>
            <a:r>
              <a:rPr lang="cs-CZ" dirty="0" smtClean="0"/>
              <a:t>prostoru)</a:t>
            </a:r>
          </a:p>
          <a:p>
            <a:r>
              <a:rPr lang="cs-CZ" dirty="0" smtClean="0"/>
              <a:t>Paměť a tělo (</a:t>
            </a:r>
            <a:r>
              <a:rPr lang="cs-CZ" dirty="0" err="1" smtClean="0"/>
              <a:t>Mauss</a:t>
            </a:r>
            <a:r>
              <a:rPr lang="cs-CZ" dirty="0" smtClean="0"/>
              <a:t>, </a:t>
            </a:r>
            <a:r>
              <a:rPr lang="cs-CZ" dirty="0" err="1" smtClean="0"/>
              <a:t>Bourdieu</a:t>
            </a:r>
            <a:r>
              <a:rPr lang="cs-CZ" dirty="0" smtClean="0"/>
              <a:t>, </a:t>
            </a:r>
            <a:r>
              <a:rPr lang="cs-CZ" dirty="0" err="1" smtClean="0"/>
              <a:t>Connerton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Narativní konstruktivismus (</a:t>
            </a:r>
            <a:r>
              <a:rPr lang="cs-CZ" dirty="0" err="1" smtClean="0"/>
              <a:t>Ricoeur</a:t>
            </a:r>
            <a:r>
              <a:rPr lang="cs-CZ" dirty="0" smtClean="0"/>
              <a:t>), rodinná paměť (</a:t>
            </a:r>
            <a:r>
              <a:rPr lang="cs-CZ" dirty="0" err="1" smtClean="0"/>
              <a:t>Wetzler</a:t>
            </a:r>
            <a:r>
              <a:rPr lang="cs-CZ" dirty="0" smtClean="0"/>
              <a:t> a kol.)</a:t>
            </a:r>
          </a:p>
          <a:p>
            <a:r>
              <a:rPr lang="cs-CZ" dirty="0" smtClean="0"/>
              <a:t>Paměť a trauma (Alexander: progresivní x tragický </a:t>
            </a:r>
            <a:r>
              <a:rPr lang="cs-CZ" dirty="0" err="1" smtClean="0"/>
              <a:t>narativ</a:t>
            </a:r>
            <a:r>
              <a:rPr lang="cs-CZ" dirty="0" smtClean="0"/>
              <a:t>)</a:t>
            </a:r>
          </a:p>
          <a:p>
            <a:r>
              <a:rPr lang="cs-CZ" dirty="0" smtClean="0"/>
              <a:t>Média paměti</a:t>
            </a:r>
          </a:p>
          <a:p>
            <a:r>
              <a:rPr lang="cs-CZ" dirty="0" smtClean="0"/>
              <a:t>Politiky paměti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28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</a:t>
            </a:r>
            <a:r>
              <a:rPr lang="cs-CZ" dirty="0" err="1" smtClean="0"/>
              <a:t>ultidirectional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 (</a:t>
            </a:r>
            <a:r>
              <a:rPr lang="cs-CZ" dirty="0" err="1" smtClean="0"/>
              <a:t>Rothberg</a:t>
            </a:r>
            <a:r>
              <a:rPr lang="cs-CZ" dirty="0" smtClean="0"/>
              <a:t> 2009)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jak konceptualizovat to, co se děje, když se ve veřejné sféře střetávají různé historie extrémního násilí?</a:t>
            </a:r>
          </a:p>
          <a:p>
            <a:r>
              <a:rPr lang="cs-CZ" dirty="0" smtClean="0"/>
              <a:t>boje a spory, které provázejí veřejnou artikulaci paměti</a:t>
            </a:r>
          </a:p>
          <a:p>
            <a:r>
              <a:rPr lang="cs-CZ" dirty="0" smtClean="0"/>
              <a:t>vysvětlení dynamiky vzpomínání, které by pouze nereprodukovalo podmínky dílčích skupin zapojených do těchto bojů</a:t>
            </a:r>
          </a:p>
        </p:txBody>
      </p:sp>
    </p:spTree>
    <p:extLst>
      <p:ext uri="{BB962C8B-B14F-4D97-AF65-F5344CB8AC3E}">
        <p14:creationId xmlns:p14="http://schemas.microsoft.com/office/powerpoint/2010/main" val="249037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76250"/>
            <a:ext cx="10515600" cy="5700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„V důsledku stále </a:t>
            </a:r>
            <a:r>
              <a:rPr lang="cs-CZ" dirty="0" err="1" smtClean="0"/>
              <a:t>sektářštějšího</a:t>
            </a:r>
            <a:r>
              <a:rPr lang="cs-CZ" dirty="0" smtClean="0"/>
              <a:t> kultu vzpomínání je katastrofa Židů </a:t>
            </a:r>
            <a:r>
              <a:rPr lang="cs-CZ" b="1" dirty="0" smtClean="0"/>
              <a:t>odpojována od zcela profánních historických okolností</a:t>
            </a:r>
            <a:r>
              <a:rPr lang="cs-CZ" dirty="0" smtClean="0"/>
              <a:t>, které stály u jejího vzniku, a umísťována do židovských dějin řízených boží prozřetelností. /…/ Tento sklon je ztělesněn a posvěcen používáním termínu „holocaust“, jenž je </a:t>
            </a:r>
            <a:r>
              <a:rPr lang="cs-CZ" b="1" dirty="0" smtClean="0"/>
              <a:t>nabit náboženským smyslem</a:t>
            </a:r>
            <a:r>
              <a:rPr lang="cs-CZ" dirty="0" smtClean="0"/>
              <a:t>, neboť primárně označuje oběť učiněnou ke chvále boží a cele strávenou ohněm. Zárodečné krédo „holocaustu“ se stalo </a:t>
            </a:r>
            <a:r>
              <a:rPr lang="cs-CZ" dirty="0" err="1" smtClean="0"/>
              <a:t>ideou-silou</a:t>
            </a:r>
            <a:r>
              <a:rPr lang="cs-CZ" dirty="0" smtClean="0"/>
              <a:t>, která se chopila reflektovaných transparentních vzpomínek přeživších, aby z nich utvořila </a:t>
            </a:r>
            <a:r>
              <a:rPr lang="cs-CZ" b="1" dirty="0" smtClean="0"/>
              <a:t>„kolektivní paměť“, od níž není dovoleno se odchylovat </a:t>
            </a:r>
            <a:r>
              <a:rPr lang="cs-CZ" dirty="0" smtClean="0"/>
              <a:t>a která je nedostupná kritickému a kontextuálnímu myšlení. Jedním z fundamentálních dogmat této paměti je, že utrpení Židů uvalené na ně nacisty je absolutně bezprecedentní a naprosto oddělené povahy, a že tudíž uniká historické rekonstituci.“ (Mayer 1990: 36)  </a:t>
            </a:r>
          </a:p>
          <a:p>
            <a:r>
              <a:rPr lang="cs-CZ" dirty="0" smtClean="0"/>
              <a:t>Nikoli uctívání mrtvých, nýbrž potvrzování kolektivní identity živých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1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1525" y="539749"/>
            <a:ext cx="10515600" cy="5756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„Vyhlášen „filmem roku“ časopisem </a:t>
            </a:r>
            <a:r>
              <a:rPr lang="cs-CZ" i="1" dirty="0" err="1" smtClean="0"/>
              <a:t>Newsweek</a:t>
            </a:r>
            <a:r>
              <a:rPr lang="cs-CZ" dirty="0" smtClean="0"/>
              <a:t> /…/ a ověnčen sedmi Oskary /…/ v březnu 1994, </a:t>
            </a:r>
            <a:r>
              <a:rPr lang="cs-CZ" i="1" dirty="0" smtClean="0"/>
              <a:t>Schindlerův seznam </a:t>
            </a:r>
            <a:r>
              <a:rPr lang="cs-CZ" dirty="0" smtClean="0"/>
              <a:t>se okamžitě stal něčím víc než pouhým filmem. Lidé byli vyzýváni, aby ho shlédli, nejen prezidentem Billem Clintonem, ale také /afroamerickou/ hostitelkou televizní talk show </a:t>
            </a:r>
            <a:r>
              <a:rPr lang="cs-CZ" dirty="0" err="1" smtClean="0"/>
              <a:t>Oprah</a:t>
            </a:r>
            <a:r>
              <a:rPr lang="cs-CZ" dirty="0" smtClean="0"/>
              <a:t> </a:t>
            </a:r>
            <a:r>
              <a:rPr lang="cs-CZ" dirty="0" err="1" smtClean="0"/>
              <a:t>Winfrey</a:t>
            </a:r>
            <a:r>
              <a:rPr lang="cs-CZ" dirty="0" smtClean="0"/>
              <a:t>, která sdělila svým divákům, že shlédnutí tohoto filmu z ní učinilo „lepšího člověka“. Šéf studia </a:t>
            </a:r>
            <a:r>
              <a:rPr lang="cs-CZ" dirty="0" err="1" smtClean="0"/>
              <a:t>Walta</a:t>
            </a:r>
            <a:r>
              <a:rPr lang="cs-CZ" dirty="0" smtClean="0"/>
              <a:t> </a:t>
            </a:r>
            <a:r>
              <a:rPr lang="cs-CZ" dirty="0" err="1" smtClean="0"/>
              <a:t>Disneyho</a:t>
            </a:r>
            <a:r>
              <a:rPr lang="cs-CZ" dirty="0" smtClean="0"/>
              <a:t> </a:t>
            </a:r>
            <a:r>
              <a:rPr lang="cs-CZ" dirty="0" err="1" smtClean="0"/>
              <a:t>Jeffrey</a:t>
            </a:r>
            <a:r>
              <a:rPr lang="cs-CZ" dirty="0" smtClean="0"/>
              <a:t> </a:t>
            </a:r>
            <a:r>
              <a:rPr lang="cs-CZ" dirty="0" err="1" smtClean="0"/>
              <a:t>Katzenberg</a:t>
            </a:r>
            <a:r>
              <a:rPr lang="cs-CZ" dirty="0" smtClean="0"/>
              <a:t> šel ještě dál, když tvrdil, že tento film „ovlivní to, jak lidé této planety myslí a jednají /…/ že přinese mír na Zemi, dobrou vůli lidem“.“ (</a:t>
            </a:r>
            <a:r>
              <a:rPr lang="cs-CZ" dirty="0" err="1" smtClean="0"/>
              <a:t>Cole</a:t>
            </a:r>
            <a:r>
              <a:rPr lang="cs-CZ" dirty="0" smtClean="0"/>
              <a:t> 1999: 73)</a:t>
            </a:r>
          </a:p>
          <a:p>
            <a:pPr marL="0" indent="0">
              <a:buNone/>
            </a:pPr>
            <a:r>
              <a:rPr lang="cs-CZ" dirty="0" smtClean="0"/>
              <a:t>„Podobně jako nás muzeum holocaustu ve Washingtonu podněcuje k tomu, abychom se identifikovali s osvoboditeli a oběťmi, podněcuje nás také Spielberg k tomu, abychom se identifikovali  se „spravedlivým gójem“. Opouštíme kino – a muzeum – posíleni vědomím, že se v ničem nepodobáme pachatelům.“ (</a:t>
            </a:r>
            <a:r>
              <a:rPr lang="cs-CZ" dirty="0" err="1" smtClean="0"/>
              <a:t>Ibid</a:t>
            </a:r>
            <a:r>
              <a:rPr lang="cs-CZ" dirty="0" smtClean="0"/>
              <a:t>: 84)</a:t>
            </a:r>
          </a:p>
          <a:p>
            <a:r>
              <a:rPr lang="cs-CZ" dirty="0"/>
              <a:t>Pasivní morální uspokojení x aktivní solidarita s oběťmi současného bezpráví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4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52425"/>
            <a:ext cx="10515600" cy="58245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b="1" dirty="0" smtClean="0"/>
              <a:t>Je-li z holocaustu učiněn standard útisku a krutosti, působí to právě opačně</a:t>
            </a:r>
            <a:r>
              <a:rPr lang="cs-CZ" dirty="0" smtClean="0"/>
              <a:t> – trivializuje to zločiny menší velikosti, a to nejen v principu, ale i prakticky. V americké debatě o krvavém bosenském konfliktu 90. let byla kladena otázka, zda šlo o „skutečný holocaust, anebo o pouhou genocidu“, o „skutečnou genocidu, anebo o pouhou krutost“. To je nejen nevkusný, ale přímo nechutný způsob mluvení a rozhodování, k němuž jsme vedeni právě tehdy, učiníme-li z holocaustu úhelný kámen morálního a politického diskurzu.“ (</a:t>
            </a:r>
            <a:r>
              <a:rPr lang="cs-CZ" dirty="0" err="1" smtClean="0"/>
              <a:t>Novick</a:t>
            </a:r>
            <a:r>
              <a:rPr lang="cs-CZ" dirty="0" smtClean="0"/>
              <a:t> 2000: 14)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685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61975"/>
            <a:ext cx="10515600" cy="56149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„Přestože moji rodiče tuto minulost </a:t>
            </a:r>
            <a:r>
              <a:rPr lang="cs-CZ" i="1" dirty="0"/>
              <a:t>/přežili varšavské ghetto a koncentrační tábory – pozn. H. N./ </a:t>
            </a:r>
            <a:r>
              <a:rPr lang="cs-CZ" dirty="0"/>
              <a:t>dnes a denně až do své smrti prožívali, ztratili ke konci svého života o Holocaust prezentovaný jako veřejné divadlo zájem. Jeden z celoživotních přátel mého otce, bývalý spoluvězeň z Osvětimi, zdánlivě neúplatný levicový idealista, odmítl po válce německé odškodnění z principu. Nakonec se stal ředitelem izraelského Památníku holocaustu </a:t>
            </a:r>
            <a:r>
              <a:rPr lang="cs-CZ" dirty="0" err="1"/>
              <a:t>Jad</a:t>
            </a:r>
            <a:r>
              <a:rPr lang="cs-CZ" dirty="0"/>
              <a:t> Vašem. Neochotně a s nelíčením zklamáním můj otec nakonec připustil, že dokonce i tento muž se nechal zkorumpovat </a:t>
            </a:r>
            <a:r>
              <a:rPr lang="cs-CZ" b="1" dirty="0"/>
              <a:t>průmyslem Holocaustu </a:t>
            </a:r>
            <a:r>
              <a:rPr lang="cs-CZ" dirty="0"/>
              <a:t>a své přesvědčení přizpůsobil moci a prospěchu. Jak postupně nabývalo ztvárnění holocaustu absurdnějších forem, citovala moje matka ráda (se záměrnou ironií) Henryho Forda: </a:t>
            </a:r>
            <a:r>
              <a:rPr lang="cs-CZ" i="1" dirty="0"/>
              <a:t>„Dějiny jsou kecy.“ </a:t>
            </a:r>
            <a:r>
              <a:rPr lang="cs-CZ" dirty="0"/>
              <a:t>Historky</a:t>
            </a:r>
            <a:r>
              <a:rPr lang="cs-CZ" i="1" dirty="0"/>
              <a:t> „přeživších holocaust“ </a:t>
            </a:r>
            <a:r>
              <a:rPr lang="cs-CZ" dirty="0" smtClean="0"/>
              <a:t>– </a:t>
            </a:r>
            <a:r>
              <a:rPr lang="cs-CZ" dirty="0"/>
              <a:t>všichni byli vězni koncentračních táborů, všichni byli hrdinové odporu – byly u nás doma mimořádným zdrojem sarkastického pobavení. /.../ Na uctívání památky nacistické genocidy bylo vynaloženo příliš mnoho prostředků, ale většina toho, co z této investice vzešlo, je bezcenná. Není to projev úcty k židovskému utrpení, ale vzdání hold židovskému </a:t>
            </a:r>
            <a:r>
              <a:rPr lang="cs-CZ" dirty="0" smtClean="0"/>
              <a:t>rozmachu.</a:t>
            </a:r>
            <a:r>
              <a:rPr lang="cs-CZ" i="1" dirty="0" smtClean="0"/>
              <a:t>“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Finkelstein</a:t>
            </a:r>
            <a:r>
              <a:rPr lang="cs-CZ" dirty="0" smtClean="0"/>
              <a:t> 2006</a:t>
            </a:r>
            <a:r>
              <a:rPr lang="cs-CZ" dirty="0"/>
              <a:t>: 10n, 1. vyd. 2000, cit. předmluva je z roku 2001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04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38150"/>
            <a:ext cx="10515600" cy="57388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Vzpomínka na genocidu oživuje stihomam a ospravedlňuje nelidské zacházení s Nežidy jako nezbytnou podmínku prevence genocidy podle pravidla „zabij, nebo budeš zabit“. Neustálé připomínání obětí nacismu činí tyto mrtvé součástí konfliktu, což zabraňuje Izraelcům vidět příležitosti k dialogu. Paměť holocaustu reprodukuje dichotomické rozdělení světa na existenčně ohrožené „my“ a ohrožující „oni“ a znemožňuje zapojení Izraele do normálních mezinárodních vztahů jakožto jednoho z mnoha národních států. (</a:t>
            </a:r>
            <a:r>
              <a:rPr lang="cs-CZ" dirty="0" err="1" smtClean="0"/>
              <a:t>Elkana</a:t>
            </a:r>
            <a:r>
              <a:rPr lang="cs-CZ" dirty="0" smtClean="0"/>
              <a:t> 1988)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Vztah izraelských Židů k palestinským Arabům = situace člověka, který vyskočil z hořícího domu a přitom porazil náhodně kolemjdoucího. Zachráněný nemůže předstírat, že nerozumí rozhořčení povaleného, ani nemůže jeho zlobu vysvětlovat jako zlobu z nějakého patologického sklonu jeho povahy. Izraelci musí přestat považovat </a:t>
            </a:r>
            <a:r>
              <a:rPr lang="cs-CZ" dirty="0" err="1" smtClean="0"/>
              <a:t>protiiizraelské</a:t>
            </a:r>
            <a:r>
              <a:rPr lang="cs-CZ" dirty="0" smtClean="0"/>
              <a:t> zanícení Arabů jen za další vtělení antisemitismu a pochopit jeho historické a politické důvody. (</a:t>
            </a:r>
            <a:r>
              <a:rPr lang="cs-CZ" dirty="0" err="1" smtClean="0"/>
              <a:t>Deutscher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956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Rothberg</a:t>
            </a:r>
            <a:r>
              <a:rPr lang="cs-CZ" dirty="0" smtClean="0"/>
              <a:t> </a:t>
            </a:r>
            <a:r>
              <a:rPr lang="cs-CZ" dirty="0" smtClean="0"/>
              <a:t>(2009)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0730"/>
            <a:ext cx="8804562" cy="123345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příkladná místa napětí zahrnující vzpomínání na nacistickou genocidu evropských Židů ve vztahu k otroctví, kolonialismu a dekolonizaci</a:t>
            </a:r>
          </a:p>
          <a:p>
            <a:r>
              <a:rPr lang="cs-CZ" dirty="0" smtClean="0"/>
              <a:t>nový rámec pro uvažování o paměťovém sporu prostřednictvím tří základních argumentů:</a:t>
            </a:r>
          </a:p>
          <a:p>
            <a:endParaRPr lang="cs-CZ" dirty="0"/>
          </a:p>
        </p:txBody>
      </p:sp>
      <p:pic>
        <p:nvPicPr>
          <p:cNvPr id="1026" name="Picture 2" descr="Cover of Multidirectional Memory by Michael Rothbe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2221" y="-11647"/>
            <a:ext cx="2269779" cy="3404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38200" y="2735495"/>
            <a:ext cx="1107434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paměť funguje produktivně prostřednictvím vyjednávání, vzájemného odkazování a vypůjčování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x „konkurenční paměti“ = vzpomínky se navzájem vytěsňují z veřejné sféry, např.: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přílišný důraz na holocaust marginalizuje jiná traumata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přejímání rétoriky holocaustu k vyprávění o těchto jiných traumatech relativizuje či dokonce popírá jedinečnost holocaustu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výsledkem konfliktu paměti není méně paměti, ale více - a to i podřízených paměťových tradic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produktivita paměti: kolektivní paměti zdánlivě odlišných dějin nejsou od sebe snadno oddělitelné, ale vznikají dialogicky.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např. nejenže paměť holocaustu sloužila jako prostředek, jehož prostřednictvím byly artikulovány jiné dějiny utrpení, ale samotný vznik paměti holocaustu byl od počátku ovlivňován dějinami otroctví, kolonialismu a dekolonizace, které s ním na první pohled mohly mít jen málo společného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zpochybňuje samozřejmou vazbu mezi kolektivní pamětí a skupinovou identitou (viz např. židovská paměť a identita holocaustu x afroamerická paměť a afroamerické identita)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hranice paměti a identity jsou zubaté (viz také </a:t>
            </a:r>
            <a:r>
              <a:rPr lang="cs-CZ" sz="1600" dirty="0" err="1" smtClean="0"/>
              <a:t>Landsberg</a:t>
            </a:r>
            <a:r>
              <a:rPr lang="cs-CZ" sz="1600" dirty="0" smtClean="0"/>
              <a:t>, </a:t>
            </a:r>
            <a:r>
              <a:rPr lang="cs-CZ" sz="1600" dirty="0" err="1" smtClean="0"/>
              <a:t>Silverman</a:t>
            </a:r>
            <a:r>
              <a:rPr lang="cs-CZ" sz="1600" dirty="0" smtClean="0"/>
              <a:t>, </a:t>
            </a:r>
            <a:r>
              <a:rPr lang="cs-CZ" sz="1600" dirty="0" err="1" smtClean="0"/>
              <a:t>Sanyal</a:t>
            </a:r>
            <a:r>
              <a:rPr lang="cs-CZ" sz="1600" dirty="0" smtClean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 smtClean="0"/>
              <a:t>skupiny pouze neartikulují zavedené pozice, ale vznikají prostřednictvím dialogických aktů vzpomínání, které se odehrávají na společném, ale nerovném terénu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/>
              <a:t>s</a:t>
            </a:r>
            <a:r>
              <a:rPr lang="cs-CZ" sz="1600" dirty="0" smtClean="0"/>
              <a:t>dílený terén </a:t>
            </a:r>
            <a:r>
              <a:rPr lang="cs-CZ" sz="1600" dirty="0" err="1" smtClean="0"/>
              <a:t>vícesměrné</a:t>
            </a:r>
            <a:r>
              <a:rPr lang="cs-CZ" sz="1600" dirty="0" smtClean="0"/>
              <a:t> paměti vytváří možnosti pro nečekané formy solidarity, ale neposkytuje žádné záruky.</a:t>
            </a:r>
            <a:endParaRPr lang="cs-CZ" sz="1600" dirty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3939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1227</Words>
  <Application>Microsoft Office PowerPoint</Application>
  <PresentationFormat>Širokoúhlá obrazovka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Politiky paměti</vt:lpstr>
      <vt:lpstr>Prezentace aplikace PowerPoint</vt:lpstr>
      <vt:lpstr>Multidirectional memory (Rothberg 2009)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Rothberg (2009)</vt:lpstr>
      <vt:lpstr>Politiky paměti – př.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Politiky paměti</dc:title>
  <dc:creator>Hedvika Novotná</dc:creator>
  <cp:lastModifiedBy>Hedvika Novotná</cp:lastModifiedBy>
  <cp:revision>10</cp:revision>
  <dcterms:created xsi:type="dcterms:W3CDTF">2022-05-16T13:34:40Z</dcterms:created>
  <dcterms:modified xsi:type="dcterms:W3CDTF">2023-05-15T11:57:51Z</dcterms:modified>
</cp:coreProperties>
</file>