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6" r:id="rId6"/>
    <p:sldId id="268" r:id="rId7"/>
    <p:sldId id="277" r:id="rId8"/>
    <p:sldId id="261" r:id="rId9"/>
    <p:sldId id="262" r:id="rId10"/>
    <p:sldId id="263" r:id="rId11"/>
    <p:sldId id="269" r:id="rId12"/>
    <p:sldId id="270" r:id="rId13"/>
    <p:sldId id="272" r:id="rId14"/>
    <p:sldId id="273" r:id="rId15"/>
    <p:sldId id="274" r:id="rId16"/>
    <p:sldId id="275" r:id="rId17"/>
    <p:sldId id="276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6310-E132-483C-AD9A-4D8DC5AD4E5E}" type="datetimeFigureOut">
              <a:rPr lang="cs-CZ" smtClean="0"/>
              <a:t>27.03.2018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49256-2CF7-4BAA-85D9-8FB4845BA7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6695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6310-E132-483C-AD9A-4D8DC5AD4E5E}" type="datetimeFigureOut">
              <a:rPr lang="cs-CZ" smtClean="0"/>
              <a:t>27.03.2018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49256-2CF7-4BAA-85D9-8FB4845BA7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6193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6310-E132-483C-AD9A-4D8DC5AD4E5E}" type="datetimeFigureOut">
              <a:rPr lang="cs-CZ" smtClean="0"/>
              <a:t>27.03.2018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49256-2CF7-4BAA-85D9-8FB4845BA7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8681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6310-E132-483C-AD9A-4D8DC5AD4E5E}" type="datetimeFigureOut">
              <a:rPr lang="cs-CZ" smtClean="0"/>
              <a:t>27.03.2018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49256-2CF7-4BAA-85D9-8FB4845BA7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418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6310-E132-483C-AD9A-4D8DC5AD4E5E}" type="datetimeFigureOut">
              <a:rPr lang="cs-CZ" smtClean="0"/>
              <a:t>27.03.2018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49256-2CF7-4BAA-85D9-8FB4845BA7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7752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6310-E132-483C-AD9A-4D8DC5AD4E5E}" type="datetimeFigureOut">
              <a:rPr lang="cs-CZ" smtClean="0"/>
              <a:t>27.03.2018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49256-2CF7-4BAA-85D9-8FB4845BA7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3810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6310-E132-483C-AD9A-4D8DC5AD4E5E}" type="datetimeFigureOut">
              <a:rPr lang="cs-CZ" smtClean="0"/>
              <a:t>27.03.2018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49256-2CF7-4BAA-85D9-8FB4845BA7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4541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6310-E132-483C-AD9A-4D8DC5AD4E5E}" type="datetimeFigureOut">
              <a:rPr lang="cs-CZ" smtClean="0"/>
              <a:t>27.03.2018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49256-2CF7-4BAA-85D9-8FB4845BA7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0030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6310-E132-483C-AD9A-4D8DC5AD4E5E}" type="datetimeFigureOut">
              <a:rPr lang="cs-CZ" smtClean="0"/>
              <a:t>27.03.2018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49256-2CF7-4BAA-85D9-8FB4845BA7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8661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6310-E132-483C-AD9A-4D8DC5AD4E5E}" type="datetimeFigureOut">
              <a:rPr lang="cs-CZ" smtClean="0"/>
              <a:t>27.03.2018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49256-2CF7-4BAA-85D9-8FB4845BA7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8243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6310-E132-483C-AD9A-4D8DC5AD4E5E}" type="datetimeFigureOut">
              <a:rPr lang="cs-CZ" smtClean="0"/>
              <a:t>27.03.2018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49256-2CF7-4BAA-85D9-8FB4845BA7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6020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D6310-E132-483C-AD9A-4D8DC5AD4E5E}" type="datetimeFigureOut">
              <a:rPr lang="cs-CZ" smtClean="0"/>
              <a:t>27.03.2018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49256-2CF7-4BAA-85D9-8FB4845BA7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346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Charles Darwin: autor nového příběhu člověka – život zrozený z bahna, člověk z opice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Filosofie současných náboženských konfliktů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4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Survival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Fittest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Metafora pro sociální eugeniku, ale i porozumění kapitalistické společnosti a válečnické povahy moderních národních států: „Z přírodních bojů, z hladu a smrti povstává tedy postupně to nejvyšší, co jsme s to myslet: vznik stále vyšších a dokonalejších bytostí.“ </a:t>
            </a:r>
          </a:p>
          <a:p>
            <a:pPr marL="0" indent="0" algn="just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Richard Dawkins: „Jsme stroje na přežití. Jsme roboti, které jsou slepě naprogramovány tak, aby uchovaly tyto egoistické malé molekuly, které obyčejně označujeme jako geny.“</a:t>
            </a:r>
          </a:p>
          <a:p>
            <a:pPr marL="0" indent="0" algn="just">
              <a:buNone/>
            </a:pPr>
            <a:endParaRPr 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69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 náhody: stvoření bez stvořitele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dyby Bůh předpokládal náhodu jako princip, musel by připustit, že nemá vliv na výsledek, protože jinak by se jednalo o náhodu. Pořádající a řídící ruka Boží již není zapotřebí. Vzniká tím idea stvoření bez stvořitele.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02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Smrt jako cesta vpřed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roce 1951 píše: „Ponižujeme našeho stvořitele, když si jej představujeme jako pána zástupů plazících se parazitů a červů, kteří postupně zaplavili celý svět. Najednou chápeme, že nejvyšší dobro, které si můžeme představit, tedy vznik vyšších živočichů, je přímým výsledkem smrti, hladu, drancování a skryté války uvnitř přírody.“</a:t>
            </a:r>
          </a:p>
          <a:p>
            <a:pPr marL="0" indent="0" algn="just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Několik dní poté, co Darwin napsal tyto věty, umírá jeho devítiletá dcera. Odmítne se účastnit pohřbu a již nikdy nevkročí do kostela: „Bůh neexistuje, protože by musel být vrahem.“</a:t>
            </a:r>
          </a:p>
        </p:txBody>
      </p:sp>
    </p:spTree>
    <p:extLst>
      <p:ext uri="{BB962C8B-B14F-4D97-AF65-F5344CB8AC3E}">
        <p14:creationId xmlns:p14="http://schemas.microsoft.com/office/powerpoint/2010/main" val="337483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Anti-Darwinismus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Již v Darwinově době se začíná šířit přesvědčení, že má-li bible „přežít“ Darwinovu publikaci, je třeba ji začít číst jinak: jako metaforu, resp. jako existenciální výpověď spíše než jako přírodopisnou knihu.</a:t>
            </a:r>
          </a:p>
          <a:p>
            <a:pPr marL="0" indent="0" algn="just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USA věří skoro 50 procent obyvatel, že Bůh stvořil člověk, asi 40 procent je přesvědčených, že svět se sice vyvinul do současného stavu v průběhu miliónů let, ale za božího vedení, jen 10 procent obyvatel se hlásí k přesvědčení, že jsme došli do současnosti bez božího zásahu. Více jak tři čtvrtiny obyvatel této vědecké velmoci tedy zpochybňuje Darwinův objev.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68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Přírodní versus kulturní evoluce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rozdíl od Darwina si jeho konkurent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Wallace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všímá toho, že kultura (jazyk, tradice, víra) se nevyvíjí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darwinovsky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kultura se traduje nikoliv geneticky, ale skrze informace. Informace teče rychleji než krev.</a:t>
            </a:r>
          </a:p>
          <a:p>
            <a:pPr marL="0" indent="0" algn="just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Přesto se ale tzv. sociální darwinismus prosadil, např. v díle Herberta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Spencera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podle něhož přežívá i na rovině kultury nejpracovitější. Je zde tedy patrné přenesení schématu z přírody na společnost, což vede potom v nacismu ke zkázonosným důsledkům.</a:t>
            </a:r>
          </a:p>
        </p:txBody>
      </p:sp>
    </p:spTree>
    <p:extLst>
      <p:ext uri="{BB962C8B-B14F-4D97-AF65-F5344CB8AC3E}">
        <p14:creationId xmlns:p14="http://schemas.microsoft.com/office/powerpoint/2010/main" val="303519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Robert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Bellah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Religion in </a:t>
            </a:r>
            <a:r>
              <a:rPr lang="cs-CZ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Human</a:t>
            </a:r>
            <a:r>
              <a:rPr 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Evolution</a:t>
            </a:r>
            <a:endParaRPr 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 algn="just">
              <a:buNone/>
            </a:pP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Bellah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odmítá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klasickou německou teorii vznikající v 18. století a objevující se mimo jiné i v díle I. Kanta: dle této teorie je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boj a konkurence motorem společnosti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Právě tento motiv byl následně začleněn do teorie evoluce jak náboženství, tak lidského rodu. V této souvislosti hovoří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nizozemský kulturní historik </a:t>
            </a:r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Johan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Huinzinga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své knize </a:t>
            </a:r>
            <a:r>
              <a:rPr lang="cs-CZ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Humo</a:t>
            </a:r>
            <a:r>
              <a: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ludens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evropském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zbožštění boje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“. </a:t>
            </a:r>
          </a:p>
        </p:txBody>
      </p:sp>
      <p:pic>
        <p:nvPicPr>
          <p:cNvPr id="4" name="Obrázek 3" descr="../BELLAH-obit-master67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664" y="1825624"/>
            <a:ext cx="4736263" cy="40117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730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Humo</a:t>
            </a:r>
            <a:r>
              <a:rPr 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ludens</a:t>
            </a:r>
            <a:endParaRPr 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Kniha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Homo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ludens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byla napsána v roce 1938, kdy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Huinzinga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upozorňoval na nebezpečí spjaté s vyzdvižením boje a války jako kulturotvorné síly. V roce 1944 doplňuje již v nacistickém zajetí doslov, v němž vysvětluje, že je třeba jeho kniha chápat jako protiváhu k zbožštění konfliktu a boje. Hra přitom není protipólem vůči boji, ale jeho sublimací.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385" y="1533238"/>
            <a:ext cx="3778251" cy="478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2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Hra, nikoliv boj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Hra je následně i pro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Bellaha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tím, co nazývá stěžejním procesem („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core process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“), který inicioval proměnu člověka: Právě hra mu umožnila, aby rozvinul schopnost symbolického jazyka a rituálu.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Bellah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tím formuluje evoluci, v níž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svobodě náleží pozitivní význam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člověk zlomí sílu prostředí, aby se mohl účastnit hry, v níž povstává jiný typ skutečnosti: hra je něco, co činíme pro ni samu. Ze hry pak povstávají příběhy; člověk vůbec je definován jako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animal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narans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živočich vyprávějící –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 příběhů vzniká filosofie i věda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47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Charles Darwin (1809–1882)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605" y="1690688"/>
            <a:ext cx="3673813" cy="4351338"/>
          </a:xfrm>
        </p:spPr>
      </p:pic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cs-CZ" dirty="0" smtClean="0"/>
              <a:t>Ve své převratné knize </a:t>
            </a:r>
            <a:r>
              <a:rPr lang="cs-CZ" i="1" dirty="0" smtClean="0"/>
              <a:t>O vzniku druhů přírodním výběrem </a:t>
            </a:r>
            <a:r>
              <a:rPr lang="cs-CZ" dirty="0" smtClean="0"/>
              <a:t>z roku 1859 ukázal, že evoluce vyrůstá z </a:t>
            </a:r>
            <a:r>
              <a:rPr lang="cs-CZ" b="1" dirty="0" smtClean="0"/>
              <a:t>přirozeného výběru</a:t>
            </a:r>
            <a:r>
              <a:rPr lang="cs-CZ" dirty="0" smtClean="0"/>
              <a:t>, který se uskutečňuje </a:t>
            </a:r>
            <a:r>
              <a:rPr lang="cs-CZ" b="1" dirty="0" smtClean="0"/>
              <a:t>bojem o přežití</a:t>
            </a:r>
            <a:r>
              <a:rPr lang="cs-CZ" dirty="0" smtClean="0"/>
              <a:t>. Jedná se o teorii nalézající princip, podle kterého se odvíjí vše živé a zpochybňující dosud bezkonkurenčně vládnoucí </a:t>
            </a:r>
            <a:r>
              <a:rPr lang="cs-CZ" dirty="0" err="1" smtClean="0"/>
              <a:t>narativ</a:t>
            </a:r>
            <a:r>
              <a:rPr lang="cs-CZ" dirty="0" smtClean="0"/>
              <a:t> o původu člověka</a:t>
            </a:r>
            <a:r>
              <a:rPr lang="cs-CZ" dirty="0"/>
              <a:t> </a:t>
            </a:r>
            <a:r>
              <a:rPr lang="cs-CZ" dirty="0" smtClean="0"/>
              <a:t>jako božího stvoření.</a:t>
            </a:r>
          </a:p>
          <a:p>
            <a:pPr marL="0" indent="0" algn="just">
              <a:buNone/>
            </a:pPr>
            <a:r>
              <a:rPr lang="cs-CZ" dirty="0" smtClean="0"/>
              <a:t>V roce 1871 aplikoval své poznatky na vývoj člověka ve své knize </a:t>
            </a:r>
            <a:r>
              <a:rPr lang="cs-CZ" i="1" dirty="0" smtClean="0"/>
              <a:t>O původu člověka.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239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Evoluce visí ve vzduchu.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Již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Hume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Kant, později Goethe a Darwinův dědeček Erasmus předpokládají, že vše živé vychází z jednoho principu, který je životu samému vlastní. Pro svůj předpoklad však nemají žádné doklady. Sám Darwin uspíší publikování svého díla v souvislosti s rukopisem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Alfreda </a:t>
            </a:r>
            <a:r>
              <a:rPr lang="cs-CZ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Russela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Wallace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který formuluje analogickou teorii. </a:t>
            </a:r>
          </a:p>
          <a:p>
            <a:pPr marL="0" indent="0" algn="just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Darwin k tomu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obejvu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zděšeně poznamenává: „Nikdy jsem nespatřil tak výraznou shodu. Jako by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Wallace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vytvořil svůj rukopis na základě mého náčrtu z roku 1842! Faktem je, že moje kapitoly nesou stejné názvy, jaké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Wallace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užil pro označení hlavních principů své teorie.“</a:t>
            </a:r>
            <a:endParaRPr 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04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Loď Beagle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5181600" cy="3688484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srpnu roku 1831 vyplul Darwin na pětiletou plavbu na lodi Beagle. Během tohoto období nasbíral obrovský geologický materiál a získal přehled o rozmanitosti organického života. Obecně lze tuto cestu rovněž považovat za cestu v pravém smyslu slova duchovní: změnila to, jak rozumí člověk vůbec sám sobě.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Případ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Jemmyho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Buttona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„nejbídnějších lidí na světě“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18" y="1825625"/>
            <a:ext cx="5058785" cy="4353502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68601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Kapitán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FritzRoy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podnikl již v roce 1830 podobnou plavbu, tehdy unesl domorodého chlapce spolu se třemi dalšími domorodci do Anglie, kde z nich chtěl vychovat křesťany a následně vrátit mezi domorodce, aby je nyní vzdělané oběti únosu samy kultivovaly. Roku 1831 vezl chlapce zpět mezi domorodce, tehdy již byl na palubě i Charles Darwin. Když se po několika letech vraceli antropologové na místo, zjistili, že se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Jemmy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zcela asimiloval a opět se z něj stal nahý domorodec.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07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 s domorodci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prvním kroku se tedy někdejší divoši proměnili v civilizované jedince s dobrými jazykovými dovednostmi a vhledem do křesťanství. Když je pak kapitán s Darwinem zanechali v Ohňové zemi, Darwin si ve svém deníku všímá: </a:t>
            </a:r>
          </a:p>
          <a:p>
            <a:pPr marL="0" indent="0" algn="just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„Nikdy bych nevěřil tomu, jak velký může být rozdíl mezi divochy a civilizovaným člověkem. Je větší než mezi divokým a domestikovaným zvířetem, neboť člověk vykazuje řádově větší schopnost k vývoji a pokroku.“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roce 1859, když Darwin zrovna publikuje svůj spis </a:t>
            </a:r>
            <a:r>
              <a:rPr 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původu druhů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ovládá noviny zpráva o tzv. Masakru z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Wulaiy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domorodci z Ohňové země zabijí osm antropologů a vědců. Vůdcem skupiny měl být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Jemmy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který je zajat, ale nikdy mu není nic dokázáno.</a:t>
            </a:r>
          </a:p>
          <a:p>
            <a:pPr marL="0" indent="0" algn="just">
              <a:buNone/>
            </a:pPr>
            <a:endParaRPr 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45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87582" y="428625"/>
            <a:ext cx="10515600" cy="1325563"/>
          </a:xfrm>
        </p:spPr>
        <p:txBody>
          <a:bodyPr/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„Lucy and Her Mate in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Paradise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82" y="1949306"/>
            <a:ext cx="3404281" cy="4351338"/>
          </a:xfrm>
        </p:spPr>
      </p:pic>
      <p:sp>
        <p:nvSpPr>
          <p:cNvPr id="6" name="AutoShape 4" descr="Výsledek obrázku pro adam a eva dürer"/>
          <p:cNvSpPr>
            <a:spLocks noChangeAspect="1" noChangeArrowheads="1"/>
          </p:cNvSpPr>
          <p:nvPr/>
        </p:nvSpPr>
        <p:spPr bwMode="auto">
          <a:xfrm>
            <a:off x="155575" y="-1608138"/>
            <a:ext cx="25908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127" y="1949306"/>
            <a:ext cx="385686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1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Darwin se narodil se do významné lékařské a vědecké rodiny, která byla aktivní v unitářské církvi. Sám Darwin byl minimálně ještě při své plavbě hluboce věřící člověk. Před plavbou studoval medicínu (ale po čtyřech semestrech studium opustil) a dva roky theologii. V této době rovněž četl knihu </a:t>
            </a:r>
            <a:r>
              <a:rPr lang="cs-CZ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Vom</a:t>
            </a:r>
            <a:r>
              <a:rPr 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Orinoko </a:t>
            </a:r>
            <a:r>
              <a:rPr lang="cs-CZ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zum</a:t>
            </a:r>
            <a:r>
              <a:rPr 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Amazonas</a:t>
            </a:r>
            <a:r>
              <a:rPr 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Alexandra von Humboldta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kterého si vzal za svůj vzor. Kdyby ji tehdy nečetl, mohl z něho být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theolog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resp. jak si to přál jeho otec,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lékař a kněz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Postupně se však od církve, náboženství i víry distancoval, především poté, co mu postupně zemřou jeho dvě dcery. </a:t>
            </a:r>
          </a:p>
          <a:p>
            <a:pPr marL="0" indent="0" algn="just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109" y="194352"/>
            <a:ext cx="9698182" cy="166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5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„Druhá v řadě urážek“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873" y="1243734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09902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1105</Words>
  <Application>Microsoft Office PowerPoint</Application>
  <PresentationFormat>Širokoúhlá obrazovka</PresentationFormat>
  <Paragraphs>44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Motiv Office</vt:lpstr>
      <vt:lpstr>Charles Darwin: autor nového příběhu člověka – život zrozený z bahna, člověk z opice</vt:lpstr>
      <vt:lpstr>Charles Darwin (1809–1882)</vt:lpstr>
      <vt:lpstr>Evoluce visí ve vzduchu.</vt:lpstr>
      <vt:lpstr>Loď Beagle</vt:lpstr>
      <vt:lpstr>Případ Jemmyho Buttona a „nejbídnějších lidí na světě“</vt:lpstr>
      <vt:lpstr>Experiment s domorodci</vt:lpstr>
      <vt:lpstr>„Lucy and Her Mate in Paradise“</vt:lpstr>
      <vt:lpstr>Prezentace aplikace PowerPoint</vt:lpstr>
      <vt:lpstr>„Druhá v řadě urážek“</vt:lpstr>
      <vt:lpstr>„Survival of the Fittest“</vt:lpstr>
      <vt:lpstr>Princip náhody: stvoření bez stvořitele</vt:lpstr>
      <vt:lpstr>Smrt jako cesta vpřed</vt:lpstr>
      <vt:lpstr>Anti-Darwinismus</vt:lpstr>
      <vt:lpstr>Přírodní versus kulturní evoluce</vt:lpstr>
      <vt:lpstr>Robert Bellah: Religion in Human Evolution</vt:lpstr>
      <vt:lpstr>Humo ludens</vt:lpstr>
      <vt:lpstr>Hra, nikoliv boj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Charles Darwin</dc:title>
  <dc:creator>Matějčková, Tereza</dc:creator>
  <cp:lastModifiedBy>Matějčková, Tereza</cp:lastModifiedBy>
  <cp:revision>28</cp:revision>
  <dcterms:created xsi:type="dcterms:W3CDTF">2018-03-24T15:22:53Z</dcterms:created>
  <dcterms:modified xsi:type="dcterms:W3CDTF">2018-03-27T15:37:18Z</dcterms:modified>
</cp:coreProperties>
</file>