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8" r:id="rId4"/>
    <p:sldId id="257" r:id="rId5"/>
    <p:sldId id="273" r:id="rId6"/>
    <p:sldId id="259" r:id="rId7"/>
    <p:sldId id="274" r:id="rId8"/>
    <p:sldId id="260" r:id="rId9"/>
    <p:sldId id="262" r:id="rId10"/>
    <p:sldId id="261" r:id="rId11"/>
    <p:sldId id="275" r:id="rId12"/>
    <p:sldId id="263" r:id="rId13"/>
    <p:sldId id="279" r:id="rId14"/>
    <p:sldId id="281" r:id="rId15"/>
    <p:sldId id="276" r:id="rId16"/>
    <p:sldId id="264" r:id="rId17"/>
    <p:sldId id="265" r:id="rId18"/>
    <p:sldId id="266" r:id="rId19"/>
    <p:sldId id="277" r:id="rId20"/>
    <p:sldId id="269" r:id="rId21"/>
    <p:sldId id="270" r:id="rId22"/>
    <p:sldId id="267" r:id="rId23"/>
    <p:sldId id="272" r:id="rId24"/>
    <p:sldId id="268" r:id="rId2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ndrej Svec" initials="OS" lastIdx="0" clrIdx="0">
    <p:extLst>
      <p:ext uri="{19B8F6BF-5375-455C-9EA6-DF929625EA0E}">
        <p15:presenceInfo xmlns:p15="http://schemas.microsoft.com/office/powerpoint/2012/main" userId="3bbd1cd24ec6e6c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04" y="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03A00110-5DDE-45B0-BFBF-A0F27D045CF2}" type="datetimeFigureOut">
              <a:rPr lang="cs-CZ" smtClean="0"/>
              <a:pPr/>
              <a:t>01.11.2021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1C32793-F6D2-475B-A27A-F1DDDB4FAA3C}"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3A00110-5DDE-45B0-BFBF-A0F27D045CF2}" type="datetimeFigureOut">
              <a:rPr lang="cs-CZ" smtClean="0"/>
              <a:pPr/>
              <a:t>01.11.2021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1C32793-F6D2-475B-A27A-F1DDDB4FAA3C}"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3A00110-5DDE-45B0-BFBF-A0F27D045CF2}" type="datetimeFigureOut">
              <a:rPr lang="cs-CZ" smtClean="0"/>
              <a:pPr/>
              <a:t>01.11.2021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1C32793-F6D2-475B-A27A-F1DDDB4FAA3C}"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3A00110-5DDE-45B0-BFBF-A0F27D045CF2}" type="datetimeFigureOut">
              <a:rPr lang="cs-CZ" smtClean="0"/>
              <a:pPr/>
              <a:t>01.11.2021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1C32793-F6D2-475B-A27A-F1DDDB4FAA3C}"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03A00110-5DDE-45B0-BFBF-A0F27D045CF2}" type="datetimeFigureOut">
              <a:rPr lang="cs-CZ" smtClean="0"/>
              <a:pPr/>
              <a:t>01.11.2021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1C32793-F6D2-475B-A27A-F1DDDB4FAA3C}"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03A00110-5DDE-45B0-BFBF-A0F27D045CF2}" type="datetimeFigureOut">
              <a:rPr lang="cs-CZ" smtClean="0"/>
              <a:pPr/>
              <a:t>01.11.2021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1C32793-F6D2-475B-A27A-F1DDDB4FAA3C}"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03A00110-5DDE-45B0-BFBF-A0F27D045CF2}" type="datetimeFigureOut">
              <a:rPr lang="cs-CZ" smtClean="0"/>
              <a:pPr/>
              <a:t>01.11.2021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91C32793-F6D2-475B-A27A-F1DDDB4FAA3C}"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03A00110-5DDE-45B0-BFBF-A0F27D045CF2}" type="datetimeFigureOut">
              <a:rPr lang="cs-CZ" smtClean="0"/>
              <a:pPr/>
              <a:t>01.11.2021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91C32793-F6D2-475B-A27A-F1DDDB4FAA3C}"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3A00110-5DDE-45B0-BFBF-A0F27D045CF2}" type="datetimeFigureOut">
              <a:rPr lang="cs-CZ" smtClean="0"/>
              <a:pPr/>
              <a:t>01.11.2021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91C32793-F6D2-475B-A27A-F1DDDB4FAA3C}"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03A00110-5DDE-45B0-BFBF-A0F27D045CF2}" type="datetimeFigureOut">
              <a:rPr lang="cs-CZ" smtClean="0"/>
              <a:pPr/>
              <a:t>01.11.2021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1C32793-F6D2-475B-A27A-F1DDDB4FAA3C}"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03A00110-5DDE-45B0-BFBF-A0F27D045CF2}" type="datetimeFigureOut">
              <a:rPr lang="cs-CZ" smtClean="0"/>
              <a:pPr/>
              <a:t>01.11.2021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1C32793-F6D2-475B-A27A-F1DDDB4FAA3C}"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A00110-5DDE-45B0-BFBF-A0F27D045CF2}" type="datetimeFigureOut">
              <a:rPr lang="cs-CZ" smtClean="0"/>
              <a:pPr/>
              <a:t>01.11.2021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C32793-F6D2-475B-A27A-F1DDDB4FAA3C}"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thekidshouldseethis.com/post/the-hammer-feather-drop-in-the-worlds-biggest-vacuum-chamber"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upload.wikimedia.org/wikipedia/commons/e/ee/Phasesofvenus-cs.j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smtClean="0"/>
              <a:t>Galileo Galilei</a:t>
            </a:r>
            <a:endParaRPr lang="cs-CZ"/>
          </a:p>
        </p:txBody>
      </p:sp>
      <p:sp>
        <p:nvSpPr>
          <p:cNvPr id="3" name="Podnadpis 2"/>
          <p:cNvSpPr>
            <a:spLocks noGrp="1"/>
          </p:cNvSpPr>
          <p:nvPr>
            <p:ph type="subTitle" idx="1"/>
          </p:nvPr>
        </p:nvSpPr>
        <p:spPr/>
        <p:txBody>
          <a:bodyPr/>
          <a:lstStyle/>
          <a:p>
            <a:r>
              <a:rPr lang="cs-CZ" dirty="0" smtClean="0">
                <a:solidFill>
                  <a:schemeClr val="tx1"/>
                </a:solidFill>
              </a:rPr>
              <a:t>Matematizace univerza</a:t>
            </a:r>
            <a:endParaRPr lang="cs-CZ"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noAutofit/>
          </a:bodyPr>
          <a:lstStyle/>
          <a:p>
            <a:r>
              <a:rPr lang="cs-CZ" sz="3600" smtClean="0"/>
              <a:t>Svět je kniha psaná jazykem matematiky</a:t>
            </a:r>
            <a:endParaRPr lang="cs-CZ" sz="3600"/>
          </a:p>
        </p:txBody>
      </p:sp>
      <p:sp>
        <p:nvSpPr>
          <p:cNvPr id="3" name="Zástupný symbol pro obsah 2"/>
          <p:cNvSpPr>
            <a:spLocks noGrp="1"/>
          </p:cNvSpPr>
          <p:nvPr>
            <p:ph idx="1"/>
          </p:nvPr>
        </p:nvSpPr>
        <p:spPr>
          <a:xfrm>
            <a:off x="467544" y="1196752"/>
            <a:ext cx="8229600" cy="5328592"/>
          </a:xfrm>
        </p:spPr>
        <p:txBody>
          <a:bodyPr>
            <a:noAutofit/>
          </a:bodyPr>
          <a:lstStyle/>
          <a:p>
            <a:pPr>
              <a:buNone/>
            </a:pPr>
            <a:r>
              <a:rPr lang="cs-CZ" sz="3000" dirty="0" smtClean="0"/>
              <a:t>	</a:t>
            </a:r>
            <a:r>
              <a:rPr lang="cs-CZ" sz="2800" dirty="0" smtClean="0"/>
              <a:t>„… Tak se ale, pane </a:t>
            </a:r>
            <a:r>
              <a:rPr lang="cs-CZ" sz="2800" dirty="0" err="1" smtClean="0"/>
              <a:t>Sarsi</a:t>
            </a:r>
            <a:r>
              <a:rPr lang="cs-CZ" sz="2800" dirty="0" smtClean="0"/>
              <a:t>, věci nemají. Filosofie je psána v oné převeliké knize, která je stále otevřena před našima očima - já ji říkám univerzum - ale té nelze rozumět, dokud se nenaučíme jazyk a písmena, v nichž je psána. </a:t>
            </a:r>
          </a:p>
          <a:p>
            <a:pPr>
              <a:buNone/>
            </a:pPr>
            <a:r>
              <a:rPr lang="cs-CZ" sz="2800" b="1" dirty="0"/>
              <a:t>	</a:t>
            </a:r>
            <a:r>
              <a:rPr lang="cs-CZ" sz="2800" b="1" dirty="0" smtClean="0"/>
              <a:t>Ta kniha je psána jazykem matematickým, písmena v ní jsou trojúhelníky, kruhy a jiné geometrické obrazce</a:t>
            </a:r>
            <a:r>
              <a:rPr lang="cs-CZ" sz="2800" dirty="0" smtClean="0"/>
              <a:t>, bez nichž člověk z té knihy nepochopí slova: bez znalosti těchto nástrojů člověk v ní marně bloudí jak v temném labyrintu" </a:t>
            </a:r>
          </a:p>
          <a:p>
            <a:pPr>
              <a:buNone/>
            </a:pPr>
            <a:r>
              <a:rPr lang="cs-CZ" sz="2400" dirty="0" smtClean="0"/>
              <a:t>	(</a:t>
            </a:r>
            <a:r>
              <a:rPr lang="cs-CZ" sz="2400" i="1" dirty="0" err="1" smtClean="0"/>
              <a:t>il</a:t>
            </a:r>
            <a:r>
              <a:rPr lang="cs-CZ" sz="2400" i="1" dirty="0" smtClean="0"/>
              <a:t> </a:t>
            </a:r>
            <a:r>
              <a:rPr lang="cs-CZ" sz="2400" i="1" dirty="0" err="1" smtClean="0"/>
              <a:t>Saggiatore</a:t>
            </a:r>
            <a:r>
              <a:rPr lang="cs-CZ" sz="2400" dirty="0" smtClean="0"/>
              <a:t>, 6)</a:t>
            </a:r>
            <a:endParaRPr lang="cs-CZ"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Skutečnost je inkarnací </a:t>
            </a:r>
            <a:r>
              <a:rPr lang="cs-CZ" dirty="0" err="1" smtClean="0"/>
              <a:t>matematična</a:t>
            </a:r>
            <a:endParaRPr lang="cs-CZ" dirty="0"/>
          </a:p>
        </p:txBody>
      </p:sp>
      <p:sp>
        <p:nvSpPr>
          <p:cNvPr id="3" name="Zástupný symbol pro obsah 2"/>
          <p:cNvSpPr>
            <a:spLocks noGrp="1"/>
          </p:cNvSpPr>
          <p:nvPr>
            <p:ph idx="1"/>
          </p:nvPr>
        </p:nvSpPr>
        <p:spPr/>
        <p:txBody>
          <a:bodyPr>
            <a:normAutofit lnSpcReduction="10000"/>
          </a:bodyPr>
          <a:lstStyle/>
          <a:p>
            <a:pPr algn="just"/>
            <a:r>
              <a:rPr lang="cs-CZ" sz="3000" dirty="0" smtClean="0"/>
              <a:t>„</a:t>
            </a:r>
            <a:r>
              <a:rPr lang="cs-CZ" sz="3000" dirty="0"/>
              <a:t>Proto také není u Galileiho rozdíl mezi experimentem a teorií; teorie, matematická formule, se neaplikuje na jevy zvnějšku, </a:t>
            </a:r>
            <a:r>
              <a:rPr lang="cs-CZ" sz="3000" dirty="0" smtClean="0"/>
              <a:t>„nezachraňuje“ </a:t>
            </a:r>
            <a:r>
              <a:rPr lang="cs-CZ" sz="3000" dirty="0"/>
              <a:t>tyto jevy, ale vyjadřuje jejich vlastní povahu. </a:t>
            </a:r>
            <a:r>
              <a:rPr lang="cs-CZ" sz="3000" dirty="0" smtClean="0"/>
              <a:t>Není tomu tak, že by </a:t>
            </a:r>
            <a:r>
              <a:rPr lang="cs-CZ" sz="3000" dirty="0"/>
              <a:t>p</a:t>
            </a:r>
            <a:r>
              <a:rPr lang="cs-CZ" sz="3000" dirty="0" smtClean="0"/>
              <a:t>říroda pouze odpovídala na </a:t>
            </a:r>
            <a:r>
              <a:rPr lang="cs-CZ" sz="3000" dirty="0"/>
              <a:t>otázky, které jsou jí kladeny v matematickém jazyce, neboť příroda sama </a:t>
            </a:r>
            <a:r>
              <a:rPr lang="cs-CZ" sz="3000" i="1" dirty="0"/>
              <a:t>je</a:t>
            </a:r>
            <a:r>
              <a:rPr lang="cs-CZ" sz="3000" dirty="0"/>
              <a:t> říší míry a zákonitého řádu</a:t>
            </a:r>
            <a:r>
              <a:rPr lang="cs-CZ" sz="3000" dirty="0" smtClean="0"/>
              <a:t>.“ </a:t>
            </a:r>
          </a:p>
          <a:p>
            <a:pPr marL="0" indent="0" algn="just">
              <a:buNone/>
            </a:pPr>
            <a:r>
              <a:rPr lang="cs-CZ" sz="2600" dirty="0" smtClean="0"/>
              <a:t>	(A. </a:t>
            </a:r>
            <a:r>
              <a:rPr lang="cs-CZ" sz="2600" dirty="0" err="1" smtClean="0"/>
              <a:t>Koyré</a:t>
            </a:r>
            <a:r>
              <a:rPr lang="cs-CZ" sz="2600" dirty="0" smtClean="0"/>
              <a:t>, </a:t>
            </a:r>
            <a:r>
              <a:rPr lang="cs-CZ" sz="2600" i="1" dirty="0" err="1" smtClean="0"/>
              <a:t>Etudes</a:t>
            </a:r>
            <a:r>
              <a:rPr lang="cs-CZ" sz="2600" i="1" dirty="0" smtClean="0"/>
              <a:t> </a:t>
            </a:r>
            <a:r>
              <a:rPr lang="cs-CZ" sz="2600" i="1" dirty="0" err="1" smtClean="0"/>
              <a:t>galiléennes</a:t>
            </a:r>
            <a:r>
              <a:rPr lang="cs-CZ" sz="2600" dirty="0" smtClean="0"/>
              <a:t> (1939), Paris</a:t>
            </a:r>
            <a:r>
              <a:rPr lang="cs-CZ" sz="2600" dirty="0"/>
              <a:t>, </a:t>
            </a:r>
            <a:r>
              <a:rPr lang="cs-CZ" sz="2600" dirty="0" smtClean="0"/>
              <a:t>	Hermann</a:t>
            </a:r>
            <a:r>
              <a:rPr lang="cs-CZ" sz="2600" dirty="0"/>
              <a:t>, </a:t>
            </a:r>
            <a:r>
              <a:rPr lang="cs-CZ" sz="2600" dirty="0" smtClean="0"/>
              <a:t>1966,  s. </a:t>
            </a:r>
            <a:r>
              <a:rPr lang="cs-CZ" sz="2600" dirty="0"/>
              <a:t>156-157</a:t>
            </a:r>
            <a:r>
              <a:rPr lang="cs-CZ" sz="2600" dirty="0" smtClean="0"/>
              <a:t>)</a:t>
            </a:r>
            <a:endParaRPr lang="cs-CZ" sz="2600" dirty="0"/>
          </a:p>
        </p:txBody>
      </p:sp>
    </p:spTree>
    <p:extLst>
      <p:ext uri="{BB962C8B-B14F-4D97-AF65-F5344CB8AC3E}">
        <p14:creationId xmlns:p14="http://schemas.microsoft.com/office/powerpoint/2010/main" val="1871305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u="sng" smtClean="0"/>
              <a:t>Saggiatore: myšlenky filosofického významu</a:t>
            </a:r>
            <a:endParaRPr lang="cs-CZ"/>
          </a:p>
        </p:txBody>
      </p:sp>
      <p:sp>
        <p:nvSpPr>
          <p:cNvPr id="3" name="Zástupný symbol pro obsah 2"/>
          <p:cNvSpPr>
            <a:spLocks noGrp="1"/>
          </p:cNvSpPr>
          <p:nvPr>
            <p:ph idx="1"/>
          </p:nvPr>
        </p:nvSpPr>
        <p:spPr/>
        <p:txBody>
          <a:bodyPr>
            <a:normAutofit fontScale="85000" lnSpcReduction="20000"/>
          </a:bodyPr>
          <a:lstStyle/>
          <a:p>
            <a:r>
              <a:rPr lang="cs-CZ" dirty="0" smtClean="0"/>
              <a:t>Galileo </a:t>
            </a:r>
            <a:r>
              <a:rPr lang="cs-CZ" dirty="0"/>
              <a:t>se přihlásil k takovému pojetí přírody, </a:t>
            </a:r>
            <a:r>
              <a:rPr lang="cs-CZ" dirty="0" smtClean="0"/>
              <a:t>která </a:t>
            </a:r>
            <a:r>
              <a:rPr lang="cs-CZ" dirty="0"/>
              <a:t>je bytostně určena číselnými poměry. </a:t>
            </a:r>
          </a:p>
          <a:p>
            <a:r>
              <a:rPr lang="cs-CZ" dirty="0" smtClean="0"/>
              <a:t>Spočívá-li </a:t>
            </a:r>
            <a:r>
              <a:rPr lang="cs-CZ" dirty="0"/>
              <a:t>podstata skutečnosti v </a:t>
            </a:r>
            <a:r>
              <a:rPr lang="cs-CZ" dirty="0" smtClean="0"/>
              <a:t>číselných </a:t>
            </a:r>
            <a:r>
              <a:rPr lang="cs-CZ" dirty="0"/>
              <a:t>vztazích, pak jejím jediným pravdivým vyjádřením mohou být jedině matematické věty. </a:t>
            </a:r>
          </a:p>
          <a:p>
            <a:pPr>
              <a:buNone/>
            </a:pPr>
            <a:endParaRPr lang="cs-CZ" dirty="0" smtClean="0"/>
          </a:p>
          <a:p>
            <a:pPr>
              <a:buNone/>
            </a:pPr>
            <a:r>
              <a:rPr lang="cs-CZ" u="sng" dirty="0" smtClean="0"/>
              <a:t>Rozlišení </a:t>
            </a:r>
            <a:r>
              <a:rPr lang="cs-CZ" u="sng" dirty="0"/>
              <a:t>mezi „primárními“ a „sekundárními“ kvalitami.</a:t>
            </a:r>
            <a:r>
              <a:rPr lang="cs-CZ" dirty="0"/>
              <a:t> </a:t>
            </a:r>
          </a:p>
          <a:p>
            <a:r>
              <a:rPr lang="cs-CZ" dirty="0"/>
              <a:t>Primární kvality = kvantitativní určení těles, které jsou ve věcech samotných</a:t>
            </a:r>
          </a:p>
          <a:p>
            <a:r>
              <a:rPr lang="cs-CZ" dirty="0"/>
              <a:t>Sekundární kvality = ty, které vznikají v poznávající mysli na základě těch prvních.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Primární vs. Sekundární kvality</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a:t> „Říkám tedy, že jakmile si představím nějakou tělesnou látku nebo substanci, nutně si musím zároveň představit, že je ohraničená a nějakým způsobem tvarovaná, ve vztahu k jiným je velká nebo malá, nachází se tady nebo tam, tehdy a tehdy, pohybuje se nebo stojí, dotýká se jiného tělesa nebo ne, je jedna, je jich málo, je jich mnoho. Žádnou představou ji nemohu od těchto vlastností oddělit. Ale jestli má být bílá nebo červená, hořká nebo sladká, zvuková nebo tichá, vonící či zapáchající, moje mysl není nucena si ji představit jako nezbytně doprovázenou těmito vlastnostmi. Naopak, bez doprovodu smyslů by na ně možná rozvažování nebo představivost samy o sobě nikdy nepřišly.“</a:t>
            </a:r>
          </a:p>
          <a:p>
            <a:pPr marL="0" indent="0">
              <a:buNone/>
            </a:pPr>
            <a:r>
              <a:rPr lang="cs-CZ" dirty="0"/>
              <a:t>(</a:t>
            </a:r>
            <a:r>
              <a:rPr lang="cs-CZ" i="1" dirty="0"/>
              <a:t>Le opere di Galileo Galilei</a:t>
            </a:r>
            <a:r>
              <a:rPr lang="cs-CZ" dirty="0"/>
              <a:t>, sv. VI, </a:t>
            </a:r>
            <a:r>
              <a:rPr lang="cs-CZ" dirty="0" err="1"/>
              <a:t>Firenze</a:t>
            </a:r>
            <a:r>
              <a:rPr lang="cs-CZ" dirty="0"/>
              <a:t>: </a:t>
            </a:r>
            <a:r>
              <a:rPr lang="cs-CZ" dirty="0" err="1"/>
              <a:t>Barbera</a:t>
            </a:r>
            <a:r>
              <a:rPr lang="cs-CZ" dirty="0"/>
              <a:t>, 1890–1909., VI, s. 347–348.)</a:t>
            </a:r>
          </a:p>
        </p:txBody>
      </p:sp>
    </p:spTree>
    <p:extLst>
      <p:ext uri="{BB962C8B-B14F-4D97-AF65-F5344CB8AC3E}">
        <p14:creationId xmlns:p14="http://schemas.microsoft.com/office/powerpoint/2010/main" val="23476657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Primární vs. Sekundární kvality</a:t>
            </a:r>
            <a:endParaRPr lang="cs-CZ" dirty="0"/>
          </a:p>
        </p:txBody>
      </p:sp>
      <p:sp>
        <p:nvSpPr>
          <p:cNvPr id="3" name="Zástupný symbol pro obsah 2"/>
          <p:cNvSpPr>
            <a:spLocks noGrp="1"/>
          </p:cNvSpPr>
          <p:nvPr>
            <p:ph idx="1"/>
          </p:nvPr>
        </p:nvSpPr>
        <p:spPr/>
        <p:txBody>
          <a:bodyPr>
            <a:normAutofit lnSpcReduction="10000"/>
          </a:bodyPr>
          <a:lstStyle/>
          <a:p>
            <a:r>
              <a:rPr lang="cs-CZ" dirty="0"/>
              <a:t>  „Ale nevěřím, že je nutné u vnějších těles vyžadovat něco dalšího kromě velikosti, tvarů, množství a pomalých či rychlých pohybů, aby v nás vybudily chutě, pachy a zvuky. </a:t>
            </a:r>
            <a:r>
              <a:rPr lang="cs-CZ" dirty="0" smtClean="0"/>
              <a:t>Domnívám </a:t>
            </a:r>
            <a:r>
              <a:rPr lang="cs-CZ" dirty="0"/>
              <a:t>se, že když odstraníme uši, jazyka a nosy, zůstanou tvary, počty a pohyby, ale už ne pachy, chutě nebo zvuky, které vně žijícího tvora nejsou podle mě nic jiného než jména</a:t>
            </a:r>
            <a:r>
              <a:rPr lang="cs-CZ" dirty="0" smtClean="0"/>
              <a:t>.“</a:t>
            </a:r>
          </a:p>
          <a:p>
            <a:pPr marL="0" indent="0">
              <a:buNone/>
            </a:pPr>
            <a:r>
              <a:rPr lang="cs-CZ" dirty="0"/>
              <a:t>	</a:t>
            </a:r>
            <a:r>
              <a:rPr lang="cs-CZ" dirty="0" smtClean="0"/>
              <a:t> </a:t>
            </a:r>
            <a:r>
              <a:rPr lang="cs-CZ" dirty="0"/>
              <a:t>(</a:t>
            </a:r>
            <a:r>
              <a:rPr lang="cs-CZ" i="1" dirty="0"/>
              <a:t>Le opere di Galileo Galilei</a:t>
            </a:r>
            <a:r>
              <a:rPr lang="cs-CZ" dirty="0"/>
              <a:t>, sv. VI, s. 350)</a:t>
            </a:r>
          </a:p>
        </p:txBody>
      </p:sp>
    </p:spTree>
    <p:extLst>
      <p:ext uri="{BB962C8B-B14F-4D97-AF65-F5344CB8AC3E}">
        <p14:creationId xmlns:p14="http://schemas.microsoft.com/office/powerpoint/2010/main" val="205632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Matematická idealizace přírody</a:t>
            </a:r>
            <a:endParaRPr lang="cs-CZ" dirty="0"/>
          </a:p>
        </p:txBody>
      </p:sp>
      <p:sp>
        <p:nvSpPr>
          <p:cNvPr id="3" name="Zástupný symbol pro obsah 2"/>
          <p:cNvSpPr>
            <a:spLocks noGrp="1"/>
          </p:cNvSpPr>
          <p:nvPr>
            <p:ph idx="1"/>
          </p:nvPr>
        </p:nvSpPr>
        <p:spPr>
          <a:xfrm>
            <a:off x="457200" y="1600200"/>
            <a:ext cx="8229600" cy="5069160"/>
          </a:xfrm>
        </p:spPr>
        <p:txBody>
          <a:bodyPr>
            <a:normAutofit fontScale="70000" lnSpcReduction="20000"/>
          </a:bodyPr>
          <a:lstStyle/>
          <a:p>
            <a:pPr marL="0" indent="0">
              <a:lnSpc>
                <a:spcPct val="120000"/>
              </a:lnSpc>
              <a:buNone/>
            </a:pPr>
            <a:r>
              <a:rPr lang="cs-CZ" dirty="0"/>
              <a:t>1) </a:t>
            </a:r>
            <a:r>
              <a:rPr lang="cs-CZ" u="sng" dirty="0"/>
              <a:t>Postup měření, </a:t>
            </a:r>
            <a:r>
              <a:rPr lang="cs-CZ" dirty="0"/>
              <a:t>které umožňuje dospět k dimenzi objektivity, chápané jako dimenze smyslu, který je identický pro každého, kdo měření provádí. </a:t>
            </a:r>
          </a:p>
          <a:p>
            <a:pPr marL="0" indent="0">
              <a:lnSpc>
                <a:spcPct val="120000"/>
              </a:lnSpc>
              <a:buNone/>
            </a:pPr>
            <a:r>
              <a:rPr lang="cs-CZ" dirty="0"/>
              <a:t>2)  </a:t>
            </a:r>
            <a:r>
              <a:rPr lang="cs-CZ" u="sng" dirty="0"/>
              <a:t>Vysvětlení pomocí čisté kauzality</a:t>
            </a:r>
            <a:r>
              <a:rPr lang="cs-CZ" dirty="0"/>
              <a:t>, stejně jako myšlenka předpovídání přírodních jevů, které z ní plyne. </a:t>
            </a:r>
            <a:endParaRPr lang="cs-CZ" dirty="0" smtClean="0"/>
          </a:p>
          <a:p>
            <a:pPr marL="800100" lvl="2" indent="0">
              <a:lnSpc>
                <a:spcPct val="120000"/>
              </a:lnSpc>
              <a:buNone/>
            </a:pPr>
            <a:r>
              <a:rPr lang="cs-CZ" sz="2900" dirty="0" smtClean="0"/>
              <a:t>Úkol: převést </a:t>
            </a:r>
            <a:r>
              <a:rPr lang="cs-CZ" sz="2900" dirty="0"/>
              <a:t>problém pohybu na otázku matematického </a:t>
            </a:r>
            <a:r>
              <a:rPr lang="cs-CZ" sz="2900" dirty="0" smtClean="0"/>
              <a:t>formule.</a:t>
            </a:r>
          </a:p>
          <a:p>
            <a:pPr marL="800100" lvl="2" indent="0">
              <a:lnSpc>
                <a:spcPct val="120000"/>
              </a:lnSpc>
              <a:buNone/>
            </a:pPr>
            <a:r>
              <a:rPr lang="cs-CZ" sz="2900" dirty="0" smtClean="0"/>
              <a:t>Důsledek: kauzální </a:t>
            </a:r>
            <a:r>
              <a:rPr lang="cs-CZ" sz="2900" dirty="0"/>
              <a:t>řetězce se tímto postupem stávají vypočitatelné a analyzovatelné.</a:t>
            </a:r>
          </a:p>
          <a:p>
            <a:pPr marL="0" indent="0">
              <a:lnSpc>
                <a:spcPct val="120000"/>
              </a:lnSpc>
              <a:buNone/>
            </a:pPr>
            <a:r>
              <a:rPr lang="cs-CZ" dirty="0"/>
              <a:t>3)</a:t>
            </a:r>
            <a:r>
              <a:rPr lang="cs-CZ" u="sng" dirty="0"/>
              <a:t>Myšlenka nepřímé matematizace.</a:t>
            </a:r>
            <a:r>
              <a:rPr lang="cs-CZ" dirty="0"/>
              <a:t> Tato myšlenka předpokládá, že je možné najít pro každou vlastnost přírodních jevů paralelu či ekvivalent  v přísně matematické  oblasti </a:t>
            </a:r>
            <a:r>
              <a:rPr lang="cs-CZ" dirty="0" err="1"/>
              <a:t>časo</a:t>
            </a:r>
            <a:r>
              <a:rPr lang="cs-CZ" dirty="0"/>
              <a:t>-prostorových forem. </a:t>
            </a:r>
            <a:r>
              <a:rPr lang="cs-CZ" dirty="0" smtClean="0"/>
              <a:t>Tj. pro </a:t>
            </a:r>
            <a:r>
              <a:rPr lang="cs-CZ" dirty="0"/>
              <a:t>každé kvalitativní datum </a:t>
            </a:r>
            <a:r>
              <a:rPr lang="cs-CZ" dirty="0" smtClean="0"/>
              <a:t>(barva, teplo…) </a:t>
            </a:r>
            <a:r>
              <a:rPr lang="cs-CZ" dirty="0"/>
              <a:t>existuje odpovídající struktura geometrické racionality </a:t>
            </a:r>
            <a:r>
              <a:rPr lang="cs-CZ" dirty="0" smtClean="0"/>
              <a:t>(např. vlnová délka, kinetická energie molekul…) </a:t>
            </a:r>
            <a:endParaRPr lang="cs-CZ" dirty="0"/>
          </a:p>
        </p:txBody>
      </p:sp>
    </p:spTree>
    <p:extLst>
      <p:ext uri="{BB962C8B-B14F-4D97-AF65-F5344CB8AC3E}">
        <p14:creationId xmlns:p14="http://schemas.microsoft.com/office/powerpoint/2010/main" val="13899874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Matematická idealizace přírody</a:t>
            </a:r>
            <a:endParaRPr lang="cs-CZ" dirty="0"/>
          </a:p>
        </p:txBody>
      </p:sp>
      <p:sp>
        <p:nvSpPr>
          <p:cNvPr id="3" name="Zástupný symbol pro obsah 2"/>
          <p:cNvSpPr>
            <a:spLocks noGrp="1"/>
          </p:cNvSpPr>
          <p:nvPr>
            <p:ph idx="1"/>
          </p:nvPr>
        </p:nvSpPr>
        <p:spPr/>
        <p:txBody>
          <a:bodyPr>
            <a:normAutofit lnSpcReduction="10000"/>
          </a:bodyPr>
          <a:lstStyle/>
          <a:p>
            <a:pPr>
              <a:buNone/>
            </a:pPr>
            <a:r>
              <a:rPr lang="cs-CZ" dirty="0" smtClean="0"/>
              <a:t>= abstrakce od smysly vnímaného světa</a:t>
            </a:r>
          </a:p>
          <a:p>
            <a:pPr>
              <a:buNone/>
            </a:pPr>
            <a:r>
              <a:rPr lang="cs-CZ" dirty="0" smtClean="0"/>
              <a:t>= abstrakce od situovanosti toho, co se ukazuje zde a nyní</a:t>
            </a:r>
          </a:p>
          <a:p>
            <a:pPr>
              <a:buNone/>
            </a:pPr>
            <a:r>
              <a:rPr lang="cs-CZ" dirty="0" smtClean="0"/>
              <a:t>= zákon padajících těles je platný v matematicky idealizovaném světě</a:t>
            </a:r>
          </a:p>
          <a:p>
            <a:pPr>
              <a:buNone/>
            </a:pPr>
            <a:r>
              <a:rPr lang="cs-CZ" dirty="0" smtClean="0"/>
              <a:t>				</a:t>
            </a:r>
          </a:p>
          <a:p>
            <a:pPr>
              <a:buNone/>
            </a:pPr>
            <a:r>
              <a:rPr lang="cs-CZ" dirty="0"/>
              <a:t>Volný </a:t>
            </a:r>
            <a:r>
              <a:rPr lang="cs-CZ" dirty="0" smtClean="0"/>
              <a:t>pád: </a:t>
            </a:r>
            <a:r>
              <a:rPr lang="cs-CZ" sz="4000" dirty="0" smtClean="0"/>
              <a:t>v = g.t</a:t>
            </a:r>
          </a:p>
          <a:p>
            <a:pPr>
              <a:buNone/>
            </a:pPr>
            <a:r>
              <a:rPr lang="cs-CZ" sz="2800" dirty="0"/>
              <a:t>(</a:t>
            </a:r>
            <a:r>
              <a:rPr lang="cs-CZ" sz="2800" dirty="0" smtClean="0"/>
              <a:t>g = 9,80665 m.s</a:t>
            </a:r>
            <a:r>
              <a:rPr lang="cs-CZ" sz="2800" baseline="30000" dirty="0" smtClean="0"/>
              <a:t>-2</a:t>
            </a:r>
            <a:r>
              <a:rPr lang="cs-CZ" sz="2800" dirty="0" smtClean="0"/>
              <a:t>)</a:t>
            </a:r>
          </a:p>
          <a:p>
            <a:endParaRPr lang="cs-CZ" sz="4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indent="11113"/>
            <a:r>
              <a:rPr lang="cs-CZ" sz="3600" u="sng" dirty="0"/>
              <a:t>Galileo empirik? </a:t>
            </a:r>
          </a:p>
        </p:txBody>
      </p:sp>
      <p:sp>
        <p:nvSpPr>
          <p:cNvPr id="3" name="Zástupný symbol pro obsah 2"/>
          <p:cNvSpPr>
            <a:spLocks noGrp="1"/>
          </p:cNvSpPr>
          <p:nvPr>
            <p:ph idx="1"/>
          </p:nvPr>
        </p:nvSpPr>
        <p:spPr>
          <a:xfrm>
            <a:off x="457200" y="1268760"/>
            <a:ext cx="8229600" cy="5832648"/>
          </a:xfrm>
        </p:spPr>
        <p:txBody>
          <a:bodyPr>
            <a:normAutofit/>
          </a:bodyPr>
          <a:lstStyle/>
          <a:p>
            <a:r>
              <a:rPr lang="cs-CZ" dirty="0" smtClean="0"/>
              <a:t>uplatnění experimentální </a:t>
            </a:r>
            <a:r>
              <a:rPr lang="cs-CZ" dirty="0"/>
              <a:t>metody v oblasti mechanických pohybů. </a:t>
            </a:r>
            <a:endParaRPr lang="cs-CZ" dirty="0" smtClean="0"/>
          </a:p>
          <a:p>
            <a:r>
              <a:rPr lang="cs-CZ" dirty="0" smtClean="0"/>
              <a:t>použití dalekohledu = </a:t>
            </a:r>
            <a:r>
              <a:rPr lang="cs-CZ" dirty="0"/>
              <a:t>rozšíření hranice poznání dostupné smyslům. </a:t>
            </a:r>
          </a:p>
          <a:p>
            <a:r>
              <a:rPr lang="cs-CZ" dirty="0"/>
              <a:t>Galileo se ve vztahu ke skutečnosti omezoval na otázku „jak?“ a vědomě rezignoval na otázku „proč</a:t>
            </a:r>
            <a:r>
              <a:rPr lang="cs-CZ" dirty="0" smtClean="0"/>
              <a:t>?“ (interpretace Ernsta Macha)</a:t>
            </a:r>
          </a:p>
          <a:p>
            <a:pPr marL="0" indent="0">
              <a:buNone/>
            </a:pPr>
            <a:r>
              <a:rPr lang="cs-CZ" dirty="0" smtClean="0"/>
              <a:t/>
            </a:r>
            <a:br>
              <a:rPr lang="cs-CZ" dirty="0" smtClean="0"/>
            </a:br>
            <a:endParaRPr lang="cs-CZ"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marL="265113"/>
            <a:r>
              <a:rPr lang="cs-CZ" sz="3600" u="sng" dirty="0"/>
              <a:t>Galileo jako platonizující racionalista?</a:t>
            </a:r>
          </a:p>
        </p:txBody>
      </p:sp>
      <p:sp>
        <p:nvSpPr>
          <p:cNvPr id="3" name="Zástupný symbol pro obsah 2"/>
          <p:cNvSpPr>
            <a:spLocks noGrp="1"/>
          </p:cNvSpPr>
          <p:nvPr>
            <p:ph idx="1"/>
          </p:nvPr>
        </p:nvSpPr>
        <p:spPr>
          <a:xfrm>
            <a:off x="457200" y="1268760"/>
            <a:ext cx="8229600" cy="5472608"/>
          </a:xfrm>
        </p:spPr>
        <p:txBody>
          <a:bodyPr>
            <a:normAutofit/>
          </a:bodyPr>
          <a:lstStyle/>
          <a:p>
            <a:pPr marL="265113" indent="0">
              <a:buNone/>
            </a:pPr>
            <a:endParaRPr lang="cs-CZ" sz="600" u="sng" dirty="0" smtClean="0"/>
          </a:p>
          <a:p>
            <a:r>
              <a:rPr lang="cs-CZ" sz="2400" dirty="0"/>
              <a:t>Galileo nedisponoval prostředky pro ověření zákona volného pádu </a:t>
            </a:r>
            <a:r>
              <a:rPr lang="cs-CZ" sz="2400" dirty="0" smtClean="0"/>
              <a:t>(srov. mýtus </a:t>
            </a:r>
            <a:r>
              <a:rPr lang="cs-CZ" sz="2400" dirty="0"/>
              <a:t>o shazování předmětů z šikmé věže v Pise</a:t>
            </a:r>
            <a:r>
              <a:rPr lang="cs-CZ" sz="2400" dirty="0" smtClean="0"/>
              <a:t>)</a:t>
            </a:r>
          </a:p>
          <a:p>
            <a:r>
              <a:rPr lang="cs-CZ" sz="2400" dirty="0" smtClean="0"/>
              <a:t>vs</a:t>
            </a:r>
            <a:r>
              <a:rPr lang="cs-CZ" sz="2400" dirty="0"/>
              <a:t>. volný pád v ideálních podmínkách největší vakuové komory na </a:t>
            </a:r>
            <a:r>
              <a:rPr lang="cs-CZ" sz="2400" dirty="0" smtClean="0"/>
              <a:t>světě: </a:t>
            </a:r>
            <a:r>
              <a:rPr lang="cs-CZ" sz="2400" dirty="0" smtClean="0">
                <a:hlinkClick r:id="rId2"/>
              </a:rPr>
              <a:t>http</a:t>
            </a:r>
            <a:r>
              <a:rPr lang="cs-CZ" sz="2400" dirty="0">
                <a:hlinkClick r:id="rId2"/>
              </a:rPr>
              <a:t>://</a:t>
            </a:r>
            <a:r>
              <a:rPr lang="cs-CZ" sz="2400" dirty="0" smtClean="0">
                <a:hlinkClick r:id="rId2"/>
              </a:rPr>
              <a:t>thekidshouldseethis.com/post/the-hammer-feather-drop-in-the-worlds-biggest-vacuum-chamber</a:t>
            </a:r>
            <a:endParaRPr lang="cs-CZ" sz="2400" dirty="0"/>
          </a:p>
          <a:p>
            <a:r>
              <a:rPr lang="cs-CZ" sz="2400" dirty="0"/>
              <a:t>Číselné vztahy, které popisuje matematická přírodověda, existují v přírodě </a:t>
            </a:r>
            <a:r>
              <a:rPr lang="cs-CZ" sz="2400" dirty="0" smtClean="0"/>
              <a:t>samotné</a:t>
            </a:r>
            <a:r>
              <a:rPr lang="cs-CZ" sz="2400" dirty="0"/>
              <a:t> </a:t>
            </a:r>
            <a:r>
              <a:rPr lang="cs-CZ" sz="2400" dirty="0" smtClean="0"/>
              <a:t>(// Kepler)</a:t>
            </a:r>
          </a:p>
          <a:p>
            <a:r>
              <a:rPr lang="cs-CZ" sz="2400" dirty="0" smtClean="0"/>
              <a:t>Přírodní </a:t>
            </a:r>
            <a:r>
              <a:rPr lang="cs-CZ" sz="2400" dirty="0"/>
              <a:t>zákony jsou proto principy samotné skutečnosti.</a:t>
            </a:r>
            <a:r>
              <a:rPr lang="cs-CZ" sz="2400" dirty="0" smtClean="0"/>
              <a:t>  </a:t>
            </a:r>
            <a:endParaRPr lang="cs-CZ" sz="2400" b="1" u="sng" dirty="0" smtClean="0"/>
          </a:p>
          <a:p>
            <a:pPr>
              <a:buNone/>
            </a:pPr>
            <a:endParaRPr lang="cs-CZ"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Syntéza empirických pozorování a racionálních vhledů</a:t>
            </a:r>
            <a:endParaRPr lang="cs-CZ" dirty="0"/>
          </a:p>
        </p:txBody>
      </p:sp>
      <p:sp>
        <p:nvSpPr>
          <p:cNvPr id="3" name="Zástupný symbol pro obsah 2"/>
          <p:cNvSpPr>
            <a:spLocks noGrp="1"/>
          </p:cNvSpPr>
          <p:nvPr>
            <p:ph idx="1"/>
          </p:nvPr>
        </p:nvSpPr>
        <p:spPr/>
        <p:txBody>
          <a:bodyPr>
            <a:normAutofit fontScale="92500"/>
          </a:bodyPr>
          <a:lstStyle/>
          <a:p>
            <a:r>
              <a:rPr lang="cs-CZ" dirty="0"/>
              <a:t>Galileiho revoluce: je to objev racionální struktury přírody, jež dala </a:t>
            </a:r>
            <a:r>
              <a:rPr lang="cs-CZ" i="1" dirty="0"/>
              <a:t>a priori </a:t>
            </a:r>
            <a:r>
              <a:rPr lang="cs-CZ" dirty="0"/>
              <a:t>základy moderní </a:t>
            </a:r>
            <a:r>
              <a:rPr lang="cs-CZ" i="1" dirty="0"/>
              <a:t>experimentální </a:t>
            </a:r>
            <a:r>
              <a:rPr lang="cs-CZ" dirty="0"/>
              <a:t>vědě a učinila možné její </a:t>
            </a:r>
            <a:r>
              <a:rPr lang="cs-CZ" dirty="0" smtClean="0"/>
              <a:t>ustavení.</a:t>
            </a:r>
          </a:p>
          <a:p>
            <a:r>
              <a:rPr lang="cs-CZ" dirty="0" smtClean="0"/>
              <a:t>Jestliže </a:t>
            </a:r>
            <a:r>
              <a:rPr lang="cs-CZ" dirty="0"/>
              <a:t>experiment </a:t>
            </a:r>
            <a:r>
              <a:rPr lang="cs-CZ" dirty="0" smtClean="0"/>
              <a:t>vede naše </a:t>
            </a:r>
            <a:r>
              <a:rPr lang="cs-CZ" dirty="0"/>
              <a:t>uvažování, pak jen proto, že v </a:t>
            </a:r>
            <a:r>
              <a:rPr lang="cs-CZ" dirty="0" smtClean="0"/>
              <a:t>dobře </a:t>
            </a:r>
            <a:r>
              <a:rPr lang="cs-CZ" dirty="0"/>
              <a:t>položené </a:t>
            </a:r>
            <a:r>
              <a:rPr lang="cs-CZ" dirty="0" smtClean="0"/>
              <a:t>experimentální otázce příroda odhaluje </a:t>
            </a:r>
            <a:r>
              <a:rPr lang="cs-CZ" dirty="0"/>
              <a:t>svou hlubokou </a:t>
            </a:r>
            <a:r>
              <a:rPr lang="cs-CZ" dirty="0" smtClean="0"/>
              <a:t>povahu, </a:t>
            </a:r>
            <a:r>
              <a:rPr lang="cs-CZ" dirty="0"/>
              <a:t>kterou jsme schopni zachytit právě jen naším intelektem </a:t>
            </a:r>
            <a:r>
              <a:rPr lang="cs-CZ" dirty="0" smtClean="0"/>
              <a:t>(tj</a:t>
            </a:r>
            <a:r>
              <a:rPr lang="cs-CZ" dirty="0"/>
              <a:t>. nikoli smyslovým </a:t>
            </a:r>
            <a:r>
              <a:rPr lang="cs-CZ" dirty="0" smtClean="0"/>
              <a:t>pozorováním).</a:t>
            </a:r>
            <a:endParaRPr lang="cs-CZ" dirty="0"/>
          </a:p>
          <a:p>
            <a:endParaRPr lang="cs-CZ" dirty="0"/>
          </a:p>
        </p:txBody>
      </p:sp>
    </p:spTree>
    <p:extLst>
      <p:ext uri="{BB962C8B-B14F-4D97-AF65-F5344CB8AC3E}">
        <p14:creationId xmlns:p14="http://schemas.microsoft.com/office/powerpoint/2010/main" val="25032054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mtClean="0"/>
              <a:t>Nová astronomická pozorování pomocí dalekohledu (1609)</a:t>
            </a:r>
            <a:endParaRPr lang="cs-CZ"/>
          </a:p>
        </p:txBody>
      </p:sp>
      <p:sp>
        <p:nvSpPr>
          <p:cNvPr id="3" name="Zástupný symbol pro obsah 2"/>
          <p:cNvSpPr>
            <a:spLocks noGrp="1"/>
          </p:cNvSpPr>
          <p:nvPr>
            <p:ph idx="1"/>
          </p:nvPr>
        </p:nvSpPr>
        <p:spPr/>
        <p:txBody>
          <a:bodyPr>
            <a:normAutofit fontScale="85000" lnSpcReduction="20000"/>
          </a:bodyPr>
          <a:lstStyle/>
          <a:p>
            <a:r>
              <a:rPr lang="cs-CZ" smtClean="0"/>
              <a:t>fáze Venuše</a:t>
            </a:r>
          </a:p>
          <a:p>
            <a:r>
              <a:rPr lang="cs-CZ" smtClean="0"/>
              <a:t>Jupiterovy měsíce</a:t>
            </a:r>
            <a:endParaRPr lang="cs-CZ"/>
          </a:p>
          <a:p>
            <a:r>
              <a:rPr lang="cs-CZ" smtClean="0"/>
              <a:t>sluneční skvrny</a:t>
            </a:r>
            <a:endParaRPr lang="cs-CZ"/>
          </a:p>
          <a:p>
            <a:r>
              <a:rPr lang="cs-CZ" smtClean="0"/>
              <a:t>pohoří </a:t>
            </a:r>
            <a:r>
              <a:rPr lang="cs-CZ"/>
              <a:t>na </a:t>
            </a:r>
            <a:r>
              <a:rPr lang="cs-CZ" smtClean="0"/>
              <a:t>Měsíci</a:t>
            </a:r>
          </a:p>
          <a:p>
            <a:endParaRPr lang="cs-CZ" smtClean="0"/>
          </a:p>
          <a:p>
            <a:pPr>
              <a:buNone/>
            </a:pPr>
            <a:r>
              <a:rPr lang="cs-CZ" smtClean="0"/>
              <a:t>- shrnuto v </a:t>
            </a:r>
            <a:r>
              <a:rPr lang="cs-CZ" i="1" smtClean="0"/>
              <a:t>Hvězdný posel</a:t>
            </a:r>
            <a:r>
              <a:rPr lang="cs-CZ" smtClean="0"/>
              <a:t> (</a:t>
            </a:r>
            <a:r>
              <a:rPr lang="cs-CZ" i="1" smtClean="0"/>
              <a:t>Sidereus Nuncius</a:t>
            </a:r>
            <a:r>
              <a:rPr lang="cs-CZ" smtClean="0"/>
              <a:t>) 1610</a:t>
            </a:r>
            <a:endParaRPr lang="cs-CZ"/>
          </a:p>
          <a:p>
            <a:pPr>
              <a:buNone/>
            </a:pPr>
            <a:endParaRPr lang="cs-CZ" smtClean="0"/>
          </a:p>
          <a:p>
            <a:pPr>
              <a:buNone/>
            </a:pPr>
            <a:r>
              <a:rPr lang="cs-CZ" u="sng" smtClean="0"/>
              <a:t>Důsledek</a:t>
            </a:r>
            <a:r>
              <a:rPr lang="cs-CZ" smtClean="0"/>
              <a:t>: </a:t>
            </a:r>
          </a:p>
          <a:p>
            <a:pPr>
              <a:buFontTx/>
              <a:buChar char="-"/>
            </a:pPr>
            <a:r>
              <a:rPr lang="cs-CZ" smtClean="0"/>
              <a:t>zrušení rozdílu </a:t>
            </a:r>
            <a:r>
              <a:rPr lang="cs-CZ"/>
              <a:t>mezi sublunární a supralunární </a:t>
            </a:r>
            <a:r>
              <a:rPr lang="cs-CZ" smtClean="0"/>
              <a:t>sférou</a:t>
            </a:r>
          </a:p>
          <a:p>
            <a:pPr>
              <a:buFontTx/>
              <a:buChar char="-"/>
            </a:pPr>
            <a:r>
              <a:rPr lang="cs-CZ" smtClean="0"/>
              <a:t>heliocentrická soustava není „pouhá hypotéza“ </a:t>
            </a:r>
          </a:p>
          <a:p>
            <a:endParaRPr lang="cs-CZ"/>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Zástupný symbol pro obsah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24670435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1115" y="0"/>
            <a:ext cx="8229600" cy="1143000"/>
          </a:xfrm>
        </p:spPr>
        <p:txBody>
          <a:bodyPr/>
          <a:lstStyle/>
          <a:p>
            <a:r>
              <a:rPr lang="cs-CZ" dirty="0" smtClean="0"/>
              <a:t>Pokusy s nakloněnou rovinou</a:t>
            </a:r>
            <a:endParaRPr lang="cs-CZ" dirty="0"/>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947061"/>
            <a:ext cx="9144000" cy="5028847"/>
          </a:xfrm>
        </p:spPr>
      </p:pic>
      <p:sp>
        <p:nvSpPr>
          <p:cNvPr id="5" name="TextovéPole 4"/>
          <p:cNvSpPr txBox="1"/>
          <p:nvPr/>
        </p:nvSpPr>
        <p:spPr>
          <a:xfrm>
            <a:off x="323528" y="5987690"/>
            <a:ext cx="8496944" cy="769441"/>
          </a:xfrm>
          <a:prstGeom prst="rect">
            <a:avLst/>
          </a:prstGeom>
          <a:noFill/>
        </p:spPr>
        <p:txBody>
          <a:bodyPr wrap="square" rtlCol="0">
            <a:spAutoFit/>
          </a:bodyPr>
          <a:lstStyle/>
          <a:p>
            <a:r>
              <a:rPr lang="cs-CZ" sz="2200" dirty="0" smtClean="0"/>
              <a:t>-&gt; spíše pro ilustraci, než pro provedení rozhodujícího důkazu</a:t>
            </a:r>
          </a:p>
          <a:p>
            <a:pPr marL="265113"/>
            <a:r>
              <a:rPr lang="cs-CZ" sz="2200" dirty="0" smtClean="0"/>
              <a:t>(viz </a:t>
            </a:r>
            <a:r>
              <a:rPr lang="cs-CZ" sz="2200" dirty="0"/>
              <a:t>A. </a:t>
            </a:r>
            <a:r>
              <a:rPr lang="cs-CZ" sz="2200" dirty="0" err="1" smtClean="0"/>
              <a:t>Koyré</a:t>
            </a:r>
            <a:r>
              <a:rPr lang="cs-CZ" sz="2200" dirty="0" smtClean="0"/>
              <a:t>, </a:t>
            </a:r>
            <a:r>
              <a:rPr lang="fr-FR" sz="2200" i="1" dirty="0" smtClean="0"/>
              <a:t>Études galiléennes</a:t>
            </a:r>
            <a:r>
              <a:rPr lang="cs-CZ" sz="2200" dirty="0" smtClean="0"/>
              <a:t>)</a:t>
            </a:r>
            <a:endParaRPr lang="cs-CZ" sz="2200" dirty="0"/>
          </a:p>
        </p:txBody>
      </p:sp>
    </p:spTree>
    <p:extLst>
      <p:ext uri="{BB962C8B-B14F-4D97-AF65-F5344CB8AC3E}">
        <p14:creationId xmlns:p14="http://schemas.microsoft.com/office/powerpoint/2010/main" val="25956330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mtClean="0"/>
              <a:t>Emancipace rozumu</a:t>
            </a:r>
            <a:endParaRPr lang="cs-CZ"/>
          </a:p>
        </p:txBody>
      </p:sp>
      <p:sp>
        <p:nvSpPr>
          <p:cNvPr id="3" name="Zástupný symbol pro obsah 2"/>
          <p:cNvSpPr>
            <a:spLocks noGrp="1"/>
          </p:cNvSpPr>
          <p:nvPr>
            <p:ph idx="1"/>
          </p:nvPr>
        </p:nvSpPr>
        <p:spPr/>
        <p:txBody>
          <a:bodyPr>
            <a:normAutofit fontScale="85000" lnSpcReduction="20000"/>
          </a:bodyPr>
          <a:lstStyle/>
          <a:p>
            <a:pPr>
              <a:buNone/>
            </a:pPr>
            <a:r>
              <a:rPr lang="cs-CZ" dirty="0" smtClean="0"/>
              <a:t>	a) od autority starých knih</a:t>
            </a:r>
          </a:p>
          <a:p>
            <a:pPr algn="just">
              <a:buNone/>
            </a:pPr>
            <a:r>
              <a:rPr lang="cs-CZ" dirty="0" smtClean="0"/>
              <a:t/>
            </a:r>
            <a:br>
              <a:rPr lang="cs-CZ" dirty="0" smtClean="0"/>
            </a:br>
            <a:r>
              <a:rPr lang="cs-CZ" dirty="0" smtClean="0"/>
              <a:t>b) od autority Zjevení (Bible a jejích interpretů) </a:t>
            </a:r>
            <a:br>
              <a:rPr lang="cs-CZ" dirty="0" smtClean="0"/>
            </a:br>
            <a:endParaRPr lang="cs-CZ" dirty="0" smtClean="0"/>
          </a:p>
          <a:p>
            <a:pPr algn="just">
              <a:buNone/>
            </a:pPr>
            <a:r>
              <a:rPr lang="cs-CZ" dirty="0" smtClean="0"/>
              <a:t>	"</a:t>
            </a:r>
            <a:r>
              <a:rPr lang="cs-CZ" dirty="0"/>
              <a:t>V Písmu svatém mnohé věty jsou nepravdivé co do jejich doslovného smyslu, protože byly řečeny, tak jak byly řečeny, jen proto, aby jim hloupý lid rozuměl ... naopak příroda je neměnná, vždy stejná, nedbá omezené schopnosti lidí rozumět; nelze proto brát Písmo doslova, když mluví o Zemi a Slunci</a:t>
            </a:r>
            <a:r>
              <a:rPr lang="cs-CZ" dirty="0" smtClean="0"/>
              <a:t>...“</a:t>
            </a:r>
          </a:p>
          <a:p>
            <a:pPr>
              <a:buNone/>
            </a:pPr>
            <a:endParaRPr lang="cs-CZ" dirty="0"/>
          </a:p>
          <a:p>
            <a:pPr>
              <a:buNone/>
            </a:pPr>
            <a:r>
              <a:rPr lang="cs-CZ" dirty="0" smtClean="0"/>
              <a:t>	(Galileo 21</a:t>
            </a:r>
            <a:r>
              <a:rPr lang="cs-CZ" dirty="0"/>
              <a:t>. prosince 1613 otci </a:t>
            </a:r>
            <a:r>
              <a:rPr lang="cs-CZ" dirty="0" err="1" smtClean="0"/>
              <a:t>Castellovi</a:t>
            </a:r>
            <a:r>
              <a:rPr lang="cs-CZ" dirty="0" smtClean="0"/>
              <a:t>)</a:t>
            </a:r>
            <a:endParaRPr lang="cs-CZ" dirty="0"/>
          </a:p>
          <a:p>
            <a:pPr>
              <a:buNone/>
            </a:pPr>
            <a:endParaRPr lang="cs-CZ"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Nová autorita: příroda sama</a:t>
            </a:r>
            <a:endParaRPr lang="cs-CZ" dirty="0"/>
          </a:p>
        </p:txBody>
      </p:sp>
      <p:sp>
        <p:nvSpPr>
          <p:cNvPr id="3" name="Zástupný symbol pro obsah 2"/>
          <p:cNvSpPr>
            <a:spLocks noGrp="1"/>
          </p:cNvSpPr>
          <p:nvPr>
            <p:ph idx="1"/>
          </p:nvPr>
        </p:nvSpPr>
        <p:spPr/>
        <p:txBody>
          <a:bodyPr>
            <a:normAutofit fontScale="77500" lnSpcReduction="20000"/>
          </a:bodyPr>
          <a:lstStyle/>
          <a:p>
            <a:pPr marL="0" indent="0" algn="just">
              <a:buNone/>
            </a:pPr>
            <a:r>
              <a:rPr lang="cs-CZ" dirty="0"/>
              <a:t>"jak Písmo svaté, tak příroda stejně pochází z </a:t>
            </a:r>
            <a:r>
              <a:rPr lang="cs-CZ" dirty="0" smtClean="0"/>
              <a:t>Ducha </a:t>
            </a:r>
            <a:r>
              <a:rPr lang="cs-CZ" dirty="0"/>
              <a:t>svatého, první jako diktát Ducha </a:t>
            </a:r>
            <a:r>
              <a:rPr lang="cs-CZ" dirty="0" smtClean="0"/>
              <a:t>svatého</a:t>
            </a:r>
            <a:r>
              <a:rPr lang="cs-CZ" dirty="0"/>
              <a:t>, </a:t>
            </a:r>
            <a:r>
              <a:rPr lang="cs-CZ" dirty="0" smtClean="0"/>
              <a:t>druhá </a:t>
            </a:r>
            <a:r>
              <a:rPr lang="cs-CZ" dirty="0"/>
              <a:t>jako vykonavatelka nejposlušnější Božích příkazů…v </a:t>
            </a:r>
            <a:r>
              <a:rPr lang="cs-CZ" dirty="0" smtClean="0"/>
              <a:t>Písmu </a:t>
            </a:r>
            <a:r>
              <a:rPr lang="cs-CZ" dirty="0"/>
              <a:t>svatém, aby se přizpůsobilo prostému </a:t>
            </a:r>
            <a:r>
              <a:rPr lang="cs-CZ" dirty="0" smtClean="0"/>
              <a:t>lidu, jsou řečeny mnohé </a:t>
            </a:r>
            <a:r>
              <a:rPr lang="cs-CZ" dirty="0"/>
              <a:t>věci nemožné co do doslovného smyslu; naopak, příroda je neoblomná a neměnná, nic ji nezáleží na tom, zda její složité důvody a způsoby bytí jsou lidmi pochopeny, protože </a:t>
            </a:r>
            <a:r>
              <a:rPr lang="cs-CZ" dirty="0" smtClean="0"/>
              <a:t>ona se </a:t>
            </a:r>
            <a:r>
              <a:rPr lang="cs-CZ" dirty="0"/>
              <a:t>nikdy </a:t>
            </a:r>
            <a:r>
              <a:rPr lang="cs-CZ" dirty="0" smtClean="0"/>
              <a:t>neodchyluje </a:t>
            </a:r>
            <a:r>
              <a:rPr lang="cs-CZ" dirty="0"/>
              <a:t>od zákonů, </a:t>
            </a:r>
            <a:r>
              <a:rPr lang="cs-CZ" dirty="0" smtClean="0"/>
              <a:t>které jí </a:t>
            </a:r>
            <a:r>
              <a:rPr lang="cs-CZ" dirty="0"/>
              <a:t>byly </a:t>
            </a:r>
            <a:r>
              <a:rPr lang="cs-CZ" dirty="0" smtClean="0"/>
              <a:t>předepsány </a:t>
            </a:r>
            <a:r>
              <a:rPr lang="cs-CZ" dirty="0" smtClean="0"/>
              <a:t>(…). [Příroda by tak] nikdy neměla být </a:t>
            </a:r>
            <a:r>
              <a:rPr lang="cs-CZ" dirty="0"/>
              <a:t>zpochybňována z toho důvodu, že v </a:t>
            </a:r>
            <a:r>
              <a:rPr lang="cs-CZ" dirty="0" smtClean="0"/>
              <a:t>Písmu </a:t>
            </a:r>
            <a:r>
              <a:rPr lang="cs-CZ" dirty="0"/>
              <a:t>jsou místa, kde se říkají věci odlišné, protože přece ne každá věta Písma je vázána tak přísnými zákony jako každý děj </a:t>
            </a:r>
            <a:r>
              <a:rPr lang="cs-CZ" dirty="0" smtClean="0"/>
              <a:t>přírody." </a:t>
            </a:r>
          </a:p>
          <a:p>
            <a:pPr marL="0" indent="0" algn="just">
              <a:buNone/>
            </a:pPr>
            <a:r>
              <a:rPr lang="cs-CZ" dirty="0" smtClean="0"/>
              <a:t>(</a:t>
            </a:r>
            <a:r>
              <a:rPr lang="cs-CZ" i="1" dirty="0" smtClean="0"/>
              <a:t>Tamtéž</a:t>
            </a:r>
            <a:r>
              <a:rPr lang="cs-CZ" dirty="0" smtClean="0"/>
              <a:t>)</a:t>
            </a:r>
            <a:endParaRPr lang="cs-CZ" dirty="0"/>
          </a:p>
        </p:txBody>
      </p:sp>
    </p:spTree>
    <p:extLst>
      <p:ext uri="{BB962C8B-B14F-4D97-AF65-F5344CB8AC3E}">
        <p14:creationId xmlns:p14="http://schemas.microsoft.com/office/powerpoint/2010/main" val="23047116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800" smtClean="0"/>
              <a:t>Důsledky Galileiho matematizace přírody</a:t>
            </a:r>
            <a:endParaRPr lang="cs-CZ" sz="3800"/>
          </a:p>
        </p:txBody>
      </p:sp>
      <p:sp>
        <p:nvSpPr>
          <p:cNvPr id="3" name="Zástupný symbol pro obsah 2"/>
          <p:cNvSpPr>
            <a:spLocks noGrp="1"/>
          </p:cNvSpPr>
          <p:nvPr>
            <p:ph idx="1"/>
          </p:nvPr>
        </p:nvSpPr>
        <p:spPr/>
        <p:txBody>
          <a:bodyPr>
            <a:normAutofit fontScale="92500" lnSpcReduction="20000"/>
          </a:bodyPr>
          <a:lstStyle/>
          <a:p>
            <a:r>
              <a:rPr lang="cs-CZ" dirty="0" smtClean="0"/>
              <a:t>Rozdvojení světů</a:t>
            </a:r>
          </a:p>
          <a:p>
            <a:pPr lvl="1"/>
            <a:r>
              <a:rPr lang="cs-CZ" dirty="0" smtClean="0"/>
              <a:t>Smysluplný </a:t>
            </a:r>
            <a:r>
              <a:rPr lang="cs-CZ" dirty="0"/>
              <a:t>svět, v němž žijeme</a:t>
            </a:r>
          </a:p>
          <a:p>
            <a:pPr lvl="1"/>
            <a:r>
              <a:rPr lang="cs-CZ" dirty="0" smtClean="0"/>
              <a:t>Svět, který matematicky konstruujeme, ale který vykládáme jako něco nevzniklého, o sobě stojícího, čeho jsme pouhou součástí</a:t>
            </a:r>
            <a:endParaRPr lang="cs-CZ" dirty="0"/>
          </a:p>
          <a:p>
            <a:endParaRPr lang="cs-CZ" dirty="0" smtClean="0"/>
          </a:p>
          <a:p>
            <a:r>
              <a:rPr lang="cs-CZ" dirty="0" smtClean="0"/>
              <a:t>Přechod </a:t>
            </a:r>
            <a:r>
              <a:rPr lang="cs-CZ" dirty="0"/>
              <a:t>od techniky k technologii (založené na technovědě) </a:t>
            </a:r>
          </a:p>
          <a:p>
            <a:endParaRPr lang="cs-CZ" dirty="0" smtClean="0"/>
          </a:p>
          <a:p>
            <a:r>
              <a:rPr lang="cs-CZ" dirty="0"/>
              <a:t>A</a:t>
            </a:r>
            <a:r>
              <a:rPr lang="cs-CZ" dirty="0" smtClean="0"/>
              <a:t>utorita </a:t>
            </a:r>
            <a:r>
              <a:rPr lang="cs-CZ" dirty="0"/>
              <a:t>pravdy je ve vědě – filosofie hledá své místo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04048" y="1412776"/>
            <a:ext cx="3682752" cy="4176464"/>
          </a:xfrm>
        </p:spPr>
        <p:txBody>
          <a:bodyPr>
            <a:normAutofit/>
          </a:bodyPr>
          <a:lstStyle/>
          <a:p>
            <a:r>
              <a:rPr lang="cs-CZ" sz="1800" dirty="0" smtClean="0"/>
              <a:t>„Střed Měsíce zaujímá jakási prohlubeň, která je větší než všechny ostatní a má přesně kruhový tvar. (…) Co se týče stínu a světla, poskytuje týž vzhled, jaký by na Zemi tvořilo území podobné Čechám, kdyby bylo ze všech stran obklopeno nejvyššími horami, rozmístěnými po obvodu do přesné kružnice.“</a:t>
            </a:r>
            <a:br>
              <a:rPr lang="cs-CZ" sz="1800" dirty="0" smtClean="0"/>
            </a:br>
            <a:r>
              <a:rPr lang="cs-CZ" sz="1800" dirty="0" smtClean="0"/>
              <a:t/>
            </a:r>
            <a:br>
              <a:rPr lang="cs-CZ" sz="1800" dirty="0" smtClean="0"/>
            </a:br>
            <a:r>
              <a:rPr lang="cs-CZ" sz="1800" dirty="0" smtClean="0"/>
              <a:t>(Galileo, </a:t>
            </a:r>
            <a:r>
              <a:rPr lang="cs-CZ" sz="1800" i="1" dirty="0" smtClean="0"/>
              <a:t>Hvězdný posel</a:t>
            </a:r>
            <a:r>
              <a:rPr lang="cs-CZ" sz="1800" dirty="0"/>
              <a:t>)</a:t>
            </a:r>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512" y="1268759"/>
            <a:ext cx="4621868" cy="4413885"/>
          </a:xfrm>
        </p:spPr>
      </p:pic>
      <p:sp>
        <p:nvSpPr>
          <p:cNvPr id="5" name="TextovéPole 4"/>
          <p:cNvSpPr txBox="1"/>
          <p:nvPr/>
        </p:nvSpPr>
        <p:spPr>
          <a:xfrm>
            <a:off x="323528" y="404664"/>
            <a:ext cx="7488832" cy="477054"/>
          </a:xfrm>
          <a:prstGeom prst="rect">
            <a:avLst/>
          </a:prstGeom>
          <a:noFill/>
        </p:spPr>
        <p:txBody>
          <a:bodyPr wrap="square" rtlCol="0">
            <a:spAutoFit/>
          </a:bodyPr>
          <a:lstStyle/>
          <a:p>
            <a:pPr algn="ctr"/>
            <a:r>
              <a:rPr lang="cs-CZ" sz="2500" dirty="0" smtClean="0"/>
              <a:t>Pohoří a krátery na Měsíci</a:t>
            </a:r>
            <a:endParaRPr lang="cs-CZ" sz="2500" dirty="0"/>
          </a:p>
        </p:txBody>
      </p:sp>
    </p:spTree>
    <p:extLst>
      <p:ext uri="{BB962C8B-B14F-4D97-AF65-F5344CB8AC3E}">
        <p14:creationId xmlns:p14="http://schemas.microsoft.com/office/powerpoint/2010/main" val="3160831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mtClean="0"/>
              <a:t>Nová astronomická pozorování pomocí dalekohledu (1609)</a:t>
            </a:r>
            <a:endParaRPr lang="cs-CZ"/>
          </a:p>
        </p:txBody>
      </p:sp>
      <p:sp>
        <p:nvSpPr>
          <p:cNvPr id="3" name="Zástupný symbol pro obsah 2"/>
          <p:cNvSpPr>
            <a:spLocks noGrp="1"/>
          </p:cNvSpPr>
          <p:nvPr>
            <p:ph idx="1"/>
          </p:nvPr>
        </p:nvSpPr>
        <p:spPr/>
        <p:txBody>
          <a:bodyPr/>
          <a:lstStyle/>
          <a:p>
            <a:r>
              <a:rPr lang="cs-CZ" u="sng" smtClean="0"/>
              <a:t>fáze Venuše</a:t>
            </a:r>
            <a:r>
              <a:rPr lang="cs-CZ" smtClean="0"/>
              <a:t>: opora pro heliocentrický systém</a:t>
            </a:r>
          </a:p>
          <a:p>
            <a:endParaRPr lang="cs-CZ"/>
          </a:p>
        </p:txBody>
      </p:sp>
      <p:pic>
        <p:nvPicPr>
          <p:cNvPr id="4" name="Obrázek 3" descr="Soubor:Phasesofvenus-cs.jpg">
            <a:hlinkClick r:id="rId2"/>
          </p:cNvPr>
          <p:cNvPicPr/>
          <p:nvPr/>
        </p:nvPicPr>
        <p:blipFill>
          <a:blip r:embed="rId3" cstate="print"/>
          <a:srcRect/>
          <a:stretch>
            <a:fillRect/>
          </a:stretch>
        </p:blipFill>
        <p:spPr bwMode="auto">
          <a:xfrm>
            <a:off x="1907704" y="2420888"/>
            <a:ext cx="5112568" cy="383011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Galileovy náčrty měsíčních nerovností a Jupiterových měsíců</a:t>
            </a:r>
            <a:endParaRPr lang="cs-CZ" dirty="0"/>
          </a:p>
        </p:txBody>
      </p:sp>
      <p:pic>
        <p:nvPicPr>
          <p:cNvPr id="4" name="Zástupný symbol pro obsah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57200" y="1484784"/>
            <a:ext cx="3513918" cy="5043787"/>
          </a:xfrm>
        </p:spPr>
      </p:pic>
      <p:pic>
        <p:nvPicPr>
          <p:cNvPr id="5" name="Obrázek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6016" y="1471782"/>
            <a:ext cx="3898776" cy="4963719"/>
          </a:xfrm>
          <a:prstGeom prst="rect">
            <a:avLst/>
          </a:prstGeom>
        </p:spPr>
      </p:pic>
    </p:spTree>
    <p:extLst>
      <p:ext uri="{BB962C8B-B14F-4D97-AF65-F5344CB8AC3E}">
        <p14:creationId xmlns:p14="http://schemas.microsoft.com/office/powerpoint/2010/main" val="37955548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Spor vědy a církve?</a:t>
            </a:r>
            <a:endParaRPr lang="cs-CZ"/>
          </a:p>
        </p:txBody>
      </p:sp>
      <p:sp>
        <p:nvSpPr>
          <p:cNvPr id="3" name="Zástupný symbol pro obsah 2"/>
          <p:cNvSpPr>
            <a:spLocks noGrp="1"/>
          </p:cNvSpPr>
          <p:nvPr>
            <p:ph idx="1"/>
          </p:nvPr>
        </p:nvSpPr>
        <p:spPr/>
        <p:txBody>
          <a:bodyPr>
            <a:normAutofit fontScale="92500" lnSpcReduction="20000"/>
          </a:bodyPr>
          <a:lstStyle/>
          <a:p>
            <a:r>
              <a:rPr lang="cs-CZ" dirty="0" smtClean="0"/>
              <a:t>1615: Galileo poprvé obžalován </a:t>
            </a:r>
            <a:r>
              <a:rPr lang="cs-CZ" dirty="0"/>
              <a:t>u římské inkvizice</a:t>
            </a:r>
            <a:r>
              <a:rPr lang="cs-CZ" dirty="0" smtClean="0"/>
              <a:t>, neboť jeho </a:t>
            </a:r>
            <a:r>
              <a:rPr lang="cs-CZ" dirty="0"/>
              <a:t>pojetí je v rozporu s tvrzením Bible, </a:t>
            </a:r>
            <a:r>
              <a:rPr lang="cs-CZ" i="1" dirty="0"/>
              <a:t>kde se o Zemi mluví jako o nehybné</a:t>
            </a:r>
            <a:r>
              <a:rPr lang="cs-CZ" dirty="0"/>
              <a:t>. </a:t>
            </a:r>
          </a:p>
          <a:p>
            <a:r>
              <a:rPr lang="cs-CZ" dirty="0" smtClean="0"/>
              <a:t>1616:  </a:t>
            </a:r>
            <a:r>
              <a:rPr lang="cs-CZ" dirty="0"/>
              <a:t>papežský dekret proti heliocentrické </a:t>
            </a:r>
            <a:r>
              <a:rPr lang="cs-CZ" dirty="0" smtClean="0"/>
              <a:t>teorii</a:t>
            </a:r>
          </a:p>
          <a:p>
            <a:r>
              <a:rPr lang="cs-CZ" dirty="0" smtClean="0"/>
              <a:t>1623: Prubíř (</a:t>
            </a:r>
            <a:r>
              <a:rPr lang="cs-CZ" i="1" dirty="0" err="1" smtClean="0"/>
              <a:t>Il</a:t>
            </a:r>
            <a:r>
              <a:rPr lang="cs-CZ" i="1" dirty="0" smtClean="0"/>
              <a:t> </a:t>
            </a:r>
            <a:r>
              <a:rPr lang="cs-CZ" i="1" dirty="0" err="1" smtClean="0"/>
              <a:t>Saggiatore</a:t>
            </a:r>
            <a:r>
              <a:rPr lang="cs-CZ" dirty="0" smtClean="0"/>
              <a:t>) </a:t>
            </a:r>
          </a:p>
          <a:p>
            <a:r>
              <a:rPr lang="cs-CZ" dirty="0" smtClean="0"/>
              <a:t>1632</a:t>
            </a:r>
            <a:r>
              <a:rPr lang="cs-CZ" i="1" dirty="0" smtClean="0"/>
              <a:t>: Dialogy </a:t>
            </a:r>
            <a:r>
              <a:rPr lang="cs-CZ" i="1" dirty="0"/>
              <a:t>o dvou největších systémech světa</a:t>
            </a:r>
            <a:r>
              <a:rPr lang="cs-CZ" dirty="0"/>
              <a:t> (</a:t>
            </a:r>
            <a:r>
              <a:rPr lang="cs-CZ" i="1" dirty="0" err="1"/>
              <a:t>Dialogo</a:t>
            </a:r>
            <a:r>
              <a:rPr lang="cs-CZ" i="1" dirty="0"/>
              <a:t> </a:t>
            </a:r>
            <a:r>
              <a:rPr lang="cs-CZ" i="1" dirty="0" err="1"/>
              <a:t>sopra</a:t>
            </a:r>
            <a:r>
              <a:rPr lang="cs-CZ" i="1" dirty="0"/>
              <a:t> i </a:t>
            </a:r>
            <a:r>
              <a:rPr lang="cs-CZ" i="1" dirty="0" err="1"/>
              <a:t>due</a:t>
            </a:r>
            <a:r>
              <a:rPr lang="cs-CZ" i="1" dirty="0"/>
              <a:t> </a:t>
            </a:r>
            <a:r>
              <a:rPr lang="cs-CZ" i="1" dirty="0" err="1"/>
              <a:t>massimi</a:t>
            </a:r>
            <a:r>
              <a:rPr lang="cs-CZ" i="1" dirty="0"/>
              <a:t> </a:t>
            </a:r>
            <a:r>
              <a:rPr lang="cs-CZ" i="1" dirty="0" err="1"/>
              <a:t>sistemi</a:t>
            </a:r>
            <a:r>
              <a:rPr lang="cs-CZ" i="1" dirty="0"/>
              <a:t> </a:t>
            </a:r>
            <a:r>
              <a:rPr lang="cs-CZ" i="1" dirty="0" err="1"/>
              <a:t>del</a:t>
            </a:r>
            <a:r>
              <a:rPr lang="cs-CZ" i="1" dirty="0"/>
              <a:t> </a:t>
            </a:r>
            <a:r>
              <a:rPr lang="cs-CZ" i="1" dirty="0" err="1"/>
              <a:t>mondo</a:t>
            </a:r>
            <a:r>
              <a:rPr lang="cs-CZ" dirty="0"/>
              <a:t>)</a:t>
            </a:r>
            <a:endParaRPr lang="cs-CZ" dirty="0" smtClean="0"/>
          </a:p>
          <a:p>
            <a:r>
              <a:rPr lang="cs-CZ" dirty="0" smtClean="0"/>
              <a:t>1633: Druhý proces v Římě – Galilei odsouzen k doživotnímu žaláři, posléze k domácímu vězení</a:t>
            </a:r>
          </a:p>
          <a:p>
            <a:endParaRPr lang="cs-CZ"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Metafora knihy přírody</a:t>
            </a:r>
            <a:endParaRPr lang="cs-CZ" dirty="0"/>
          </a:p>
        </p:txBody>
      </p:sp>
      <p:sp>
        <p:nvSpPr>
          <p:cNvPr id="3" name="Zástupný symbol pro obsah 2"/>
          <p:cNvSpPr>
            <a:spLocks noGrp="1"/>
          </p:cNvSpPr>
          <p:nvPr>
            <p:ph idx="1"/>
          </p:nvPr>
        </p:nvSpPr>
        <p:spPr>
          <a:xfrm>
            <a:off x="457200" y="1600200"/>
            <a:ext cx="8229600" cy="5069160"/>
          </a:xfrm>
        </p:spPr>
        <p:txBody>
          <a:bodyPr>
            <a:normAutofit fontScale="70000" lnSpcReduction="20000"/>
          </a:bodyPr>
          <a:lstStyle/>
          <a:p>
            <a:r>
              <a:rPr lang="cs-CZ" dirty="0" smtClean="0"/>
              <a:t>Dějiny metafory </a:t>
            </a:r>
            <a:r>
              <a:rPr lang="cs-CZ" dirty="0"/>
              <a:t>"svět je </a:t>
            </a:r>
            <a:r>
              <a:rPr lang="cs-CZ" dirty="0" smtClean="0"/>
              <a:t>kniha“ viz Hans </a:t>
            </a:r>
            <a:r>
              <a:rPr lang="cs-CZ" dirty="0" err="1" smtClean="0"/>
              <a:t>Blumenberg</a:t>
            </a:r>
            <a:r>
              <a:rPr lang="cs-CZ" dirty="0" smtClean="0"/>
              <a:t>, </a:t>
            </a:r>
            <a:r>
              <a:rPr lang="cs-CZ" i="1" dirty="0" smtClean="0"/>
              <a:t>Die </a:t>
            </a:r>
            <a:r>
              <a:rPr lang="cs-CZ" i="1" dirty="0" err="1"/>
              <a:t>Lesbarkeit</a:t>
            </a:r>
            <a:r>
              <a:rPr lang="cs-CZ" i="1" dirty="0"/>
              <a:t> der </a:t>
            </a:r>
            <a:r>
              <a:rPr lang="cs-CZ" i="1" dirty="0" err="1"/>
              <a:t>Welt</a:t>
            </a:r>
            <a:r>
              <a:rPr lang="cs-CZ" dirty="0"/>
              <a:t>. Frankfurt </a:t>
            </a:r>
            <a:r>
              <a:rPr lang="cs-CZ" dirty="0" err="1"/>
              <a:t>am</a:t>
            </a:r>
            <a:r>
              <a:rPr lang="cs-CZ" dirty="0"/>
              <a:t> </a:t>
            </a:r>
            <a:r>
              <a:rPr lang="cs-CZ" dirty="0" err="1"/>
              <a:t>Main</a:t>
            </a:r>
            <a:r>
              <a:rPr lang="cs-CZ" dirty="0"/>
              <a:t>: </a:t>
            </a:r>
            <a:r>
              <a:rPr lang="cs-CZ" dirty="0" err="1"/>
              <a:t>Suhrkamp</a:t>
            </a:r>
            <a:r>
              <a:rPr lang="cs-CZ" dirty="0"/>
              <a:t>, 1983</a:t>
            </a:r>
          </a:p>
          <a:p>
            <a:pPr marL="0" indent="0">
              <a:buNone/>
            </a:pPr>
            <a:endParaRPr lang="cs-CZ" u="sng" dirty="0" smtClean="0"/>
          </a:p>
          <a:p>
            <a:pPr marL="0" indent="0">
              <a:buNone/>
            </a:pPr>
            <a:r>
              <a:rPr lang="cs-CZ" u="sng" dirty="0" smtClean="0"/>
              <a:t>Dlouhá tradice</a:t>
            </a:r>
          </a:p>
          <a:p>
            <a:r>
              <a:rPr lang="cs-CZ" dirty="0" smtClean="0"/>
              <a:t>v</a:t>
            </a:r>
            <a:r>
              <a:rPr lang="cs-CZ" dirty="0"/>
              <a:t> latinském </a:t>
            </a:r>
            <a:r>
              <a:rPr lang="cs-CZ" dirty="0" smtClean="0"/>
              <a:t>středověku dualita: „kniha přírody“ // „kniha Písma“. </a:t>
            </a:r>
          </a:p>
          <a:p>
            <a:r>
              <a:rPr lang="cs-CZ" dirty="0" smtClean="0"/>
              <a:t>Raimund </a:t>
            </a:r>
            <a:r>
              <a:rPr lang="cs-CZ" dirty="0"/>
              <a:t>ze </a:t>
            </a:r>
            <a:r>
              <a:rPr lang="cs-CZ" dirty="0" err="1" smtClean="0"/>
              <a:t>Sabundy</a:t>
            </a:r>
            <a:r>
              <a:rPr lang="cs-CZ" dirty="0" smtClean="0"/>
              <a:t>: v „knize </a:t>
            </a:r>
            <a:r>
              <a:rPr lang="cs-CZ" dirty="0"/>
              <a:t>vesmíru </a:t>
            </a:r>
            <a:r>
              <a:rPr lang="cs-CZ" dirty="0" smtClean="0"/>
              <a:t>tvorů“ je </a:t>
            </a:r>
            <a:r>
              <a:rPr lang="cs-CZ" dirty="0"/>
              <a:t>každý tvor jedním písmenem </a:t>
            </a:r>
            <a:r>
              <a:rPr lang="cs-CZ" dirty="0" smtClean="0"/>
              <a:t>(</a:t>
            </a:r>
            <a:r>
              <a:rPr lang="cs-CZ" i="1" dirty="0" err="1" smtClean="0"/>
              <a:t>Theologia</a:t>
            </a:r>
            <a:r>
              <a:rPr lang="cs-CZ" i="1" dirty="0" smtClean="0"/>
              <a:t> </a:t>
            </a:r>
            <a:r>
              <a:rPr lang="cs-CZ" i="1" dirty="0" err="1"/>
              <a:t>naturalis</a:t>
            </a:r>
            <a:r>
              <a:rPr lang="cs-CZ" i="1" dirty="0"/>
              <a:t> </a:t>
            </a:r>
            <a:r>
              <a:rPr lang="cs-CZ" i="1" dirty="0" err="1"/>
              <a:t>seu</a:t>
            </a:r>
            <a:r>
              <a:rPr lang="cs-CZ" i="1" dirty="0"/>
              <a:t> Liber </a:t>
            </a:r>
            <a:r>
              <a:rPr lang="cs-CZ" i="1" dirty="0" err="1"/>
              <a:t>Creaturarum</a:t>
            </a:r>
            <a:r>
              <a:rPr lang="cs-CZ" dirty="0"/>
              <a:t> uvádí, že </a:t>
            </a:r>
            <a:r>
              <a:rPr lang="cs-CZ" dirty="0" err="1" smtClean="0"/>
              <a:t>cf</a:t>
            </a:r>
            <a:r>
              <a:rPr lang="cs-CZ" dirty="0"/>
              <a:t>. </a:t>
            </a:r>
            <a:r>
              <a:rPr lang="cs-CZ" dirty="0" err="1"/>
              <a:t>Blumenberg</a:t>
            </a:r>
            <a:r>
              <a:rPr lang="cs-CZ" dirty="0"/>
              <a:t> 1983, s. 59).</a:t>
            </a:r>
          </a:p>
          <a:p>
            <a:r>
              <a:rPr lang="cs-CZ" dirty="0" smtClean="0"/>
              <a:t>Komenský: tři</a:t>
            </a:r>
            <a:r>
              <a:rPr lang="cs-CZ" dirty="0"/>
              <a:t> </a:t>
            </a:r>
            <a:r>
              <a:rPr lang="cs-CZ" dirty="0" smtClean="0"/>
              <a:t>Boží knihy tohoto světa </a:t>
            </a:r>
            <a:r>
              <a:rPr lang="cs-CZ" dirty="0"/>
              <a:t>příroda (svět), mysl (rozum) a Písmo. </a:t>
            </a:r>
          </a:p>
          <a:p>
            <a:pPr marL="355600" indent="0">
              <a:buNone/>
              <a:tabLst>
                <a:tab pos="355600" algn="l"/>
              </a:tabLst>
            </a:pPr>
            <a:r>
              <a:rPr lang="cs-CZ" dirty="0" smtClean="0"/>
              <a:t>+ (v budoucnu otevřená) čtvrtá kniha – „kniha věčnosti“. </a:t>
            </a:r>
          </a:p>
          <a:p>
            <a:pPr marL="355600" indent="0">
              <a:buNone/>
              <a:tabLst>
                <a:tab pos="355600" algn="l"/>
              </a:tabLst>
            </a:pPr>
            <a:r>
              <a:rPr lang="cs-CZ" dirty="0" smtClean="0"/>
              <a:t>V ní se ukáže </a:t>
            </a:r>
            <a:r>
              <a:rPr lang="cs-CZ" dirty="0"/>
              <a:t>Bůh sám se všemi svými dosud nepoznatelnými tajemstvími člověku tváří v tvář </a:t>
            </a:r>
            <a:r>
              <a:rPr lang="cs-CZ" dirty="0" smtClean="0"/>
              <a:t>(viz J</a:t>
            </a:r>
            <a:r>
              <a:rPr lang="cs-CZ" dirty="0"/>
              <a:t>. A. Komenský, </a:t>
            </a:r>
            <a:r>
              <a:rPr lang="cs-CZ" i="1" dirty="0"/>
              <a:t>De </a:t>
            </a:r>
            <a:r>
              <a:rPr lang="cs-CZ" i="1" dirty="0" err="1"/>
              <a:t>rerum</a:t>
            </a:r>
            <a:r>
              <a:rPr lang="cs-CZ" i="1" dirty="0"/>
              <a:t> </a:t>
            </a:r>
            <a:r>
              <a:rPr lang="cs-CZ" i="1" dirty="0" err="1"/>
              <a:t>humanarum</a:t>
            </a:r>
            <a:r>
              <a:rPr lang="cs-CZ" i="1" dirty="0"/>
              <a:t> </a:t>
            </a:r>
            <a:r>
              <a:rPr lang="cs-CZ" i="1" dirty="0" err="1"/>
              <a:t>emendatione</a:t>
            </a:r>
            <a:r>
              <a:rPr lang="cs-CZ" i="1" dirty="0"/>
              <a:t> </a:t>
            </a:r>
            <a:r>
              <a:rPr lang="cs-CZ" i="1" dirty="0" err="1"/>
              <a:t>consultatio</a:t>
            </a:r>
            <a:r>
              <a:rPr lang="cs-CZ" i="1" dirty="0"/>
              <a:t> </a:t>
            </a:r>
            <a:r>
              <a:rPr lang="cs-CZ" i="1" dirty="0" err="1"/>
              <a:t>catholica</a:t>
            </a:r>
            <a:r>
              <a:rPr lang="cs-CZ" i="1" dirty="0"/>
              <a:t>, </a:t>
            </a:r>
            <a:r>
              <a:rPr lang="cs-CZ" i="1" dirty="0" smtClean="0"/>
              <a:t>t. I</a:t>
            </a:r>
            <a:r>
              <a:rPr lang="cs-CZ" dirty="0"/>
              <a:t>, Praha: Academia, 1966, s. 540)</a:t>
            </a:r>
          </a:p>
          <a:p>
            <a:endParaRPr lang="cs-CZ" dirty="0"/>
          </a:p>
          <a:p>
            <a:endParaRPr lang="cs-CZ" dirty="0"/>
          </a:p>
        </p:txBody>
      </p:sp>
    </p:spTree>
    <p:extLst>
      <p:ext uri="{BB962C8B-B14F-4D97-AF65-F5344CB8AC3E}">
        <p14:creationId xmlns:p14="http://schemas.microsoft.com/office/powerpoint/2010/main" val="3495201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normAutofit/>
          </a:bodyPr>
          <a:lstStyle/>
          <a:p>
            <a:r>
              <a:rPr lang="cs-CZ" sz="3600" dirty="0" smtClean="0"/>
              <a:t>Odmítnutí autority tradice</a:t>
            </a:r>
            <a:endParaRPr lang="cs-CZ" sz="3600" dirty="0"/>
          </a:p>
        </p:txBody>
      </p:sp>
      <p:sp>
        <p:nvSpPr>
          <p:cNvPr id="3" name="Zástupný symbol pro obsah 2"/>
          <p:cNvSpPr>
            <a:spLocks noGrp="1"/>
          </p:cNvSpPr>
          <p:nvPr>
            <p:ph idx="1"/>
          </p:nvPr>
        </p:nvSpPr>
        <p:spPr>
          <a:xfrm>
            <a:off x="457200" y="1268760"/>
            <a:ext cx="8229600" cy="4857403"/>
          </a:xfrm>
        </p:spPr>
        <p:txBody>
          <a:bodyPr>
            <a:normAutofit fontScale="32500" lnSpcReduction="20000"/>
          </a:bodyPr>
          <a:lstStyle/>
          <a:p>
            <a:r>
              <a:rPr lang="cs-CZ" sz="10000" dirty="0"/>
              <a:t>"Zdá se mi, že v </a:t>
            </a:r>
            <a:r>
              <a:rPr lang="cs-CZ" sz="10000" dirty="0" err="1"/>
              <a:t>Sarsim</a:t>
            </a:r>
            <a:r>
              <a:rPr lang="cs-CZ" sz="10000" dirty="0"/>
              <a:t> je pevné přesvědčení, že kdo chce filozofovat, musí se opřít o názor nějakého slavného autora, jako by naše mysl musela zůstat neplodná, pokud by se nezasnoubila s promluvou jiného: snad si myslí, že filosofie je něčí kniha a výmysl, jako třeba </a:t>
            </a:r>
            <a:r>
              <a:rPr lang="cs-CZ" sz="10000" i="1" dirty="0"/>
              <a:t>Odysea</a:t>
            </a:r>
            <a:r>
              <a:rPr lang="cs-CZ" sz="10000" dirty="0"/>
              <a:t> či </a:t>
            </a:r>
            <a:r>
              <a:rPr lang="cs-CZ" sz="10000" i="1" dirty="0"/>
              <a:t>Orlando </a:t>
            </a:r>
            <a:r>
              <a:rPr lang="cs-CZ" sz="10000" i="1" dirty="0" err="1"/>
              <a:t>furioso</a:t>
            </a:r>
            <a:r>
              <a:rPr lang="cs-CZ" sz="10000" dirty="0"/>
              <a:t>, v nichž není důležité, zda to, co je v nich psáno, je pravda</a:t>
            </a:r>
            <a:r>
              <a:rPr lang="cs-CZ" sz="10000" dirty="0" smtClean="0"/>
              <a:t>.“</a:t>
            </a:r>
          </a:p>
          <a:p>
            <a:endParaRPr lang="cs-CZ" sz="10000" dirty="0" smtClean="0"/>
          </a:p>
          <a:p>
            <a:pPr>
              <a:buNone/>
            </a:pPr>
            <a:r>
              <a:rPr lang="cs-CZ" sz="7400" dirty="0" smtClean="0"/>
              <a:t>	(Galileo, </a:t>
            </a:r>
            <a:r>
              <a:rPr lang="cs-CZ" sz="7400" i="1" dirty="0" err="1" smtClean="0"/>
              <a:t>il</a:t>
            </a:r>
            <a:r>
              <a:rPr lang="cs-CZ" sz="7400" i="1" dirty="0" smtClean="0"/>
              <a:t> </a:t>
            </a:r>
            <a:r>
              <a:rPr lang="cs-CZ" sz="7400" i="1" dirty="0" err="1" smtClean="0"/>
              <a:t>Saggiatore</a:t>
            </a:r>
            <a:r>
              <a:rPr lang="cs-CZ" sz="7400" dirty="0" smtClean="0"/>
              <a:t>, s. 6)</a:t>
            </a:r>
          </a:p>
          <a:p>
            <a:pPr>
              <a:buNone/>
            </a:pPr>
            <a:endParaRPr lang="cs-CZ" sz="62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Kdo je </a:t>
            </a:r>
            <a:r>
              <a:rPr lang="cs-CZ" dirty="0" err="1" smtClean="0"/>
              <a:t>Sarsi</a:t>
            </a:r>
            <a:r>
              <a:rPr lang="cs-CZ" dirty="0" smtClean="0"/>
              <a:t>? A co jsou komety?</a:t>
            </a:r>
            <a:endParaRPr lang="cs-CZ" dirty="0"/>
          </a:p>
        </p:txBody>
      </p:sp>
      <p:sp>
        <p:nvSpPr>
          <p:cNvPr id="3" name="Zástupný symbol pro obsah 2"/>
          <p:cNvSpPr>
            <a:spLocks noGrp="1"/>
          </p:cNvSpPr>
          <p:nvPr>
            <p:ph idx="1"/>
          </p:nvPr>
        </p:nvSpPr>
        <p:spPr/>
        <p:txBody>
          <a:bodyPr>
            <a:noAutofit/>
          </a:bodyPr>
          <a:lstStyle/>
          <a:p>
            <a:r>
              <a:rPr lang="cs-CZ" sz="2300" dirty="0" smtClean="0"/>
              <a:t>1618: je pozorován průchod tří komet, který zavdal příčinu k polemice o neprůchodnosti nebes. </a:t>
            </a:r>
            <a:endParaRPr lang="cs-CZ" sz="2300" b="1" u="sng" dirty="0" smtClean="0"/>
          </a:p>
          <a:p>
            <a:r>
              <a:rPr lang="cs-CZ" sz="2300" u="sng" dirty="0" err="1" smtClean="0"/>
              <a:t>Sarsi</a:t>
            </a:r>
            <a:r>
              <a:rPr lang="cs-CZ" sz="2300" u="sng" dirty="0" smtClean="0"/>
              <a:t> (</a:t>
            </a:r>
            <a:r>
              <a:rPr lang="cs-CZ" sz="2300" u="sng" dirty="0" err="1" smtClean="0"/>
              <a:t>Orazio</a:t>
            </a:r>
            <a:r>
              <a:rPr lang="cs-CZ" sz="2300" u="sng" dirty="0" smtClean="0"/>
              <a:t> Grassi) : jezuita a matematik z papežské university</a:t>
            </a:r>
            <a:endParaRPr lang="cs-CZ" sz="2300" dirty="0"/>
          </a:p>
          <a:p>
            <a:pPr>
              <a:buNone/>
            </a:pPr>
            <a:r>
              <a:rPr lang="cs-CZ" sz="2300" i="1" dirty="0" smtClean="0"/>
              <a:t>	Libra </a:t>
            </a:r>
            <a:r>
              <a:rPr lang="cs-CZ" sz="2300" i="1" dirty="0" err="1"/>
              <a:t>astronomica</a:t>
            </a:r>
            <a:r>
              <a:rPr lang="cs-CZ" sz="2300" i="1" dirty="0"/>
              <a:t> et </a:t>
            </a:r>
            <a:r>
              <a:rPr lang="cs-CZ" sz="2300" i="1" dirty="0" err="1"/>
              <a:t>philosophica</a:t>
            </a:r>
            <a:r>
              <a:rPr lang="cs-CZ" sz="2300" dirty="0"/>
              <a:t> (1619), publikovaná pod pseudonymem </a:t>
            </a:r>
            <a:r>
              <a:rPr lang="cs-CZ" sz="2300" dirty="0" err="1"/>
              <a:t>Lotario</a:t>
            </a:r>
            <a:r>
              <a:rPr lang="cs-CZ" sz="2300" dirty="0"/>
              <a:t> </a:t>
            </a:r>
            <a:r>
              <a:rPr lang="cs-CZ" sz="2300" dirty="0" err="1"/>
              <a:t>Sarsi</a:t>
            </a:r>
            <a:r>
              <a:rPr lang="cs-CZ" sz="2300" dirty="0"/>
              <a:t> </a:t>
            </a:r>
            <a:r>
              <a:rPr lang="cs-CZ" sz="2300" dirty="0" err="1"/>
              <a:t>Sigenzano</a:t>
            </a:r>
            <a:r>
              <a:rPr lang="cs-CZ" sz="2300" dirty="0"/>
              <a:t> </a:t>
            </a:r>
          </a:p>
          <a:p>
            <a:r>
              <a:rPr lang="cs-CZ" sz="2300" dirty="0" smtClean="0"/>
              <a:t>1619: Mario </a:t>
            </a:r>
            <a:r>
              <a:rPr lang="cs-CZ" sz="2300" dirty="0" err="1" smtClean="0"/>
              <a:t>Guidicci</a:t>
            </a:r>
            <a:r>
              <a:rPr lang="cs-CZ" sz="2300" dirty="0" smtClean="0"/>
              <a:t> (Galileův žák) vydává r</a:t>
            </a:r>
            <a:r>
              <a:rPr lang="cs-CZ" sz="2300" dirty="0"/>
              <a:t>. 1619 </a:t>
            </a:r>
            <a:r>
              <a:rPr lang="cs-CZ" sz="2300" i="1" dirty="0"/>
              <a:t>Rozpravu o kometách (</a:t>
            </a:r>
            <a:r>
              <a:rPr lang="cs-CZ" sz="2300" i="1" dirty="0" err="1"/>
              <a:t>Discorso</a:t>
            </a:r>
            <a:r>
              <a:rPr lang="cs-CZ" sz="2300" i="1" dirty="0"/>
              <a:t> </a:t>
            </a:r>
            <a:r>
              <a:rPr lang="cs-CZ" sz="2300" i="1" dirty="0" err="1"/>
              <a:t>delle</a:t>
            </a:r>
            <a:r>
              <a:rPr lang="cs-CZ" sz="2300" i="1" dirty="0"/>
              <a:t> </a:t>
            </a:r>
            <a:r>
              <a:rPr lang="cs-CZ" sz="2300" i="1" dirty="0" err="1"/>
              <a:t>comete</a:t>
            </a:r>
            <a:r>
              <a:rPr lang="cs-CZ" sz="2300" i="1" dirty="0" smtClean="0"/>
              <a:t>)</a:t>
            </a:r>
            <a:r>
              <a:rPr lang="cs-CZ" sz="2300" dirty="0" smtClean="0"/>
              <a:t> -  komety </a:t>
            </a:r>
            <a:r>
              <a:rPr lang="cs-CZ" sz="2300" dirty="0"/>
              <a:t>jako meteorologický úkaz vzniklý na základě světelných paprsků. </a:t>
            </a:r>
          </a:p>
          <a:p>
            <a:r>
              <a:rPr lang="cs-CZ" sz="2300" dirty="0"/>
              <a:t>V říjnu </a:t>
            </a:r>
            <a:r>
              <a:rPr lang="cs-CZ" sz="2300" dirty="0" err="1"/>
              <a:t>Orazio</a:t>
            </a:r>
            <a:r>
              <a:rPr lang="cs-CZ" sz="2300" dirty="0"/>
              <a:t> Grassi zaútočí na Galileiho v </a:t>
            </a:r>
            <a:r>
              <a:rPr lang="cs-CZ" sz="2300" dirty="0" smtClean="0"/>
              <a:t>pamfletu a obviňuje ho z kacířství </a:t>
            </a:r>
            <a:endParaRPr lang="cs-CZ" sz="2300" dirty="0"/>
          </a:p>
          <a:p>
            <a:r>
              <a:rPr lang="cs-CZ" sz="2300" dirty="0" smtClean="0"/>
              <a:t>1623: Galileo odpovídá ve spise </a:t>
            </a:r>
            <a:r>
              <a:rPr lang="cs-CZ" sz="2300" i="1" dirty="0" err="1" smtClean="0"/>
              <a:t>Il</a:t>
            </a:r>
            <a:r>
              <a:rPr lang="cs-CZ" sz="2300" i="1" dirty="0" smtClean="0"/>
              <a:t> </a:t>
            </a:r>
            <a:r>
              <a:rPr lang="cs-CZ" sz="2300" i="1" dirty="0" err="1" smtClean="0"/>
              <a:t>Saggiatore</a:t>
            </a:r>
            <a:r>
              <a:rPr lang="cs-CZ" sz="2300" i="1" dirty="0" smtClean="0"/>
              <a:t> </a:t>
            </a:r>
          </a:p>
          <a:p>
            <a:endParaRPr lang="cs-CZ" sz="2300" dirty="0"/>
          </a:p>
          <a:p>
            <a:pPr>
              <a:buNone/>
            </a:pPr>
            <a:endParaRPr lang="cs-CZ" sz="23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4850</TotalTime>
  <Words>931</Words>
  <Application>Microsoft Office PowerPoint</Application>
  <PresentationFormat>Předvádění na obrazovce (4:3)</PresentationFormat>
  <Paragraphs>111</Paragraphs>
  <Slides>24</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24</vt:i4>
      </vt:variant>
    </vt:vector>
  </HeadingPairs>
  <TitlesOfParts>
    <vt:vector size="27" baseType="lpstr">
      <vt:lpstr>Arial</vt:lpstr>
      <vt:lpstr>Calibri</vt:lpstr>
      <vt:lpstr>Motiv sady Office</vt:lpstr>
      <vt:lpstr>Galileo Galilei</vt:lpstr>
      <vt:lpstr>Nová astronomická pozorování pomocí dalekohledu (1609)</vt:lpstr>
      <vt:lpstr>„Střed Měsíce zaujímá jakási prohlubeň, která je větší než všechny ostatní a má přesně kruhový tvar. (…) Co se týče stínu a světla, poskytuje týž vzhled, jaký by na Zemi tvořilo území podobné Čechám, kdyby bylo ze všech stran obklopeno nejvyššími horami, rozmístěnými po obvodu do přesné kružnice.“  (Galileo, Hvězdný posel)</vt:lpstr>
      <vt:lpstr>Nová astronomická pozorování pomocí dalekohledu (1609)</vt:lpstr>
      <vt:lpstr>Galileovy náčrty měsíčních nerovností a Jupiterových měsíců</vt:lpstr>
      <vt:lpstr>Spor vědy a církve?</vt:lpstr>
      <vt:lpstr>Metafora knihy přírody</vt:lpstr>
      <vt:lpstr>Odmítnutí autority tradice</vt:lpstr>
      <vt:lpstr>Kdo je Sarsi? A co jsou komety?</vt:lpstr>
      <vt:lpstr>Svět je kniha psaná jazykem matematiky</vt:lpstr>
      <vt:lpstr>Skutečnost je inkarnací matematična</vt:lpstr>
      <vt:lpstr>Saggiatore: myšlenky filosofického významu</vt:lpstr>
      <vt:lpstr>Primární vs. Sekundární kvality</vt:lpstr>
      <vt:lpstr>Primární vs. Sekundární kvality</vt:lpstr>
      <vt:lpstr>Matematická idealizace přírody</vt:lpstr>
      <vt:lpstr>Matematická idealizace přírody</vt:lpstr>
      <vt:lpstr>Galileo empirik? </vt:lpstr>
      <vt:lpstr>Galileo jako platonizující racionalista?</vt:lpstr>
      <vt:lpstr>Syntéza empirických pozorování a racionálních vhledů</vt:lpstr>
      <vt:lpstr>Prezentace aplikace PowerPoint</vt:lpstr>
      <vt:lpstr>Pokusy s nakloněnou rovinou</vt:lpstr>
      <vt:lpstr>Emancipace rozumu</vt:lpstr>
      <vt:lpstr>Nová autorita: příroda sama</vt:lpstr>
      <vt:lpstr>Důsledky Galileiho matematizace přírody</vt:lpstr>
    </vt:vector>
  </TitlesOfParts>
  <Company>UHK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Galileo Galilei</dc:title>
  <dc:creator>Ondřej Švec</dc:creator>
  <cp:lastModifiedBy>FF UK</cp:lastModifiedBy>
  <cp:revision>40</cp:revision>
  <dcterms:created xsi:type="dcterms:W3CDTF">2013-11-18T15:42:07Z</dcterms:created>
  <dcterms:modified xsi:type="dcterms:W3CDTF">2021-11-01T18:59:23Z</dcterms:modified>
</cp:coreProperties>
</file>