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8" r:id="rId4"/>
    <p:sldId id="257" r:id="rId5"/>
    <p:sldId id="273" r:id="rId6"/>
    <p:sldId id="259" r:id="rId7"/>
    <p:sldId id="274" r:id="rId8"/>
    <p:sldId id="260" r:id="rId9"/>
    <p:sldId id="262" r:id="rId10"/>
    <p:sldId id="282" r:id="rId11"/>
    <p:sldId id="284" r:id="rId12"/>
    <p:sldId id="261" r:id="rId13"/>
    <p:sldId id="275" r:id="rId14"/>
    <p:sldId id="263" r:id="rId15"/>
    <p:sldId id="279" r:id="rId16"/>
    <p:sldId id="281" r:id="rId17"/>
    <p:sldId id="276" r:id="rId18"/>
    <p:sldId id="264" r:id="rId19"/>
    <p:sldId id="265" r:id="rId20"/>
    <p:sldId id="266" r:id="rId21"/>
    <p:sldId id="277" r:id="rId22"/>
    <p:sldId id="269" r:id="rId23"/>
    <p:sldId id="270" r:id="rId24"/>
    <p:sldId id="267" r:id="rId25"/>
    <p:sldId id="285" r:id="rId26"/>
    <p:sldId id="268" r:id="rId27"/>
  </p:sldIdLst>
  <p:sldSz cx="9144000" cy="6858000" type="screen4x3"/>
  <p:notesSz cx="6858000" cy="9144000"/>
  <p:custDataLst>
    <p:tags r:id="rId28"/>
  </p:custDataLst>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ndrej Svec" initials="OS" lastIdx="0" clrIdx="0">
    <p:extLst>
      <p:ext uri="{19B8F6BF-5375-455C-9EA6-DF929625EA0E}">
        <p15:presenceInfo xmlns:p15="http://schemas.microsoft.com/office/powerpoint/2012/main" userId="3bbd1cd24ec6e6c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1500"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p>
            <a:fld id="{03A00110-5DDE-45B0-BFBF-A0F27D045CF2}" type="datetimeFigureOut">
              <a:rPr lang="cs-CZ" smtClean="0"/>
              <a:pPr/>
              <a:t>04.11.2024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1C32793-F6D2-475B-A27A-F1DDDB4FAA3C}"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03A00110-5DDE-45B0-BFBF-A0F27D045CF2}" type="datetimeFigureOut">
              <a:rPr lang="cs-CZ" smtClean="0"/>
              <a:pPr/>
              <a:t>04.11.2024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1C32793-F6D2-475B-A27A-F1DDDB4FAA3C}"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03A00110-5DDE-45B0-BFBF-A0F27D045CF2}" type="datetimeFigureOut">
              <a:rPr lang="cs-CZ" smtClean="0"/>
              <a:pPr/>
              <a:t>04.11.2024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1C32793-F6D2-475B-A27A-F1DDDB4FAA3C}"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03A00110-5DDE-45B0-BFBF-A0F27D045CF2}" type="datetimeFigureOut">
              <a:rPr lang="cs-CZ" smtClean="0"/>
              <a:pPr/>
              <a:t>04.11.2024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1C32793-F6D2-475B-A27A-F1DDDB4FAA3C}"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p>
            <a:fld id="{03A00110-5DDE-45B0-BFBF-A0F27D045CF2}" type="datetimeFigureOut">
              <a:rPr lang="cs-CZ" smtClean="0"/>
              <a:pPr/>
              <a:t>04.11.2024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1C32793-F6D2-475B-A27A-F1DDDB4FAA3C}"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03A00110-5DDE-45B0-BFBF-A0F27D045CF2}" type="datetimeFigureOut">
              <a:rPr lang="cs-CZ" smtClean="0"/>
              <a:pPr/>
              <a:t>04.11.2024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1C32793-F6D2-475B-A27A-F1DDDB4FAA3C}"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03A00110-5DDE-45B0-BFBF-A0F27D045CF2}" type="datetimeFigureOut">
              <a:rPr lang="cs-CZ" smtClean="0"/>
              <a:pPr/>
              <a:t>04.11.2024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91C32793-F6D2-475B-A27A-F1DDDB4FAA3C}"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2"/>
          <p:cNvSpPr>
            <a:spLocks noGrp="1"/>
          </p:cNvSpPr>
          <p:nvPr>
            <p:ph type="dt" sz="half" idx="10"/>
          </p:nvPr>
        </p:nvSpPr>
        <p:spPr/>
        <p:txBody>
          <a:bodyPr/>
          <a:lstStyle/>
          <a:p>
            <a:fld id="{03A00110-5DDE-45B0-BFBF-A0F27D045CF2}" type="datetimeFigureOut">
              <a:rPr lang="cs-CZ" smtClean="0"/>
              <a:pPr/>
              <a:t>04.11.2024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91C32793-F6D2-475B-A27A-F1DDDB4FAA3C}"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03A00110-5DDE-45B0-BFBF-A0F27D045CF2}" type="datetimeFigureOut">
              <a:rPr lang="cs-CZ" smtClean="0"/>
              <a:pPr/>
              <a:t>04.11.2024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91C32793-F6D2-475B-A27A-F1DDDB4FAA3C}"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03A00110-5DDE-45B0-BFBF-A0F27D045CF2}" type="datetimeFigureOut">
              <a:rPr lang="cs-CZ" smtClean="0"/>
              <a:pPr/>
              <a:t>04.11.2024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1C32793-F6D2-475B-A27A-F1DDDB4FAA3C}"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03A00110-5DDE-45B0-BFBF-A0F27D045CF2}" type="datetimeFigureOut">
              <a:rPr lang="cs-CZ" smtClean="0"/>
              <a:pPr/>
              <a:t>04.11.2024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1C32793-F6D2-475B-A27A-F1DDDB4FAA3C}"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Klepnutím lze upravit styl předlohy nadpisů.</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A00110-5DDE-45B0-BFBF-A0F27D045CF2}" type="datetimeFigureOut">
              <a:rPr lang="cs-CZ" smtClean="0"/>
              <a:pPr/>
              <a:t>04.11.2024</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C32793-F6D2-475B-A27A-F1DDDB4FAA3C}"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hyperlink" Target="http://thekidshouldseethis.com/post/the-hammer-feather-drop-in-the-worlds-biggest-vacuum-chamber" TargetMode="Externa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hyperlink" Target="http://upload.wikimedia.org/wikipedia/commons/e/ee/Phasesofvenus-cs.jpg" TargetMode="Externa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a:t>Galileo Galilei</a:t>
            </a:r>
          </a:p>
        </p:txBody>
      </p:sp>
      <p:sp>
        <p:nvSpPr>
          <p:cNvPr id="3" name="Podnadpis 2"/>
          <p:cNvSpPr>
            <a:spLocks noGrp="1"/>
          </p:cNvSpPr>
          <p:nvPr>
            <p:ph type="subTitle" idx="1"/>
          </p:nvPr>
        </p:nvSpPr>
        <p:spPr/>
        <p:txBody>
          <a:bodyPr/>
          <a:lstStyle/>
          <a:p>
            <a:r>
              <a:rPr lang="cs-CZ" dirty="0">
                <a:solidFill>
                  <a:schemeClr val="tx1"/>
                </a:solidFill>
              </a:rPr>
              <a:t>Matematizace univerza</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621A3CF-4143-0B45-5067-1DFFF7D867D0}"/>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t="3502" r="-1" b="33873"/>
          <a:stretch/>
        </p:blipFill>
        <p:spPr bwMode="auto">
          <a:xfrm>
            <a:off x="809836" y="954102"/>
            <a:ext cx="7524328" cy="564325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33FEE94E-9567-9F41-DD53-AAB682CD11A8}"/>
              </a:ext>
            </a:extLst>
          </p:cNvPr>
          <p:cNvSpPr txBox="1"/>
          <p:nvPr/>
        </p:nvSpPr>
        <p:spPr>
          <a:xfrm>
            <a:off x="467544" y="260648"/>
            <a:ext cx="7776864" cy="553998"/>
          </a:xfrm>
          <a:prstGeom prst="rect">
            <a:avLst/>
          </a:prstGeom>
          <a:noFill/>
        </p:spPr>
        <p:txBody>
          <a:bodyPr wrap="square" rtlCol="0">
            <a:spAutoFit/>
          </a:bodyPr>
          <a:lstStyle/>
          <a:p>
            <a:pPr algn="ctr"/>
            <a:r>
              <a:rPr lang="cs-CZ" sz="3000" dirty="0">
                <a:latin typeface="Calibri" panose="020F0502020204030204" pitchFamily="34" charset="0"/>
                <a:ea typeface="Calibri" panose="020F0502020204030204" pitchFamily="34" charset="0"/>
              </a:rPr>
              <a:t>V</a:t>
            </a:r>
            <a:r>
              <a:rPr lang="cs-CZ" sz="3000" dirty="0">
                <a:effectLst/>
                <a:latin typeface="Calibri" panose="020F0502020204030204" pitchFamily="34" charset="0"/>
                <a:ea typeface="Calibri" panose="020F0502020204030204" pitchFamily="34" charset="0"/>
              </a:rPr>
              <a:t>elká kometa z roku 1577</a:t>
            </a:r>
            <a:endParaRPr lang="cs-CZ" sz="3000" dirty="0"/>
          </a:p>
        </p:txBody>
      </p:sp>
    </p:spTree>
    <p:extLst>
      <p:ext uri="{BB962C8B-B14F-4D97-AF65-F5344CB8AC3E}">
        <p14:creationId xmlns:p14="http://schemas.microsoft.com/office/powerpoint/2010/main" val="1962291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66ECA7-027F-1163-DB77-8555640C7074}"/>
              </a:ext>
            </a:extLst>
          </p:cNvPr>
          <p:cNvSpPr>
            <a:spLocks noGrp="1"/>
          </p:cNvSpPr>
          <p:nvPr>
            <p:ph type="title"/>
          </p:nvPr>
        </p:nvSpPr>
        <p:spPr/>
        <p:txBody>
          <a:bodyPr>
            <a:normAutofit fontScale="90000"/>
          </a:bodyPr>
          <a:lstStyle/>
          <a:p>
            <a:r>
              <a:rPr lang="pl-PL" sz="3300" dirty="0"/>
              <a:t>Jedna ze tří komet r. 1618 nad Heidelbergem</a:t>
            </a:r>
            <a:br>
              <a:rPr lang="cs-CZ" dirty="0"/>
            </a:br>
            <a:endParaRPr lang="cs-CZ" dirty="0"/>
          </a:p>
        </p:txBody>
      </p:sp>
      <p:pic>
        <p:nvPicPr>
          <p:cNvPr id="2052" name="Picture 4" descr="undefined">
            <a:extLst>
              <a:ext uri="{FF2B5EF4-FFF2-40B4-BE49-F238E27FC236}">
                <a16:creationId xmlns:a16="http://schemas.microsoft.com/office/drawing/2014/main" id="{CA8F61F8-16D6-27D6-D510-BA54AF580CB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092313"/>
            <a:ext cx="7488832" cy="5541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437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noAutofit/>
          </a:bodyPr>
          <a:lstStyle/>
          <a:p>
            <a:r>
              <a:rPr lang="cs-CZ" sz="3600"/>
              <a:t>Svět je kniha psaná jazykem matematiky</a:t>
            </a:r>
          </a:p>
        </p:txBody>
      </p:sp>
      <p:sp>
        <p:nvSpPr>
          <p:cNvPr id="3" name="Zástupný symbol pro obsah 2"/>
          <p:cNvSpPr>
            <a:spLocks noGrp="1"/>
          </p:cNvSpPr>
          <p:nvPr>
            <p:ph idx="1"/>
          </p:nvPr>
        </p:nvSpPr>
        <p:spPr>
          <a:xfrm>
            <a:off x="467544" y="1196752"/>
            <a:ext cx="8229600" cy="5328592"/>
          </a:xfrm>
        </p:spPr>
        <p:txBody>
          <a:bodyPr>
            <a:noAutofit/>
          </a:bodyPr>
          <a:lstStyle/>
          <a:p>
            <a:pPr>
              <a:buNone/>
            </a:pPr>
            <a:r>
              <a:rPr lang="cs-CZ" sz="3000" dirty="0"/>
              <a:t>	</a:t>
            </a:r>
            <a:r>
              <a:rPr lang="cs-CZ" sz="2800" dirty="0"/>
              <a:t>„… Tak se ale, pane </a:t>
            </a:r>
            <a:r>
              <a:rPr lang="cs-CZ" sz="2800" dirty="0" err="1"/>
              <a:t>Sarsi</a:t>
            </a:r>
            <a:r>
              <a:rPr lang="cs-CZ" sz="2800" dirty="0"/>
              <a:t>, věci nemají. Filosofie je psána v oné převeliké knize, která je stále otevřena před našima očima - já ji říkám univerzum - ale té nelze rozumět, dokud se nenaučíme jazyk a písmena, v nichž je psána. </a:t>
            </a:r>
          </a:p>
          <a:p>
            <a:pPr>
              <a:buNone/>
            </a:pPr>
            <a:r>
              <a:rPr lang="cs-CZ" sz="2800" b="1" dirty="0"/>
              <a:t>	Ta kniha je psána jazykem matematickým, písmena v ní jsou trojúhelníky, kruhy a jiné geometrické obrazce</a:t>
            </a:r>
            <a:r>
              <a:rPr lang="cs-CZ" sz="2800" dirty="0"/>
              <a:t>, bez nichž člověk z té knihy nepochopí slova: bez znalosti těchto nástrojů člověk v ní marně bloudí jak v temném labyrintu.“</a:t>
            </a:r>
          </a:p>
          <a:p>
            <a:pPr>
              <a:buNone/>
            </a:pPr>
            <a:r>
              <a:rPr lang="cs-CZ" sz="2400" dirty="0"/>
              <a:t>	(Galileo, </a:t>
            </a:r>
            <a:r>
              <a:rPr lang="cs-CZ" sz="2400" i="1" dirty="0"/>
              <a:t>Prubíř</a:t>
            </a:r>
            <a:r>
              <a:rPr lang="cs-CZ" sz="2400" dirty="0"/>
              <a:t> [</a:t>
            </a:r>
            <a:r>
              <a:rPr lang="cs-CZ" sz="2400" i="1" dirty="0" err="1"/>
              <a:t>Il</a:t>
            </a:r>
            <a:r>
              <a:rPr lang="cs-CZ" sz="2400" i="1" dirty="0"/>
              <a:t> </a:t>
            </a:r>
            <a:r>
              <a:rPr lang="cs-CZ" sz="2400" i="1" dirty="0" err="1"/>
              <a:t>Saggiatore</a:t>
            </a:r>
            <a:r>
              <a:rPr lang="cs-CZ" sz="2400" dirty="0"/>
              <a:t>], Praha, 2020, s. 126)</a:t>
            </a:r>
          </a:p>
          <a:p>
            <a:pPr>
              <a:buNone/>
            </a:pPr>
            <a:endParaRPr lang="cs-CZ" sz="2400" dirty="0"/>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Skutečnost je inkarnací </a:t>
            </a:r>
            <a:r>
              <a:rPr lang="cs-CZ" dirty="0" err="1"/>
              <a:t>matematična</a:t>
            </a:r>
            <a:endParaRPr lang="cs-CZ" dirty="0"/>
          </a:p>
        </p:txBody>
      </p:sp>
      <p:sp>
        <p:nvSpPr>
          <p:cNvPr id="3" name="Zástupný symbol pro obsah 2"/>
          <p:cNvSpPr>
            <a:spLocks noGrp="1"/>
          </p:cNvSpPr>
          <p:nvPr>
            <p:ph idx="1"/>
          </p:nvPr>
        </p:nvSpPr>
        <p:spPr/>
        <p:txBody>
          <a:bodyPr>
            <a:normAutofit lnSpcReduction="10000"/>
          </a:bodyPr>
          <a:lstStyle/>
          <a:p>
            <a:pPr algn="just"/>
            <a:r>
              <a:rPr lang="cs-CZ" sz="3000" dirty="0"/>
              <a:t>„Proto také není u Galileiho rozdíl mezi experimentem a teorií; teorie, matematická formule, se neaplikuje na jevy zvnějšku, „nezachraňuje“ tyto jevy, ale vyjadřuje jejich vlastní povahu. Není tomu tak, že by příroda pouze odpovídala na otázky, které jsou jí kladeny v matematickém jazyce, neboť příroda sama </a:t>
            </a:r>
            <a:r>
              <a:rPr lang="cs-CZ" sz="3000" i="1" dirty="0"/>
              <a:t>je</a:t>
            </a:r>
            <a:r>
              <a:rPr lang="cs-CZ" sz="3000" dirty="0"/>
              <a:t> říší míry a zákonitého řádu.“ </a:t>
            </a:r>
          </a:p>
          <a:p>
            <a:pPr marL="0" indent="0" algn="just">
              <a:buNone/>
            </a:pPr>
            <a:r>
              <a:rPr lang="cs-CZ" sz="2600" dirty="0"/>
              <a:t>	(A. </a:t>
            </a:r>
            <a:r>
              <a:rPr lang="cs-CZ" sz="2600" dirty="0" err="1"/>
              <a:t>Koyré</a:t>
            </a:r>
            <a:r>
              <a:rPr lang="cs-CZ" sz="2600" dirty="0"/>
              <a:t>, </a:t>
            </a:r>
            <a:r>
              <a:rPr lang="cs-CZ" sz="2600" i="1" dirty="0" err="1"/>
              <a:t>Etudes</a:t>
            </a:r>
            <a:r>
              <a:rPr lang="cs-CZ" sz="2600" i="1" dirty="0"/>
              <a:t> </a:t>
            </a:r>
            <a:r>
              <a:rPr lang="cs-CZ" sz="2600" i="1" dirty="0" err="1"/>
              <a:t>galiléennes</a:t>
            </a:r>
            <a:r>
              <a:rPr lang="cs-CZ" sz="2600" dirty="0"/>
              <a:t> (1939), Paris, 	Hermann, 1966,  s. 156-157)</a:t>
            </a:r>
          </a:p>
        </p:txBody>
      </p:sp>
    </p:spTree>
    <p:custDataLst>
      <p:tags r:id="rId1"/>
    </p:custDataLst>
    <p:extLst>
      <p:ext uri="{BB962C8B-B14F-4D97-AF65-F5344CB8AC3E}">
        <p14:creationId xmlns:p14="http://schemas.microsoft.com/office/powerpoint/2010/main" val="1871305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u="sng"/>
              <a:t>Saggiatore: myšlenky filosofického významu</a:t>
            </a:r>
            <a:endParaRPr lang="cs-CZ"/>
          </a:p>
        </p:txBody>
      </p:sp>
      <p:sp>
        <p:nvSpPr>
          <p:cNvPr id="3" name="Zástupný symbol pro obsah 2"/>
          <p:cNvSpPr>
            <a:spLocks noGrp="1"/>
          </p:cNvSpPr>
          <p:nvPr>
            <p:ph idx="1"/>
          </p:nvPr>
        </p:nvSpPr>
        <p:spPr/>
        <p:txBody>
          <a:bodyPr>
            <a:normAutofit fontScale="85000" lnSpcReduction="20000"/>
          </a:bodyPr>
          <a:lstStyle/>
          <a:p>
            <a:r>
              <a:rPr lang="cs-CZ" dirty="0"/>
              <a:t>Galileo se přihlásil k takovému pojetí přírody, která je bytostně určena číselnými poměry. </a:t>
            </a:r>
          </a:p>
          <a:p>
            <a:r>
              <a:rPr lang="cs-CZ" dirty="0"/>
              <a:t>Spočívá-li podstata skutečnosti v číselných vztazích, pak jejím jediným pravdivým vyjádřením mohou být jedině matematické věty. </a:t>
            </a:r>
          </a:p>
          <a:p>
            <a:pPr>
              <a:buNone/>
            </a:pPr>
            <a:endParaRPr lang="cs-CZ" dirty="0"/>
          </a:p>
          <a:p>
            <a:pPr>
              <a:buNone/>
            </a:pPr>
            <a:r>
              <a:rPr lang="cs-CZ" u="sng" dirty="0"/>
              <a:t>Rozlišení mezi „primárními“ a „sekundárními“ kvalitami.</a:t>
            </a:r>
            <a:r>
              <a:rPr lang="cs-CZ" dirty="0"/>
              <a:t> </a:t>
            </a:r>
          </a:p>
          <a:p>
            <a:r>
              <a:rPr lang="cs-CZ" dirty="0"/>
              <a:t>Primární kvality = kvantitativní určení těles, které jsou ve věcech samotných</a:t>
            </a:r>
          </a:p>
          <a:p>
            <a:r>
              <a:rPr lang="cs-CZ" dirty="0"/>
              <a:t>Sekundární kvality = ty, které vznikají v poznávající mysli na základě těch prvních. </a:t>
            </a: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Primární vs. Sekundární kvality</a:t>
            </a:r>
          </a:p>
        </p:txBody>
      </p:sp>
      <p:sp>
        <p:nvSpPr>
          <p:cNvPr id="3" name="Zástupný symbol pro obsah 2"/>
          <p:cNvSpPr>
            <a:spLocks noGrp="1"/>
          </p:cNvSpPr>
          <p:nvPr>
            <p:ph idx="1"/>
          </p:nvPr>
        </p:nvSpPr>
        <p:spPr/>
        <p:txBody>
          <a:bodyPr>
            <a:normAutofit fontScale="77500" lnSpcReduction="20000"/>
          </a:bodyPr>
          <a:lstStyle/>
          <a:p>
            <a:r>
              <a:rPr lang="cs-CZ" dirty="0"/>
              <a:t> „Říkám tedy, že jakmile si představím nějakou tělesnou látku nebo substanci, nutně si musím zároveň představit, že je ohraničená a nějakým způsobem tvarovaná, ve vztahu k jiným je velká nebo malá, nachází se tady nebo tam, tehdy a tehdy, pohybuje se nebo stojí, dotýká se jiného tělesa nebo ne, je jedna, je jich málo, je jich mnoho. Žádnou představou ji nemohu od těchto vlastností oddělit. Ale jestli má být bílá nebo červená, hořká nebo sladká, zvuková nebo tichá, vonící či zapáchající, moje mysl není nucena si ji představit jako nezbytně doprovázenou těmito vlastnostmi. Naopak, bez doprovodu smyslů by na ně možná rozvažování nebo představivost samy o sobě nikdy nepřišly.“</a:t>
            </a:r>
          </a:p>
          <a:p>
            <a:pPr marL="0" indent="0">
              <a:buNone/>
            </a:pPr>
            <a:r>
              <a:rPr lang="cs-CZ" dirty="0"/>
              <a:t>(</a:t>
            </a:r>
            <a:r>
              <a:rPr lang="cs-CZ" i="1" dirty="0"/>
              <a:t>Le opere di Galileo Galilei</a:t>
            </a:r>
            <a:r>
              <a:rPr lang="cs-CZ" dirty="0"/>
              <a:t>, sv. VI, </a:t>
            </a:r>
            <a:r>
              <a:rPr lang="cs-CZ" dirty="0" err="1"/>
              <a:t>Firenze</a:t>
            </a:r>
            <a:r>
              <a:rPr lang="cs-CZ" dirty="0"/>
              <a:t>: </a:t>
            </a:r>
            <a:r>
              <a:rPr lang="cs-CZ" dirty="0" err="1"/>
              <a:t>Barbera</a:t>
            </a:r>
            <a:r>
              <a:rPr lang="cs-CZ" dirty="0"/>
              <a:t>, 1890–1909., VI, s. 347–348.)</a:t>
            </a:r>
          </a:p>
        </p:txBody>
      </p:sp>
    </p:spTree>
    <p:custDataLst>
      <p:tags r:id="rId1"/>
    </p:custDataLst>
    <p:extLst>
      <p:ext uri="{BB962C8B-B14F-4D97-AF65-F5344CB8AC3E}">
        <p14:creationId xmlns:p14="http://schemas.microsoft.com/office/powerpoint/2010/main" val="2347665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Primární vs. Sekundární kvality</a:t>
            </a:r>
          </a:p>
        </p:txBody>
      </p:sp>
      <p:sp>
        <p:nvSpPr>
          <p:cNvPr id="3" name="Zástupný symbol pro obsah 2"/>
          <p:cNvSpPr>
            <a:spLocks noGrp="1"/>
          </p:cNvSpPr>
          <p:nvPr>
            <p:ph idx="1"/>
          </p:nvPr>
        </p:nvSpPr>
        <p:spPr/>
        <p:txBody>
          <a:bodyPr>
            <a:normAutofit lnSpcReduction="10000"/>
          </a:bodyPr>
          <a:lstStyle/>
          <a:p>
            <a:r>
              <a:rPr lang="cs-CZ" dirty="0"/>
              <a:t>  „Ale nevěřím, že je nutné u vnějších těles vyžadovat něco dalšího kromě velikosti, tvarů, množství a pomalých či rychlých pohybů, aby v nás vybudily chutě, pachy a zvuky. Domnívám se, že když odstraníme uši, jazyka a nosy, zůstanou tvary, počty a pohyby, ale už ne pachy, chutě nebo zvuky, které vně žijícího tvora nejsou podle mě nic jiného než jména.“</a:t>
            </a:r>
          </a:p>
          <a:p>
            <a:pPr marL="0" indent="0">
              <a:buNone/>
            </a:pPr>
            <a:r>
              <a:rPr lang="cs-CZ" dirty="0"/>
              <a:t>	 (</a:t>
            </a:r>
            <a:r>
              <a:rPr lang="cs-CZ" i="1" dirty="0"/>
              <a:t>Le opere di Galileo Galilei</a:t>
            </a:r>
            <a:r>
              <a:rPr lang="cs-CZ" dirty="0"/>
              <a:t>, sv. VI, s. 350)</a:t>
            </a:r>
          </a:p>
        </p:txBody>
      </p:sp>
    </p:spTree>
    <p:custDataLst>
      <p:tags r:id="rId1"/>
    </p:custDataLst>
    <p:extLst>
      <p:ext uri="{BB962C8B-B14F-4D97-AF65-F5344CB8AC3E}">
        <p14:creationId xmlns:p14="http://schemas.microsoft.com/office/powerpoint/2010/main" val="205632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Matematická idealizace přírody</a:t>
            </a:r>
          </a:p>
        </p:txBody>
      </p:sp>
      <p:sp>
        <p:nvSpPr>
          <p:cNvPr id="3" name="Zástupný symbol pro obsah 2"/>
          <p:cNvSpPr>
            <a:spLocks noGrp="1"/>
          </p:cNvSpPr>
          <p:nvPr>
            <p:ph idx="1"/>
          </p:nvPr>
        </p:nvSpPr>
        <p:spPr>
          <a:xfrm>
            <a:off x="457200" y="1600200"/>
            <a:ext cx="8229600" cy="5069160"/>
          </a:xfrm>
        </p:spPr>
        <p:txBody>
          <a:bodyPr>
            <a:normAutofit fontScale="70000" lnSpcReduction="20000"/>
          </a:bodyPr>
          <a:lstStyle/>
          <a:p>
            <a:pPr marL="0" indent="0">
              <a:lnSpc>
                <a:spcPct val="120000"/>
              </a:lnSpc>
              <a:buNone/>
            </a:pPr>
            <a:r>
              <a:rPr lang="cs-CZ" dirty="0"/>
              <a:t>1) </a:t>
            </a:r>
            <a:r>
              <a:rPr lang="cs-CZ" u="sng" dirty="0"/>
              <a:t>Postup měření, </a:t>
            </a:r>
            <a:r>
              <a:rPr lang="cs-CZ" dirty="0"/>
              <a:t>které umožňuje dospět k dimenzi objektivity, chápané jako dimenze smyslu, který je identický pro každého, kdo měření provádí. </a:t>
            </a:r>
          </a:p>
          <a:p>
            <a:pPr marL="0" indent="0">
              <a:lnSpc>
                <a:spcPct val="120000"/>
              </a:lnSpc>
              <a:buNone/>
            </a:pPr>
            <a:r>
              <a:rPr lang="cs-CZ" dirty="0"/>
              <a:t>2)  </a:t>
            </a:r>
            <a:r>
              <a:rPr lang="cs-CZ" u="sng" dirty="0"/>
              <a:t>Vysvětlení pomocí čisté kauzality</a:t>
            </a:r>
            <a:r>
              <a:rPr lang="cs-CZ" dirty="0"/>
              <a:t>, stejně jako myšlenka předpovídání přírodních jevů, které z ní plyne. </a:t>
            </a:r>
          </a:p>
          <a:p>
            <a:pPr marL="800100" lvl="2" indent="0">
              <a:lnSpc>
                <a:spcPct val="120000"/>
              </a:lnSpc>
              <a:buNone/>
            </a:pPr>
            <a:r>
              <a:rPr lang="cs-CZ" sz="2900" dirty="0"/>
              <a:t>Úkol: převést problém pohybu na otázku matematického formule.</a:t>
            </a:r>
          </a:p>
          <a:p>
            <a:pPr marL="800100" lvl="2" indent="0">
              <a:lnSpc>
                <a:spcPct val="120000"/>
              </a:lnSpc>
              <a:buNone/>
            </a:pPr>
            <a:r>
              <a:rPr lang="cs-CZ" sz="2900" dirty="0"/>
              <a:t>Důsledek: kauzální řetězce se tímto postupem stávají vypočitatelné a analyzovatelné.</a:t>
            </a:r>
          </a:p>
          <a:p>
            <a:pPr marL="0" indent="0">
              <a:lnSpc>
                <a:spcPct val="120000"/>
              </a:lnSpc>
              <a:buNone/>
            </a:pPr>
            <a:r>
              <a:rPr lang="cs-CZ" dirty="0"/>
              <a:t>3)</a:t>
            </a:r>
            <a:r>
              <a:rPr lang="cs-CZ" u="sng" dirty="0"/>
              <a:t>Myšlenka nepřímé matematizace.</a:t>
            </a:r>
            <a:r>
              <a:rPr lang="cs-CZ" dirty="0"/>
              <a:t> Tato myšlenka předpokládá, že je možné najít pro každou vlastnost přírodních jevů paralelu či ekvivalent  v přísně matematické  oblasti </a:t>
            </a:r>
            <a:r>
              <a:rPr lang="cs-CZ" dirty="0" err="1"/>
              <a:t>časo</a:t>
            </a:r>
            <a:r>
              <a:rPr lang="cs-CZ" dirty="0"/>
              <a:t>-prostorových forem. Tj. pro každé kvalitativní datum (barva, teplo…) existuje odpovídající struktura geometrické racionality (např. vlnová délka, kinetická energie molekul…) </a:t>
            </a:r>
          </a:p>
        </p:txBody>
      </p:sp>
    </p:spTree>
    <p:custDataLst>
      <p:tags r:id="rId1"/>
    </p:custDataLst>
    <p:extLst>
      <p:ext uri="{BB962C8B-B14F-4D97-AF65-F5344CB8AC3E}">
        <p14:creationId xmlns:p14="http://schemas.microsoft.com/office/powerpoint/2010/main" val="1389987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Matematická idealizace přírody</a:t>
            </a:r>
          </a:p>
        </p:txBody>
      </p:sp>
      <p:sp>
        <p:nvSpPr>
          <p:cNvPr id="3" name="Zástupný symbol pro obsah 2"/>
          <p:cNvSpPr>
            <a:spLocks noGrp="1"/>
          </p:cNvSpPr>
          <p:nvPr>
            <p:ph idx="1"/>
          </p:nvPr>
        </p:nvSpPr>
        <p:spPr/>
        <p:txBody>
          <a:bodyPr>
            <a:normAutofit lnSpcReduction="10000"/>
          </a:bodyPr>
          <a:lstStyle/>
          <a:p>
            <a:pPr>
              <a:buNone/>
            </a:pPr>
            <a:r>
              <a:rPr lang="cs-CZ" dirty="0"/>
              <a:t>= abstrakce od smysly vnímaného světa</a:t>
            </a:r>
          </a:p>
          <a:p>
            <a:pPr>
              <a:buNone/>
            </a:pPr>
            <a:r>
              <a:rPr lang="cs-CZ" dirty="0"/>
              <a:t>= abstrakce od situovanosti toho, co se ukazuje zde a nyní</a:t>
            </a:r>
          </a:p>
          <a:p>
            <a:pPr>
              <a:buNone/>
            </a:pPr>
            <a:r>
              <a:rPr lang="cs-CZ" dirty="0"/>
              <a:t>= zákon padajících těles je platný v matematicky idealizovaném světě</a:t>
            </a:r>
          </a:p>
          <a:p>
            <a:pPr>
              <a:buNone/>
            </a:pPr>
            <a:r>
              <a:rPr lang="cs-CZ" dirty="0"/>
              <a:t>				</a:t>
            </a:r>
          </a:p>
          <a:p>
            <a:pPr>
              <a:buNone/>
            </a:pPr>
            <a:r>
              <a:rPr lang="cs-CZ" dirty="0"/>
              <a:t>Volný pád: </a:t>
            </a:r>
            <a:r>
              <a:rPr lang="cs-CZ" sz="4000" dirty="0"/>
              <a:t>v = g.t</a:t>
            </a:r>
          </a:p>
          <a:p>
            <a:pPr>
              <a:buNone/>
            </a:pPr>
            <a:r>
              <a:rPr lang="cs-CZ" sz="2800" dirty="0"/>
              <a:t>(g = 9,80665 m.s</a:t>
            </a:r>
            <a:r>
              <a:rPr lang="cs-CZ" sz="2800" baseline="30000" dirty="0"/>
              <a:t>-2</a:t>
            </a:r>
            <a:r>
              <a:rPr lang="cs-CZ" sz="2800" dirty="0"/>
              <a:t>)</a:t>
            </a:r>
          </a:p>
          <a:p>
            <a:endParaRPr lang="cs-CZ" sz="4000" dirty="0"/>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indent="11113"/>
            <a:r>
              <a:rPr lang="cs-CZ" sz="3600" u="sng" dirty="0"/>
              <a:t>Galileo empirik? </a:t>
            </a:r>
          </a:p>
        </p:txBody>
      </p:sp>
      <p:sp>
        <p:nvSpPr>
          <p:cNvPr id="3" name="Zástupný symbol pro obsah 2"/>
          <p:cNvSpPr>
            <a:spLocks noGrp="1"/>
          </p:cNvSpPr>
          <p:nvPr>
            <p:ph idx="1"/>
          </p:nvPr>
        </p:nvSpPr>
        <p:spPr>
          <a:xfrm>
            <a:off x="457200" y="1268760"/>
            <a:ext cx="8229600" cy="5832648"/>
          </a:xfrm>
        </p:spPr>
        <p:txBody>
          <a:bodyPr>
            <a:normAutofit/>
          </a:bodyPr>
          <a:lstStyle/>
          <a:p>
            <a:r>
              <a:rPr lang="cs-CZ" dirty="0"/>
              <a:t>uplatnění experimentální metody v oblasti mechanických pohybů. </a:t>
            </a:r>
          </a:p>
          <a:p>
            <a:r>
              <a:rPr lang="cs-CZ" dirty="0"/>
              <a:t>použití dalekohledu = rozšíření hranice poznání dostupné smyslům. </a:t>
            </a:r>
          </a:p>
          <a:p>
            <a:r>
              <a:rPr lang="cs-CZ" dirty="0"/>
              <a:t>Galileo se ve vztahu ke skutečnosti omezoval na otázku „jak?“ a vědomě rezignoval na otázku „proč?“ (interpretace Ernsta Macha)</a:t>
            </a:r>
          </a:p>
          <a:p>
            <a:pPr marL="0" indent="0">
              <a:buNone/>
            </a:pPr>
            <a:br>
              <a:rPr lang="cs-CZ" dirty="0"/>
            </a:br>
            <a:endParaRPr lang="cs-CZ" dirty="0"/>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a:t>Nová astronomická pozorování pomocí dalekohledu (1609)</a:t>
            </a:r>
          </a:p>
        </p:txBody>
      </p:sp>
      <p:sp>
        <p:nvSpPr>
          <p:cNvPr id="3" name="Zástupný symbol pro obsah 2"/>
          <p:cNvSpPr>
            <a:spLocks noGrp="1"/>
          </p:cNvSpPr>
          <p:nvPr>
            <p:ph idx="1"/>
          </p:nvPr>
        </p:nvSpPr>
        <p:spPr/>
        <p:txBody>
          <a:bodyPr>
            <a:normAutofit fontScale="85000" lnSpcReduction="20000"/>
          </a:bodyPr>
          <a:lstStyle/>
          <a:p>
            <a:r>
              <a:rPr lang="cs-CZ"/>
              <a:t>fáze Venuše</a:t>
            </a:r>
          </a:p>
          <a:p>
            <a:r>
              <a:rPr lang="cs-CZ"/>
              <a:t>Jupiterovy měsíce</a:t>
            </a:r>
          </a:p>
          <a:p>
            <a:r>
              <a:rPr lang="cs-CZ"/>
              <a:t>sluneční skvrny</a:t>
            </a:r>
          </a:p>
          <a:p>
            <a:r>
              <a:rPr lang="cs-CZ"/>
              <a:t>pohoří na Měsíci</a:t>
            </a:r>
          </a:p>
          <a:p>
            <a:endParaRPr lang="cs-CZ"/>
          </a:p>
          <a:p>
            <a:pPr>
              <a:buNone/>
            </a:pPr>
            <a:r>
              <a:rPr lang="cs-CZ"/>
              <a:t>- shrnuto v </a:t>
            </a:r>
            <a:r>
              <a:rPr lang="cs-CZ" i="1"/>
              <a:t>Hvězdný posel</a:t>
            </a:r>
            <a:r>
              <a:rPr lang="cs-CZ"/>
              <a:t> (</a:t>
            </a:r>
            <a:r>
              <a:rPr lang="cs-CZ" i="1"/>
              <a:t>Sidereus Nuncius</a:t>
            </a:r>
            <a:r>
              <a:rPr lang="cs-CZ"/>
              <a:t>) 1610</a:t>
            </a:r>
          </a:p>
          <a:p>
            <a:pPr>
              <a:buNone/>
            </a:pPr>
            <a:endParaRPr lang="cs-CZ"/>
          </a:p>
          <a:p>
            <a:pPr>
              <a:buNone/>
            </a:pPr>
            <a:r>
              <a:rPr lang="cs-CZ" u="sng"/>
              <a:t>Důsledek</a:t>
            </a:r>
            <a:r>
              <a:rPr lang="cs-CZ"/>
              <a:t>: </a:t>
            </a:r>
          </a:p>
          <a:p>
            <a:pPr>
              <a:buFontTx/>
              <a:buChar char="-"/>
            </a:pPr>
            <a:r>
              <a:rPr lang="cs-CZ"/>
              <a:t>zrušení rozdílu mezi sublunární a supralunární sférou</a:t>
            </a:r>
          </a:p>
          <a:p>
            <a:pPr>
              <a:buFontTx/>
              <a:buChar char="-"/>
            </a:pPr>
            <a:r>
              <a:rPr lang="cs-CZ"/>
              <a:t>heliocentrická soustava není „pouhá hypotéza“ </a:t>
            </a:r>
          </a:p>
          <a:p>
            <a:endParaRPr lang="cs-CZ"/>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marL="265113"/>
            <a:r>
              <a:rPr lang="cs-CZ" sz="3600" u="sng" dirty="0"/>
              <a:t>Galileo jako platonizující racionalista?</a:t>
            </a:r>
          </a:p>
        </p:txBody>
      </p:sp>
      <p:sp>
        <p:nvSpPr>
          <p:cNvPr id="3" name="Zástupný symbol pro obsah 2"/>
          <p:cNvSpPr>
            <a:spLocks noGrp="1"/>
          </p:cNvSpPr>
          <p:nvPr>
            <p:ph idx="1"/>
          </p:nvPr>
        </p:nvSpPr>
        <p:spPr>
          <a:xfrm>
            <a:off x="457200" y="1268760"/>
            <a:ext cx="8229600" cy="5472608"/>
          </a:xfrm>
        </p:spPr>
        <p:txBody>
          <a:bodyPr>
            <a:normAutofit/>
          </a:bodyPr>
          <a:lstStyle/>
          <a:p>
            <a:pPr marL="265113" indent="0">
              <a:buNone/>
            </a:pPr>
            <a:endParaRPr lang="cs-CZ" sz="600" u="sng" dirty="0"/>
          </a:p>
          <a:p>
            <a:r>
              <a:rPr lang="cs-CZ" sz="2400" dirty="0"/>
              <a:t>Galileo nedisponoval prostředky pro ověření zákona volného pádu (srov. mýtus o shazování předmětů z šikmé věže v Pise)</a:t>
            </a:r>
          </a:p>
          <a:p>
            <a:r>
              <a:rPr lang="cs-CZ" sz="2400" dirty="0"/>
              <a:t>vs. volný pád v ideálních podmínkách největší vakuové komory na světě: </a:t>
            </a:r>
            <a:r>
              <a:rPr lang="cs-CZ" sz="2400" dirty="0">
                <a:hlinkClick r:id="rId3"/>
              </a:rPr>
              <a:t>http://thekidshouldseethis.com/post/the-hammer-feather-drop-in-the-worlds-biggest-vacuum-chamber</a:t>
            </a:r>
            <a:endParaRPr lang="cs-CZ" sz="2400" dirty="0"/>
          </a:p>
          <a:p>
            <a:r>
              <a:rPr lang="cs-CZ" sz="2400" dirty="0"/>
              <a:t>Číselné vztahy, které popisuje matematická přírodověda, existují v přírodě samotné (// Kepler)</a:t>
            </a:r>
          </a:p>
          <a:p>
            <a:r>
              <a:rPr lang="cs-CZ" sz="2400" dirty="0"/>
              <a:t>Přírodní zákony jsou proto principy samotné skutečnosti.  </a:t>
            </a:r>
            <a:endParaRPr lang="cs-CZ" sz="2400" b="1" u="sng" dirty="0"/>
          </a:p>
          <a:p>
            <a:pPr>
              <a:buNone/>
            </a:pPr>
            <a:endParaRPr lang="cs-CZ" sz="2400" dirty="0"/>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Syntéza empirických pozorování a racionálních vhledů</a:t>
            </a:r>
          </a:p>
        </p:txBody>
      </p:sp>
      <p:sp>
        <p:nvSpPr>
          <p:cNvPr id="3" name="Zástupný symbol pro obsah 2"/>
          <p:cNvSpPr>
            <a:spLocks noGrp="1"/>
          </p:cNvSpPr>
          <p:nvPr>
            <p:ph idx="1"/>
          </p:nvPr>
        </p:nvSpPr>
        <p:spPr/>
        <p:txBody>
          <a:bodyPr>
            <a:normAutofit fontScale="92500"/>
          </a:bodyPr>
          <a:lstStyle/>
          <a:p>
            <a:r>
              <a:rPr lang="cs-CZ" dirty="0"/>
              <a:t>Galileiho revoluce: je to objev racionální struktury přírody, jež dala </a:t>
            </a:r>
            <a:r>
              <a:rPr lang="cs-CZ" i="1" dirty="0"/>
              <a:t>a priori </a:t>
            </a:r>
            <a:r>
              <a:rPr lang="cs-CZ" dirty="0"/>
              <a:t>základy moderní </a:t>
            </a:r>
            <a:r>
              <a:rPr lang="cs-CZ" i="1" dirty="0"/>
              <a:t>experimentální </a:t>
            </a:r>
            <a:r>
              <a:rPr lang="cs-CZ" dirty="0"/>
              <a:t>vědě a učinila možné její ustavení.</a:t>
            </a:r>
          </a:p>
          <a:p>
            <a:r>
              <a:rPr lang="cs-CZ" dirty="0"/>
              <a:t>Jestliže experiment vede naše uvažování, pak jen proto, že v dobře položené experimentální otázce příroda odhaluje svou hlubokou povahu, kterou jsme schopni zachytit právě jen naším intelektem (tj. nikoli smyslovým pozorováním).</a:t>
            </a:r>
          </a:p>
          <a:p>
            <a:endParaRPr lang="cs-CZ" dirty="0"/>
          </a:p>
        </p:txBody>
      </p:sp>
    </p:spTree>
    <p:custDataLst>
      <p:tags r:id="rId1"/>
    </p:custDataLst>
    <p:extLst>
      <p:ext uri="{BB962C8B-B14F-4D97-AF65-F5344CB8AC3E}">
        <p14:creationId xmlns:p14="http://schemas.microsoft.com/office/powerpoint/2010/main" val="2503205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p:spPr>
      </p:pic>
    </p:spTree>
    <p:custDataLst>
      <p:tags r:id="rId1"/>
    </p:custDataLst>
    <p:extLst>
      <p:ext uri="{BB962C8B-B14F-4D97-AF65-F5344CB8AC3E}">
        <p14:creationId xmlns:p14="http://schemas.microsoft.com/office/powerpoint/2010/main" val="2467043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1115" y="0"/>
            <a:ext cx="8229600" cy="1143000"/>
          </a:xfrm>
        </p:spPr>
        <p:txBody>
          <a:bodyPr/>
          <a:lstStyle/>
          <a:p>
            <a:r>
              <a:rPr lang="cs-CZ" dirty="0"/>
              <a:t>Pokusy s nakloněnou rovinou</a:t>
            </a:r>
          </a:p>
        </p:txBody>
      </p:sp>
      <p:pic>
        <p:nvPicPr>
          <p:cNvPr id="4" name="Zástupný symbol pro obsah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947061"/>
            <a:ext cx="9144000" cy="5028847"/>
          </a:xfrm>
        </p:spPr>
      </p:pic>
      <p:sp>
        <p:nvSpPr>
          <p:cNvPr id="5" name="TextovéPole 4"/>
          <p:cNvSpPr txBox="1"/>
          <p:nvPr/>
        </p:nvSpPr>
        <p:spPr>
          <a:xfrm>
            <a:off x="323528" y="5987690"/>
            <a:ext cx="8496944" cy="769441"/>
          </a:xfrm>
          <a:prstGeom prst="rect">
            <a:avLst/>
          </a:prstGeom>
          <a:noFill/>
        </p:spPr>
        <p:txBody>
          <a:bodyPr wrap="square" rtlCol="0">
            <a:spAutoFit/>
          </a:bodyPr>
          <a:lstStyle/>
          <a:p>
            <a:r>
              <a:rPr lang="cs-CZ" sz="2200" dirty="0"/>
              <a:t>-&gt; spíše pro ilustraci, než pro provedení rozhodujícího důkazu</a:t>
            </a:r>
          </a:p>
          <a:p>
            <a:pPr marL="265113"/>
            <a:r>
              <a:rPr lang="cs-CZ" sz="2200" dirty="0"/>
              <a:t>(viz A. </a:t>
            </a:r>
            <a:r>
              <a:rPr lang="cs-CZ" sz="2200" dirty="0" err="1"/>
              <a:t>Koyré</a:t>
            </a:r>
            <a:r>
              <a:rPr lang="cs-CZ" sz="2200" dirty="0"/>
              <a:t>, </a:t>
            </a:r>
            <a:r>
              <a:rPr lang="fr-FR" sz="2200" i="1" dirty="0"/>
              <a:t>Études galiléennes</a:t>
            </a:r>
            <a:r>
              <a:rPr lang="cs-CZ" sz="2200" dirty="0"/>
              <a:t>)</a:t>
            </a:r>
          </a:p>
        </p:txBody>
      </p:sp>
    </p:spTree>
    <p:custDataLst>
      <p:tags r:id="rId1"/>
    </p:custDataLst>
    <p:extLst>
      <p:ext uri="{BB962C8B-B14F-4D97-AF65-F5344CB8AC3E}">
        <p14:creationId xmlns:p14="http://schemas.microsoft.com/office/powerpoint/2010/main" val="2595633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a:t>Emancipace rozumu</a:t>
            </a:r>
          </a:p>
        </p:txBody>
      </p:sp>
      <p:sp>
        <p:nvSpPr>
          <p:cNvPr id="3" name="Zástupný symbol pro obsah 2"/>
          <p:cNvSpPr>
            <a:spLocks noGrp="1"/>
          </p:cNvSpPr>
          <p:nvPr>
            <p:ph idx="1"/>
          </p:nvPr>
        </p:nvSpPr>
        <p:spPr/>
        <p:txBody>
          <a:bodyPr>
            <a:normAutofit fontScale="85000" lnSpcReduction="20000"/>
          </a:bodyPr>
          <a:lstStyle/>
          <a:p>
            <a:pPr>
              <a:buNone/>
            </a:pPr>
            <a:r>
              <a:rPr lang="cs-CZ" dirty="0"/>
              <a:t>	a) od autority starých knih</a:t>
            </a:r>
          </a:p>
          <a:p>
            <a:pPr algn="just">
              <a:buNone/>
            </a:pPr>
            <a:br>
              <a:rPr lang="cs-CZ" dirty="0"/>
            </a:br>
            <a:r>
              <a:rPr lang="cs-CZ" dirty="0"/>
              <a:t>b) od autority Zjevení (Bible a jejích interpretů) </a:t>
            </a:r>
            <a:br>
              <a:rPr lang="cs-CZ" dirty="0"/>
            </a:br>
            <a:endParaRPr lang="cs-CZ" dirty="0"/>
          </a:p>
          <a:p>
            <a:pPr algn="just">
              <a:buNone/>
            </a:pPr>
            <a:r>
              <a:rPr lang="cs-CZ" dirty="0"/>
              <a:t>	"V Písmu svatém mnohé věty jsou nepravdivé co do jejich doslovného smyslu, protože byly řečeny, tak jak byly řečeny, jen proto, aby jim hloupý lid rozuměl ... naopak příroda je neměnná, vždy stejná, nedbá omezené schopnosti lidí rozumět; nelze proto brát Písmo doslova, když mluví o Zemi a Slunci...“</a:t>
            </a:r>
          </a:p>
          <a:p>
            <a:pPr>
              <a:buNone/>
            </a:pPr>
            <a:endParaRPr lang="cs-CZ" dirty="0"/>
          </a:p>
          <a:p>
            <a:pPr>
              <a:buNone/>
            </a:pPr>
            <a:r>
              <a:rPr lang="cs-CZ" dirty="0"/>
              <a:t>	(Galileo 21. prosince 1613 otci </a:t>
            </a:r>
            <a:r>
              <a:rPr lang="cs-CZ" dirty="0" err="1"/>
              <a:t>Castellovi</a:t>
            </a:r>
            <a:r>
              <a:rPr lang="cs-CZ" dirty="0"/>
              <a:t>)</a:t>
            </a:r>
          </a:p>
          <a:p>
            <a:pPr>
              <a:buNone/>
            </a:pPr>
            <a:endParaRPr lang="cs-CZ" dirty="0"/>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35AD01-1BFE-2E55-31B2-3E0C94A67437}"/>
              </a:ext>
            </a:extLst>
          </p:cNvPr>
          <p:cNvSpPr>
            <a:spLocks noGrp="1"/>
          </p:cNvSpPr>
          <p:nvPr>
            <p:ph type="title"/>
          </p:nvPr>
        </p:nvSpPr>
        <p:spPr>
          <a:xfrm>
            <a:off x="323528" y="160337"/>
            <a:ext cx="8229600" cy="1143000"/>
          </a:xfrm>
        </p:spPr>
        <p:txBody>
          <a:bodyPr>
            <a:normAutofit/>
          </a:bodyPr>
          <a:lstStyle/>
          <a:p>
            <a:r>
              <a:rPr lang="cs-CZ" sz="3200" dirty="0"/>
              <a:t>Důsledky Galileiho matematizace přírody</a:t>
            </a:r>
          </a:p>
        </p:txBody>
      </p:sp>
      <p:sp>
        <p:nvSpPr>
          <p:cNvPr id="3" name="Zástupný obsah 2">
            <a:extLst>
              <a:ext uri="{FF2B5EF4-FFF2-40B4-BE49-F238E27FC236}">
                <a16:creationId xmlns:a16="http://schemas.microsoft.com/office/drawing/2014/main" id="{4CC66D8C-2ED8-6937-1ABB-5D32DB2B4DCA}"/>
              </a:ext>
            </a:extLst>
          </p:cNvPr>
          <p:cNvSpPr>
            <a:spLocks noGrp="1"/>
          </p:cNvSpPr>
          <p:nvPr>
            <p:ph idx="1"/>
          </p:nvPr>
        </p:nvSpPr>
        <p:spPr/>
        <p:txBody>
          <a:bodyPr>
            <a:normAutofit fontScale="70000" lnSpcReduction="20000"/>
          </a:bodyPr>
          <a:lstStyle/>
          <a:p>
            <a:r>
              <a:rPr lang="cs-CZ" dirty="0"/>
              <a:t>Zrození moderní vědy</a:t>
            </a:r>
          </a:p>
          <a:p>
            <a:pPr lvl="1"/>
            <a:r>
              <a:rPr lang="cs-CZ" dirty="0"/>
              <a:t>Galileo položil základy vědecké metody: matematický jazyk přírody vedl k měření a kvantifikaci, odklonu od kvalitativních popisů.</a:t>
            </a:r>
          </a:p>
          <a:p>
            <a:r>
              <a:rPr lang="cs-CZ" dirty="0"/>
              <a:t>Redukce kvalitativních zkušeností:</a:t>
            </a:r>
          </a:p>
          <a:p>
            <a:pPr lvl="1"/>
            <a:r>
              <a:rPr lang="cs-CZ" dirty="0"/>
              <a:t>Pozornost se přesunula od smyslových kvalit (barva, zvuk) k měřitelným vlastnostem (vlnová délka, frekvence), což je zásadní pro exaktní vědy.</a:t>
            </a:r>
          </a:p>
          <a:p>
            <a:r>
              <a:rPr lang="cs-CZ" dirty="0"/>
              <a:t>Role abstrakce</a:t>
            </a:r>
          </a:p>
          <a:p>
            <a:pPr lvl="1"/>
            <a:r>
              <a:rPr lang="cs-CZ" dirty="0"/>
              <a:t>Abstraktní matematické modely umožňují chápat přírodu bez vazby na zkušenostní kontext</a:t>
            </a:r>
          </a:p>
          <a:p>
            <a:r>
              <a:rPr lang="cs-CZ" dirty="0"/>
              <a:t>Přísná kauzalita</a:t>
            </a:r>
          </a:p>
          <a:p>
            <a:pPr lvl="1"/>
            <a:r>
              <a:rPr lang="cs-CZ" dirty="0"/>
              <a:t>Galileova metoda umožnila převést problémy pohybu na matematické rovnice, což učinilo kauzální vztahy vypočitatelnými a analyzovatelnými.</a:t>
            </a:r>
          </a:p>
        </p:txBody>
      </p:sp>
    </p:spTree>
    <p:extLst>
      <p:ext uri="{BB962C8B-B14F-4D97-AF65-F5344CB8AC3E}">
        <p14:creationId xmlns:p14="http://schemas.microsoft.com/office/powerpoint/2010/main" val="48987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3800" dirty="0"/>
              <a:t>Důsledky Galileiho matematizace přírody II</a:t>
            </a:r>
          </a:p>
        </p:txBody>
      </p:sp>
      <p:sp>
        <p:nvSpPr>
          <p:cNvPr id="3" name="Zástupný symbol pro obsah 2"/>
          <p:cNvSpPr>
            <a:spLocks noGrp="1"/>
          </p:cNvSpPr>
          <p:nvPr>
            <p:ph idx="1"/>
          </p:nvPr>
        </p:nvSpPr>
        <p:spPr/>
        <p:txBody>
          <a:bodyPr>
            <a:normAutofit/>
          </a:bodyPr>
          <a:lstStyle/>
          <a:p>
            <a:r>
              <a:rPr lang="cs-CZ" dirty="0"/>
              <a:t>Rozdvojení světů</a:t>
            </a:r>
          </a:p>
          <a:p>
            <a:pPr lvl="1"/>
            <a:r>
              <a:rPr lang="cs-CZ" dirty="0"/>
              <a:t>Smysluplný svět, v němž žijeme</a:t>
            </a:r>
          </a:p>
          <a:p>
            <a:pPr lvl="1"/>
            <a:r>
              <a:rPr lang="cs-CZ" dirty="0"/>
              <a:t>Svět, který matematicky konstruujeme, ale který vykládáme jako něco nevzniklého, o sobě stojícího, čeho jsme pouhou součástí</a:t>
            </a:r>
          </a:p>
          <a:p>
            <a:endParaRPr lang="cs-CZ" dirty="0"/>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04048" y="1412776"/>
            <a:ext cx="3682752" cy="4176464"/>
          </a:xfrm>
        </p:spPr>
        <p:txBody>
          <a:bodyPr>
            <a:normAutofit/>
          </a:bodyPr>
          <a:lstStyle/>
          <a:p>
            <a:r>
              <a:rPr lang="cs-CZ" sz="1800" dirty="0"/>
              <a:t>„Střed Měsíce zaujímá jakási prohlubeň, která je větší než všechny ostatní a má přesně kruhový tvar. (…) Co se týče stínu a světla, poskytuje týž vzhled, jaký by na Zemi tvořilo území podobné Čechám, kdyby bylo ze všech stran obklopeno nejvyššími horami, rozmístěnými po obvodu do přesné kružnice.“</a:t>
            </a:r>
            <a:br>
              <a:rPr lang="cs-CZ" sz="1800" dirty="0"/>
            </a:br>
            <a:br>
              <a:rPr lang="cs-CZ" sz="1800" dirty="0"/>
            </a:br>
            <a:r>
              <a:rPr lang="cs-CZ" sz="1800" dirty="0"/>
              <a:t>(Galileo, </a:t>
            </a:r>
            <a:r>
              <a:rPr lang="cs-CZ" sz="1800" i="1" dirty="0"/>
              <a:t>Hvězdný posel</a:t>
            </a:r>
            <a:r>
              <a:rPr lang="cs-CZ" sz="1800" dirty="0"/>
              <a:t>)</a:t>
            </a:r>
          </a:p>
        </p:txBody>
      </p:sp>
      <p:pic>
        <p:nvPicPr>
          <p:cNvPr id="4" name="Zástupný symbol pro obsah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2" y="1268759"/>
            <a:ext cx="4621868" cy="4413885"/>
          </a:xfrm>
        </p:spPr>
      </p:pic>
      <p:sp>
        <p:nvSpPr>
          <p:cNvPr id="5" name="TextovéPole 4"/>
          <p:cNvSpPr txBox="1"/>
          <p:nvPr/>
        </p:nvSpPr>
        <p:spPr>
          <a:xfrm>
            <a:off x="323528" y="404664"/>
            <a:ext cx="7488832" cy="477054"/>
          </a:xfrm>
          <a:prstGeom prst="rect">
            <a:avLst/>
          </a:prstGeom>
          <a:noFill/>
        </p:spPr>
        <p:txBody>
          <a:bodyPr wrap="square" rtlCol="0">
            <a:spAutoFit/>
          </a:bodyPr>
          <a:lstStyle/>
          <a:p>
            <a:pPr algn="ctr"/>
            <a:r>
              <a:rPr lang="cs-CZ" sz="2500" dirty="0"/>
              <a:t>Pohoří a krátery na Měsíci</a:t>
            </a:r>
          </a:p>
        </p:txBody>
      </p:sp>
    </p:spTree>
    <p:custDataLst>
      <p:tags r:id="rId1"/>
    </p:custDataLst>
    <p:extLst>
      <p:ext uri="{BB962C8B-B14F-4D97-AF65-F5344CB8AC3E}">
        <p14:creationId xmlns:p14="http://schemas.microsoft.com/office/powerpoint/2010/main" val="3160831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a:t>Nová astronomická pozorování pomocí dalekohledu (1609)</a:t>
            </a:r>
          </a:p>
        </p:txBody>
      </p:sp>
      <p:sp>
        <p:nvSpPr>
          <p:cNvPr id="3" name="Zástupný symbol pro obsah 2"/>
          <p:cNvSpPr>
            <a:spLocks noGrp="1"/>
          </p:cNvSpPr>
          <p:nvPr>
            <p:ph idx="1"/>
          </p:nvPr>
        </p:nvSpPr>
        <p:spPr/>
        <p:txBody>
          <a:bodyPr/>
          <a:lstStyle/>
          <a:p>
            <a:r>
              <a:rPr lang="cs-CZ" u="sng"/>
              <a:t>fáze Venuše</a:t>
            </a:r>
            <a:r>
              <a:rPr lang="cs-CZ"/>
              <a:t>: opora pro heliocentrický systém</a:t>
            </a:r>
          </a:p>
          <a:p>
            <a:endParaRPr lang="cs-CZ"/>
          </a:p>
        </p:txBody>
      </p:sp>
      <p:pic>
        <p:nvPicPr>
          <p:cNvPr id="4" name="Obrázek 3" descr="Soubor:Phasesofvenus-cs.jpg">
            <a:hlinkClick r:id="rId3"/>
          </p:cNvPr>
          <p:cNvPicPr/>
          <p:nvPr/>
        </p:nvPicPr>
        <p:blipFill>
          <a:blip r:embed="rId4" cstate="print"/>
          <a:srcRect/>
          <a:stretch>
            <a:fillRect/>
          </a:stretch>
        </p:blipFill>
        <p:spPr bwMode="auto">
          <a:xfrm>
            <a:off x="1907704" y="2420888"/>
            <a:ext cx="5112568" cy="3830111"/>
          </a:xfrm>
          <a:prstGeom prst="rect">
            <a:avLst/>
          </a:prstGeom>
          <a:noFill/>
          <a:ln w="9525">
            <a:noFill/>
            <a:miter lim="800000"/>
            <a:headEnd/>
            <a:tailEnd/>
          </a:ln>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Galileovy náčrty měsíčních nerovností a Jupiterových měsíců</a:t>
            </a:r>
          </a:p>
        </p:txBody>
      </p:sp>
      <p:pic>
        <p:nvPicPr>
          <p:cNvPr id="4" name="Zástupný symbol pro obsah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1484784"/>
            <a:ext cx="3513918" cy="5043787"/>
          </a:xfrm>
        </p:spPr>
      </p:pic>
      <p:pic>
        <p:nvPicPr>
          <p:cNvPr id="5" name="Obráze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6016" y="1471782"/>
            <a:ext cx="3898776" cy="4963719"/>
          </a:xfrm>
          <a:prstGeom prst="rect">
            <a:avLst/>
          </a:prstGeom>
        </p:spPr>
      </p:pic>
    </p:spTree>
    <p:custDataLst>
      <p:tags r:id="rId1"/>
    </p:custDataLst>
    <p:extLst>
      <p:ext uri="{BB962C8B-B14F-4D97-AF65-F5344CB8AC3E}">
        <p14:creationId xmlns:p14="http://schemas.microsoft.com/office/powerpoint/2010/main" val="3795554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Spor vědy a církve?</a:t>
            </a:r>
          </a:p>
        </p:txBody>
      </p:sp>
      <p:sp>
        <p:nvSpPr>
          <p:cNvPr id="3" name="Zástupný symbol pro obsah 2"/>
          <p:cNvSpPr>
            <a:spLocks noGrp="1"/>
          </p:cNvSpPr>
          <p:nvPr>
            <p:ph idx="1"/>
          </p:nvPr>
        </p:nvSpPr>
        <p:spPr/>
        <p:txBody>
          <a:bodyPr>
            <a:normAutofit fontScale="92500" lnSpcReduction="20000"/>
          </a:bodyPr>
          <a:lstStyle/>
          <a:p>
            <a:r>
              <a:rPr lang="cs-CZ" dirty="0"/>
              <a:t>1615: Galileo poprvé obžalován u římské inkvizice, neboť jeho pojetí je v rozporu s tvrzením Bible, </a:t>
            </a:r>
            <a:r>
              <a:rPr lang="cs-CZ" i="1" dirty="0"/>
              <a:t>kde se o Zemi mluví jako o nehybné</a:t>
            </a:r>
            <a:r>
              <a:rPr lang="cs-CZ" dirty="0"/>
              <a:t>. </a:t>
            </a:r>
          </a:p>
          <a:p>
            <a:r>
              <a:rPr lang="cs-CZ" dirty="0"/>
              <a:t>1616:  papežský dekret proti heliocentrické teorii</a:t>
            </a:r>
          </a:p>
          <a:p>
            <a:r>
              <a:rPr lang="cs-CZ" dirty="0"/>
              <a:t>1623: Prubíř (</a:t>
            </a:r>
            <a:r>
              <a:rPr lang="cs-CZ" i="1" dirty="0" err="1"/>
              <a:t>Il</a:t>
            </a:r>
            <a:r>
              <a:rPr lang="cs-CZ" i="1" dirty="0"/>
              <a:t> </a:t>
            </a:r>
            <a:r>
              <a:rPr lang="cs-CZ" i="1" dirty="0" err="1"/>
              <a:t>Saggiatore</a:t>
            </a:r>
            <a:r>
              <a:rPr lang="cs-CZ" dirty="0"/>
              <a:t>) </a:t>
            </a:r>
          </a:p>
          <a:p>
            <a:r>
              <a:rPr lang="cs-CZ" dirty="0"/>
              <a:t>1632</a:t>
            </a:r>
            <a:r>
              <a:rPr lang="cs-CZ" i="1" dirty="0"/>
              <a:t>: Dialogy o dvou největších systémech světa</a:t>
            </a:r>
            <a:r>
              <a:rPr lang="cs-CZ" dirty="0"/>
              <a:t> (</a:t>
            </a:r>
            <a:r>
              <a:rPr lang="cs-CZ" i="1" dirty="0" err="1"/>
              <a:t>Dialogo</a:t>
            </a:r>
            <a:r>
              <a:rPr lang="cs-CZ" i="1" dirty="0"/>
              <a:t> </a:t>
            </a:r>
            <a:r>
              <a:rPr lang="cs-CZ" i="1" dirty="0" err="1"/>
              <a:t>sopra</a:t>
            </a:r>
            <a:r>
              <a:rPr lang="cs-CZ" i="1" dirty="0"/>
              <a:t> i </a:t>
            </a:r>
            <a:r>
              <a:rPr lang="cs-CZ" i="1" dirty="0" err="1"/>
              <a:t>due</a:t>
            </a:r>
            <a:r>
              <a:rPr lang="cs-CZ" i="1" dirty="0"/>
              <a:t> </a:t>
            </a:r>
            <a:r>
              <a:rPr lang="cs-CZ" i="1" dirty="0" err="1"/>
              <a:t>massimi</a:t>
            </a:r>
            <a:r>
              <a:rPr lang="cs-CZ" i="1" dirty="0"/>
              <a:t> </a:t>
            </a:r>
            <a:r>
              <a:rPr lang="cs-CZ" i="1" dirty="0" err="1"/>
              <a:t>sistemi</a:t>
            </a:r>
            <a:r>
              <a:rPr lang="cs-CZ" i="1" dirty="0"/>
              <a:t> </a:t>
            </a:r>
            <a:r>
              <a:rPr lang="cs-CZ" i="1" dirty="0" err="1"/>
              <a:t>del</a:t>
            </a:r>
            <a:r>
              <a:rPr lang="cs-CZ" i="1" dirty="0"/>
              <a:t> </a:t>
            </a:r>
            <a:r>
              <a:rPr lang="cs-CZ" i="1" dirty="0" err="1"/>
              <a:t>mondo</a:t>
            </a:r>
            <a:r>
              <a:rPr lang="cs-CZ" dirty="0"/>
              <a:t>)</a:t>
            </a:r>
          </a:p>
          <a:p>
            <a:r>
              <a:rPr lang="cs-CZ" dirty="0"/>
              <a:t>1633: Druhý proces v Římě – Galilei odsouzen k doživotnímu žaláři, posléze k domácímu vězení</a:t>
            </a:r>
          </a:p>
          <a:p>
            <a:endParaRPr lang="cs-CZ" dirty="0"/>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Metafora knihy přírody</a:t>
            </a:r>
          </a:p>
        </p:txBody>
      </p:sp>
      <p:sp>
        <p:nvSpPr>
          <p:cNvPr id="3" name="Zástupný symbol pro obsah 2"/>
          <p:cNvSpPr>
            <a:spLocks noGrp="1"/>
          </p:cNvSpPr>
          <p:nvPr>
            <p:ph idx="1"/>
          </p:nvPr>
        </p:nvSpPr>
        <p:spPr>
          <a:xfrm>
            <a:off x="457200" y="1600200"/>
            <a:ext cx="8229600" cy="5069160"/>
          </a:xfrm>
        </p:spPr>
        <p:txBody>
          <a:bodyPr>
            <a:normAutofit fontScale="70000" lnSpcReduction="20000"/>
          </a:bodyPr>
          <a:lstStyle/>
          <a:p>
            <a:r>
              <a:rPr lang="cs-CZ" dirty="0"/>
              <a:t>Dějiny metafory "svět je kniha“ viz Hans </a:t>
            </a:r>
            <a:r>
              <a:rPr lang="cs-CZ" dirty="0" err="1"/>
              <a:t>Blumenberg</a:t>
            </a:r>
            <a:r>
              <a:rPr lang="cs-CZ" dirty="0"/>
              <a:t>, </a:t>
            </a:r>
            <a:r>
              <a:rPr lang="cs-CZ" i="1" dirty="0"/>
              <a:t>Die </a:t>
            </a:r>
            <a:r>
              <a:rPr lang="cs-CZ" i="1" dirty="0" err="1"/>
              <a:t>Lesbarkeit</a:t>
            </a:r>
            <a:r>
              <a:rPr lang="cs-CZ" i="1" dirty="0"/>
              <a:t> der </a:t>
            </a:r>
            <a:r>
              <a:rPr lang="cs-CZ" i="1" dirty="0" err="1"/>
              <a:t>Welt</a:t>
            </a:r>
            <a:r>
              <a:rPr lang="cs-CZ" dirty="0"/>
              <a:t>. Frankfurt </a:t>
            </a:r>
            <a:r>
              <a:rPr lang="cs-CZ" dirty="0" err="1"/>
              <a:t>am</a:t>
            </a:r>
            <a:r>
              <a:rPr lang="cs-CZ" dirty="0"/>
              <a:t> </a:t>
            </a:r>
            <a:r>
              <a:rPr lang="cs-CZ" dirty="0" err="1"/>
              <a:t>Main</a:t>
            </a:r>
            <a:r>
              <a:rPr lang="cs-CZ" dirty="0"/>
              <a:t>: </a:t>
            </a:r>
            <a:r>
              <a:rPr lang="cs-CZ" dirty="0" err="1"/>
              <a:t>Suhrkamp</a:t>
            </a:r>
            <a:r>
              <a:rPr lang="cs-CZ" dirty="0"/>
              <a:t>, 1983</a:t>
            </a:r>
          </a:p>
          <a:p>
            <a:pPr marL="0" indent="0">
              <a:buNone/>
            </a:pPr>
            <a:endParaRPr lang="cs-CZ" u="sng" dirty="0"/>
          </a:p>
          <a:p>
            <a:pPr marL="0" indent="0">
              <a:buNone/>
            </a:pPr>
            <a:r>
              <a:rPr lang="cs-CZ" u="sng" dirty="0"/>
              <a:t>Dlouhá tradice</a:t>
            </a:r>
          </a:p>
          <a:p>
            <a:r>
              <a:rPr lang="cs-CZ" dirty="0"/>
              <a:t>v latinském středověku dualita: „kniha přírody“ // „kniha Písma“. </a:t>
            </a:r>
          </a:p>
          <a:p>
            <a:r>
              <a:rPr lang="cs-CZ" dirty="0"/>
              <a:t>Raimund ze </a:t>
            </a:r>
            <a:r>
              <a:rPr lang="cs-CZ" dirty="0" err="1"/>
              <a:t>Sabundy</a:t>
            </a:r>
            <a:r>
              <a:rPr lang="cs-CZ" dirty="0"/>
              <a:t>: v „knize vesmíru tvorů“ je každý tvor jedním písmenem (</a:t>
            </a:r>
            <a:r>
              <a:rPr lang="cs-CZ" i="1" dirty="0" err="1"/>
              <a:t>Theologia</a:t>
            </a:r>
            <a:r>
              <a:rPr lang="cs-CZ" i="1" dirty="0"/>
              <a:t> </a:t>
            </a:r>
            <a:r>
              <a:rPr lang="cs-CZ" i="1" dirty="0" err="1"/>
              <a:t>naturalis</a:t>
            </a:r>
            <a:r>
              <a:rPr lang="cs-CZ" i="1" dirty="0"/>
              <a:t> </a:t>
            </a:r>
            <a:r>
              <a:rPr lang="cs-CZ" i="1" dirty="0" err="1"/>
              <a:t>seu</a:t>
            </a:r>
            <a:r>
              <a:rPr lang="cs-CZ" i="1" dirty="0"/>
              <a:t> Liber </a:t>
            </a:r>
            <a:r>
              <a:rPr lang="cs-CZ" i="1" dirty="0" err="1"/>
              <a:t>Creaturarum</a:t>
            </a:r>
            <a:r>
              <a:rPr lang="cs-CZ" dirty="0"/>
              <a:t> uvádí, že </a:t>
            </a:r>
            <a:r>
              <a:rPr lang="cs-CZ" dirty="0" err="1"/>
              <a:t>cf</a:t>
            </a:r>
            <a:r>
              <a:rPr lang="cs-CZ" dirty="0"/>
              <a:t>. </a:t>
            </a:r>
            <a:r>
              <a:rPr lang="cs-CZ" dirty="0" err="1"/>
              <a:t>Blumenberg</a:t>
            </a:r>
            <a:r>
              <a:rPr lang="cs-CZ" dirty="0"/>
              <a:t> 1983, s. 59).</a:t>
            </a:r>
          </a:p>
          <a:p>
            <a:r>
              <a:rPr lang="cs-CZ" dirty="0"/>
              <a:t>Komenský: tři Boží knihy tohoto světa příroda (svět), mysl (rozum) a Písmo. </a:t>
            </a:r>
          </a:p>
          <a:p>
            <a:pPr marL="355600" indent="0">
              <a:buNone/>
              <a:tabLst>
                <a:tab pos="355600" algn="l"/>
              </a:tabLst>
            </a:pPr>
            <a:r>
              <a:rPr lang="cs-CZ" dirty="0"/>
              <a:t>+ (v budoucnu otevřená) čtvrtá kniha – „kniha věčnosti“. </a:t>
            </a:r>
          </a:p>
          <a:p>
            <a:pPr marL="355600" indent="0">
              <a:buNone/>
              <a:tabLst>
                <a:tab pos="355600" algn="l"/>
              </a:tabLst>
            </a:pPr>
            <a:r>
              <a:rPr lang="cs-CZ" dirty="0"/>
              <a:t>V ní se ukáže Bůh sám se všemi svými dosud nepoznatelnými tajemstvími člověku tváří v tvář (viz J. A. Komenský, </a:t>
            </a:r>
            <a:r>
              <a:rPr lang="cs-CZ" i="1" dirty="0"/>
              <a:t>De </a:t>
            </a:r>
            <a:r>
              <a:rPr lang="cs-CZ" i="1" dirty="0" err="1"/>
              <a:t>rerum</a:t>
            </a:r>
            <a:r>
              <a:rPr lang="cs-CZ" i="1" dirty="0"/>
              <a:t> </a:t>
            </a:r>
            <a:r>
              <a:rPr lang="cs-CZ" i="1" dirty="0" err="1"/>
              <a:t>humanarum</a:t>
            </a:r>
            <a:r>
              <a:rPr lang="cs-CZ" i="1" dirty="0"/>
              <a:t> </a:t>
            </a:r>
            <a:r>
              <a:rPr lang="cs-CZ" i="1" dirty="0" err="1"/>
              <a:t>emendatione</a:t>
            </a:r>
            <a:r>
              <a:rPr lang="cs-CZ" i="1" dirty="0"/>
              <a:t> </a:t>
            </a:r>
            <a:r>
              <a:rPr lang="cs-CZ" i="1" dirty="0" err="1"/>
              <a:t>consultatio</a:t>
            </a:r>
            <a:r>
              <a:rPr lang="cs-CZ" i="1" dirty="0"/>
              <a:t> </a:t>
            </a:r>
            <a:r>
              <a:rPr lang="cs-CZ" i="1" dirty="0" err="1"/>
              <a:t>catholica</a:t>
            </a:r>
            <a:r>
              <a:rPr lang="cs-CZ" i="1" dirty="0"/>
              <a:t>, t. I</a:t>
            </a:r>
            <a:r>
              <a:rPr lang="cs-CZ" dirty="0"/>
              <a:t>, Praha: Academia, 1966, s. 540)</a:t>
            </a:r>
          </a:p>
          <a:p>
            <a:endParaRPr lang="cs-CZ" dirty="0"/>
          </a:p>
          <a:p>
            <a:endParaRPr lang="cs-CZ" dirty="0"/>
          </a:p>
        </p:txBody>
      </p:sp>
    </p:spTree>
    <p:custDataLst>
      <p:tags r:id="rId1"/>
    </p:custDataLst>
    <p:extLst>
      <p:ext uri="{BB962C8B-B14F-4D97-AF65-F5344CB8AC3E}">
        <p14:creationId xmlns:p14="http://schemas.microsoft.com/office/powerpoint/2010/main" val="349520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normAutofit/>
          </a:bodyPr>
          <a:lstStyle/>
          <a:p>
            <a:r>
              <a:rPr lang="cs-CZ" sz="3600" dirty="0"/>
              <a:t>Odmítnutí autority tradice</a:t>
            </a:r>
          </a:p>
        </p:txBody>
      </p:sp>
      <p:sp>
        <p:nvSpPr>
          <p:cNvPr id="3" name="Zástupný symbol pro obsah 2"/>
          <p:cNvSpPr>
            <a:spLocks noGrp="1"/>
          </p:cNvSpPr>
          <p:nvPr>
            <p:ph idx="1"/>
          </p:nvPr>
        </p:nvSpPr>
        <p:spPr>
          <a:xfrm>
            <a:off x="457200" y="1268760"/>
            <a:ext cx="8229600" cy="4857403"/>
          </a:xfrm>
        </p:spPr>
        <p:txBody>
          <a:bodyPr>
            <a:normAutofit fontScale="32500" lnSpcReduction="20000"/>
          </a:bodyPr>
          <a:lstStyle/>
          <a:p>
            <a:r>
              <a:rPr lang="cs-CZ" sz="10000" dirty="0"/>
              <a:t>"Zdá se mi, že v </a:t>
            </a:r>
            <a:r>
              <a:rPr lang="cs-CZ" sz="10000" dirty="0" err="1"/>
              <a:t>Sarsim</a:t>
            </a:r>
            <a:r>
              <a:rPr lang="cs-CZ" sz="10000" dirty="0"/>
              <a:t> je pevné přesvědčení, že kdo chce filozofovat, musí se opřít o názor nějakého slavného autora, jako by naše mysl musela zůstat neplodná, pokud by se nezasnoubila s promluvou jiného: snad si myslí, že filosofie je něčí kniha a výmysl, jako třeba </a:t>
            </a:r>
            <a:r>
              <a:rPr lang="cs-CZ" sz="10000" i="1" dirty="0"/>
              <a:t>Odysea</a:t>
            </a:r>
            <a:r>
              <a:rPr lang="cs-CZ" sz="10000" dirty="0"/>
              <a:t> či </a:t>
            </a:r>
            <a:r>
              <a:rPr lang="cs-CZ" sz="10000" i="1" dirty="0"/>
              <a:t>Orlando </a:t>
            </a:r>
            <a:r>
              <a:rPr lang="cs-CZ" sz="10000" i="1" dirty="0" err="1"/>
              <a:t>furioso</a:t>
            </a:r>
            <a:r>
              <a:rPr lang="cs-CZ" sz="10000" dirty="0"/>
              <a:t>, v nichž není důležité, zda to, co je v nich psáno, je pravda.“</a:t>
            </a:r>
          </a:p>
          <a:p>
            <a:endParaRPr lang="cs-CZ" sz="10000" dirty="0"/>
          </a:p>
          <a:p>
            <a:pPr>
              <a:buNone/>
            </a:pPr>
            <a:r>
              <a:rPr lang="cs-CZ" sz="7400" dirty="0"/>
              <a:t>	(Galileo, </a:t>
            </a:r>
            <a:r>
              <a:rPr lang="cs-CZ" sz="7400" i="1" dirty="0"/>
              <a:t>Prubíř</a:t>
            </a:r>
            <a:r>
              <a:rPr lang="cs-CZ" sz="7400" dirty="0"/>
              <a:t> [</a:t>
            </a:r>
            <a:r>
              <a:rPr lang="cs-CZ" sz="7400" i="1" dirty="0" err="1"/>
              <a:t>Il</a:t>
            </a:r>
            <a:r>
              <a:rPr lang="cs-CZ" sz="7400" i="1" dirty="0"/>
              <a:t> </a:t>
            </a:r>
            <a:r>
              <a:rPr lang="cs-CZ" sz="7400" i="1" dirty="0" err="1"/>
              <a:t>Saggiatore</a:t>
            </a:r>
            <a:r>
              <a:rPr lang="cs-CZ" sz="7400" dirty="0"/>
              <a:t>], Praha, 2020, s. 126)</a:t>
            </a:r>
          </a:p>
          <a:p>
            <a:pPr>
              <a:buNone/>
            </a:pPr>
            <a:endParaRPr lang="cs-CZ" sz="6200" dirty="0"/>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Kdo je </a:t>
            </a:r>
            <a:r>
              <a:rPr lang="cs-CZ" dirty="0" err="1"/>
              <a:t>Sarsi</a:t>
            </a:r>
            <a:r>
              <a:rPr lang="cs-CZ" dirty="0"/>
              <a:t>? A co jsou komety?</a:t>
            </a:r>
          </a:p>
        </p:txBody>
      </p:sp>
      <p:sp>
        <p:nvSpPr>
          <p:cNvPr id="3" name="Zástupný symbol pro obsah 2"/>
          <p:cNvSpPr>
            <a:spLocks noGrp="1"/>
          </p:cNvSpPr>
          <p:nvPr>
            <p:ph idx="1"/>
          </p:nvPr>
        </p:nvSpPr>
        <p:spPr/>
        <p:txBody>
          <a:bodyPr>
            <a:noAutofit/>
          </a:bodyPr>
          <a:lstStyle/>
          <a:p>
            <a:r>
              <a:rPr lang="cs-CZ" sz="2300" dirty="0"/>
              <a:t>1618: je pozorován průchod tří komet, který zavdal příčinu k polemice o neprůchodnosti nebes. </a:t>
            </a:r>
            <a:endParaRPr lang="cs-CZ" sz="2300" b="1" u="sng" dirty="0"/>
          </a:p>
          <a:p>
            <a:r>
              <a:rPr lang="cs-CZ" sz="2300" u="sng" dirty="0" err="1"/>
              <a:t>Sarsi</a:t>
            </a:r>
            <a:r>
              <a:rPr lang="cs-CZ" sz="2300" u="sng" dirty="0"/>
              <a:t> (</a:t>
            </a:r>
            <a:r>
              <a:rPr lang="cs-CZ" sz="2300" u="sng" dirty="0" err="1"/>
              <a:t>Orazio</a:t>
            </a:r>
            <a:r>
              <a:rPr lang="cs-CZ" sz="2300" u="sng" dirty="0"/>
              <a:t> Grassi) : jezuita a matematik z papežské university</a:t>
            </a:r>
            <a:endParaRPr lang="cs-CZ" sz="2300" dirty="0"/>
          </a:p>
          <a:p>
            <a:pPr>
              <a:buNone/>
            </a:pPr>
            <a:r>
              <a:rPr lang="cs-CZ" sz="2300" i="1" dirty="0"/>
              <a:t>	Libra </a:t>
            </a:r>
            <a:r>
              <a:rPr lang="cs-CZ" sz="2300" i="1" dirty="0" err="1"/>
              <a:t>astronomica</a:t>
            </a:r>
            <a:r>
              <a:rPr lang="cs-CZ" sz="2300" i="1" dirty="0"/>
              <a:t> et </a:t>
            </a:r>
            <a:r>
              <a:rPr lang="cs-CZ" sz="2300" i="1" dirty="0" err="1"/>
              <a:t>philosophica</a:t>
            </a:r>
            <a:r>
              <a:rPr lang="cs-CZ" sz="2300" dirty="0"/>
              <a:t> (1619), publikovaná pod pseudonymem </a:t>
            </a:r>
            <a:r>
              <a:rPr lang="cs-CZ" sz="2300" dirty="0" err="1"/>
              <a:t>Lotario</a:t>
            </a:r>
            <a:r>
              <a:rPr lang="cs-CZ" sz="2300" dirty="0"/>
              <a:t> </a:t>
            </a:r>
            <a:r>
              <a:rPr lang="cs-CZ" sz="2300" dirty="0" err="1"/>
              <a:t>Sarsi</a:t>
            </a:r>
            <a:r>
              <a:rPr lang="cs-CZ" sz="2300" dirty="0"/>
              <a:t> </a:t>
            </a:r>
            <a:r>
              <a:rPr lang="cs-CZ" sz="2300" dirty="0" err="1"/>
              <a:t>Sigenzano</a:t>
            </a:r>
            <a:r>
              <a:rPr lang="cs-CZ" sz="2300" dirty="0"/>
              <a:t> </a:t>
            </a:r>
          </a:p>
          <a:p>
            <a:r>
              <a:rPr lang="cs-CZ" sz="2300" dirty="0"/>
              <a:t>1619: Mario </a:t>
            </a:r>
            <a:r>
              <a:rPr lang="cs-CZ" sz="2300" dirty="0" err="1"/>
              <a:t>Guidicci</a:t>
            </a:r>
            <a:r>
              <a:rPr lang="cs-CZ" sz="2300" dirty="0"/>
              <a:t> (Galileův žák) vydává r. 1619 </a:t>
            </a:r>
            <a:r>
              <a:rPr lang="cs-CZ" sz="2300" i="1" dirty="0"/>
              <a:t>Rozpravu o kometách (</a:t>
            </a:r>
            <a:r>
              <a:rPr lang="cs-CZ" sz="2300" i="1" dirty="0" err="1"/>
              <a:t>Discorso</a:t>
            </a:r>
            <a:r>
              <a:rPr lang="cs-CZ" sz="2300" i="1" dirty="0"/>
              <a:t> </a:t>
            </a:r>
            <a:r>
              <a:rPr lang="cs-CZ" sz="2300" i="1" dirty="0" err="1"/>
              <a:t>delle</a:t>
            </a:r>
            <a:r>
              <a:rPr lang="cs-CZ" sz="2300" i="1" dirty="0"/>
              <a:t> </a:t>
            </a:r>
            <a:r>
              <a:rPr lang="cs-CZ" sz="2300" i="1" dirty="0" err="1"/>
              <a:t>comete</a:t>
            </a:r>
            <a:r>
              <a:rPr lang="cs-CZ" sz="2300" i="1" dirty="0"/>
              <a:t>)</a:t>
            </a:r>
            <a:r>
              <a:rPr lang="cs-CZ" sz="2300" dirty="0"/>
              <a:t> -  komety jako meteorologický úkaz vzniklý na základě světelných paprsků. </a:t>
            </a:r>
          </a:p>
          <a:p>
            <a:r>
              <a:rPr lang="cs-CZ" sz="2300" dirty="0"/>
              <a:t>V říjnu </a:t>
            </a:r>
            <a:r>
              <a:rPr lang="cs-CZ" sz="2300" dirty="0" err="1"/>
              <a:t>Orazio</a:t>
            </a:r>
            <a:r>
              <a:rPr lang="cs-CZ" sz="2300" dirty="0"/>
              <a:t> Grassi zaútočí na Galileiho v pamfletu a obviňuje ho z kacířství </a:t>
            </a:r>
          </a:p>
          <a:p>
            <a:r>
              <a:rPr lang="cs-CZ" sz="2300" dirty="0"/>
              <a:t>1623: Galileo odpovídá ve spise </a:t>
            </a:r>
            <a:r>
              <a:rPr lang="cs-CZ" sz="2300" i="1" dirty="0" err="1"/>
              <a:t>Il</a:t>
            </a:r>
            <a:r>
              <a:rPr lang="cs-CZ" sz="2300" i="1" dirty="0"/>
              <a:t> </a:t>
            </a:r>
            <a:r>
              <a:rPr lang="cs-CZ" sz="2300" i="1" dirty="0" err="1"/>
              <a:t>Saggiatore</a:t>
            </a:r>
            <a:r>
              <a:rPr lang="cs-CZ" sz="2300" i="1" dirty="0"/>
              <a:t> </a:t>
            </a:r>
          </a:p>
          <a:p>
            <a:endParaRPr lang="cs-CZ" sz="2300" dirty="0"/>
          </a:p>
          <a:p>
            <a:pPr>
              <a:buNone/>
            </a:pPr>
            <a:endParaRPr lang="cs-CZ" sz="2300" dirty="0"/>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PPT_DBNAME" val="06 - Galileo Galilei - Matematizace přírody[20221031173428569].mdb"/>
  <p:tag name="ARS_RESPONSE_PERSONNUM" val="100"/>
</p:tagLst>
</file>

<file path=ppt/tags/tag10.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11.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12.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13.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14.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15.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16.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17.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18.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19.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2.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20.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21.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22.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23.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24.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7.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8.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9.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6637</TotalTime>
  <Words>1730</Words>
  <Application>Microsoft Office PowerPoint</Application>
  <PresentationFormat>Předvádění na obrazovce (4:3)</PresentationFormat>
  <Paragraphs>115</Paragraphs>
  <Slides>26</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26</vt:i4>
      </vt:variant>
    </vt:vector>
  </HeadingPairs>
  <TitlesOfParts>
    <vt:vector size="29" baseType="lpstr">
      <vt:lpstr>Arial</vt:lpstr>
      <vt:lpstr>Calibri</vt:lpstr>
      <vt:lpstr>Motiv sady Office</vt:lpstr>
      <vt:lpstr>Galileo Galilei</vt:lpstr>
      <vt:lpstr>Nová astronomická pozorování pomocí dalekohledu (1609)</vt:lpstr>
      <vt:lpstr>„Střed Měsíce zaujímá jakási prohlubeň, která je větší než všechny ostatní a má přesně kruhový tvar. (…) Co se týče stínu a světla, poskytuje týž vzhled, jaký by na Zemi tvořilo území podobné Čechám, kdyby bylo ze všech stran obklopeno nejvyššími horami, rozmístěnými po obvodu do přesné kružnice.“  (Galileo, Hvězdný posel)</vt:lpstr>
      <vt:lpstr>Nová astronomická pozorování pomocí dalekohledu (1609)</vt:lpstr>
      <vt:lpstr>Galileovy náčrty měsíčních nerovností a Jupiterových měsíců</vt:lpstr>
      <vt:lpstr>Spor vědy a církve?</vt:lpstr>
      <vt:lpstr>Metafora knihy přírody</vt:lpstr>
      <vt:lpstr>Odmítnutí autority tradice</vt:lpstr>
      <vt:lpstr>Kdo je Sarsi? A co jsou komety?</vt:lpstr>
      <vt:lpstr>Prezentace aplikace PowerPoint</vt:lpstr>
      <vt:lpstr>Jedna ze tří komet r. 1618 nad Heidelbergem </vt:lpstr>
      <vt:lpstr>Svět je kniha psaná jazykem matematiky</vt:lpstr>
      <vt:lpstr>Skutečnost je inkarnací matematična</vt:lpstr>
      <vt:lpstr>Saggiatore: myšlenky filosofického významu</vt:lpstr>
      <vt:lpstr>Primární vs. Sekundární kvality</vt:lpstr>
      <vt:lpstr>Primární vs. Sekundární kvality</vt:lpstr>
      <vt:lpstr>Matematická idealizace přírody</vt:lpstr>
      <vt:lpstr>Matematická idealizace přírody</vt:lpstr>
      <vt:lpstr>Galileo empirik? </vt:lpstr>
      <vt:lpstr>Galileo jako platonizující racionalista?</vt:lpstr>
      <vt:lpstr>Syntéza empirických pozorování a racionálních vhledů</vt:lpstr>
      <vt:lpstr>Prezentace aplikace PowerPoint</vt:lpstr>
      <vt:lpstr>Pokusy s nakloněnou rovinou</vt:lpstr>
      <vt:lpstr>Emancipace rozumu</vt:lpstr>
      <vt:lpstr>Důsledky Galileiho matematizace přírody</vt:lpstr>
      <vt:lpstr>Důsledky Galileiho matematizace přírody II</vt:lpstr>
    </vt:vector>
  </TitlesOfParts>
  <Company>UHK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Galileo Galilei</dc:title>
  <dc:creator>Ondřej Švec</dc:creator>
  <cp:lastModifiedBy>Švec, Ondřej</cp:lastModifiedBy>
  <cp:revision>45</cp:revision>
  <dcterms:created xsi:type="dcterms:W3CDTF">2013-11-18T15:42:07Z</dcterms:created>
  <dcterms:modified xsi:type="dcterms:W3CDTF">2024-11-04T16:19:11Z</dcterms:modified>
</cp:coreProperties>
</file>