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21"/>
  </p:notesMasterIdLst>
  <p:sldIdLst>
    <p:sldId id="257" r:id="rId2"/>
    <p:sldId id="260" r:id="rId3"/>
    <p:sldId id="261" r:id="rId4"/>
    <p:sldId id="262" r:id="rId5"/>
    <p:sldId id="263" r:id="rId6"/>
    <p:sldId id="264" r:id="rId7"/>
    <p:sldId id="265" r:id="rId8"/>
    <p:sldId id="266" r:id="rId9"/>
    <p:sldId id="267" r:id="rId10"/>
    <p:sldId id="268" r:id="rId11"/>
    <p:sldId id="270" r:id="rId12"/>
    <p:sldId id="271" r:id="rId13"/>
    <p:sldId id="272" r:id="rId14"/>
    <p:sldId id="273" r:id="rId15"/>
    <p:sldId id="274" r:id="rId16"/>
    <p:sldId id="275" r:id="rId17"/>
    <p:sldId id="276"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83" autoAdjust="0"/>
    <p:restoredTop sz="93931" autoAdjust="0"/>
  </p:normalViewPr>
  <p:slideViewPr>
    <p:cSldViewPr snapToGrid="0">
      <p:cViewPr varScale="1">
        <p:scale>
          <a:sx n="93" d="100"/>
          <a:sy n="93" d="100"/>
        </p:scale>
        <p:origin x="101" y="226"/>
      </p:cViewPr>
      <p:guideLst/>
    </p:cSldViewPr>
  </p:slideViewPr>
  <p:outlineViewPr>
    <p:cViewPr>
      <p:scale>
        <a:sx n="33" d="100"/>
        <a:sy n="33" d="100"/>
      </p:scale>
      <p:origin x="0" y="-2277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376A2-5B9F-4714-BE59-480B9C86B454}" type="datetimeFigureOut">
              <a:rPr lang="cs-CZ" smtClean="0"/>
              <a:t>03.05.2021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B1F47-7B68-47F2-9885-4930072E1ECA}" type="slidenum">
              <a:rPr lang="cs-CZ" smtClean="0"/>
              <a:t>‹#›</a:t>
            </a:fld>
            <a:endParaRPr lang="cs-CZ"/>
          </a:p>
        </p:txBody>
      </p:sp>
    </p:spTree>
    <p:extLst>
      <p:ext uri="{BB962C8B-B14F-4D97-AF65-F5344CB8AC3E}">
        <p14:creationId xmlns:p14="http://schemas.microsoft.com/office/powerpoint/2010/main" val="122335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03/05/2021</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3DBD7419-485E-42C3-A909-099A2AFC010B}"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4947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03/05/2021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38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03/05/2021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29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68B32E-9256-4434-A2E6-120418FDE436}" type="datetimeFigureOut">
              <a:rPr lang="en-GB" smtClean="0"/>
              <a:t>03/05/2021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456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6868B32E-9256-4434-A2E6-120418FDE436}" type="datetimeFigureOut">
              <a:rPr lang="en-GB" smtClean="0"/>
              <a:t>03/05/2021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D7419-485E-42C3-A909-099A2AFC010B}"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82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868B32E-9256-4434-A2E6-120418FDE436}" type="datetimeFigureOut">
              <a:rPr lang="en-GB" smtClean="0"/>
              <a:t>03/05/2021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463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868B32E-9256-4434-A2E6-120418FDE436}" type="datetimeFigureOut">
              <a:rPr lang="en-GB" smtClean="0"/>
              <a:t>03/05/2021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BD7419-485E-42C3-A909-099A2AFC010B}"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87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868B32E-9256-4434-A2E6-120418FDE436}" type="datetimeFigureOut">
              <a:rPr lang="en-GB" smtClean="0"/>
              <a:t>03/05/2021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BD7419-485E-42C3-A909-099A2AFC010B}"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027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8B32E-9256-4434-A2E6-120418FDE436}" type="datetimeFigureOut">
              <a:rPr lang="en-GB" smtClean="0"/>
              <a:t>03/05/2021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BD7419-485E-42C3-A909-099A2AFC010B}" type="slidenum">
              <a:rPr lang="en-GB" smtClean="0"/>
              <a:t>‹#›</a:t>
            </a:fld>
            <a:endParaRPr lang="en-GB"/>
          </a:p>
        </p:txBody>
      </p:sp>
    </p:spTree>
    <p:extLst>
      <p:ext uri="{BB962C8B-B14F-4D97-AF65-F5344CB8AC3E}">
        <p14:creationId xmlns:p14="http://schemas.microsoft.com/office/powerpoint/2010/main" val="31192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6868B32E-9256-4434-A2E6-120418FDE436}" type="datetimeFigureOut">
              <a:rPr lang="en-GB" smtClean="0"/>
              <a:t>03/05/2021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038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68B32E-9256-4434-A2E6-120418FDE436}" type="datetimeFigureOut">
              <a:rPr lang="en-GB" smtClean="0"/>
              <a:t>03/05/2021</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3DBD7419-485E-42C3-A909-099A2AFC010B}"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31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68B32E-9256-4434-A2E6-120418FDE436}" type="datetimeFigureOut">
              <a:rPr lang="en-GB" smtClean="0"/>
              <a:t>03/05/2021</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DBD7419-485E-42C3-A909-099A2AFC010B}"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16444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hyperlink" Target="http://www.fsv.cuni.cz/" TargetMode="External"/><Relationship Id="rId4" Type="http://schemas.openxmlformats.org/officeDocument/2006/relationships/hyperlink" Target="mailto:iss@fsv.cuni.cz"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074" name="Nadpis 1"/>
          <p:cNvSpPr>
            <a:spLocks noGrp="1"/>
          </p:cNvSpPr>
          <p:nvPr>
            <p:ph type="ctrTitle"/>
          </p:nvPr>
        </p:nvSpPr>
        <p:spPr>
          <a:xfrm>
            <a:off x="1446756" y="1463015"/>
            <a:ext cx="5492683" cy="3196668"/>
          </a:xfrm>
        </p:spPr>
        <p:txBody>
          <a:bodyPr anchor="ctr">
            <a:normAutofit fontScale="90000"/>
          </a:bodyPr>
          <a:lstStyle/>
          <a:p>
            <a:pPr algn="ctr"/>
            <a:r>
              <a:rPr lang="cs-CZ" sz="4000" dirty="0" err="1"/>
              <a:t>Nations</a:t>
            </a:r>
            <a:r>
              <a:rPr lang="cs-CZ" sz="4000" dirty="0"/>
              <a:t> and </a:t>
            </a:r>
            <a:r>
              <a:rPr lang="cs-CZ" sz="4000" dirty="0" err="1"/>
              <a:t>Nationalism</a:t>
            </a:r>
            <a:r>
              <a:rPr lang="cs-CZ" sz="4000" dirty="0"/>
              <a:t>: </a:t>
            </a:r>
            <a:br>
              <a:rPr lang="cs-CZ" sz="4000" dirty="0"/>
            </a:br>
            <a:r>
              <a:rPr lang="cs-CZ" sz="4000" dirty="0"/>
              <a:t>An </a:t>
            </a:r>
            <a:r>
              <a:rPr lang="cs-CZ" sz="4000" dirty="0" err="1"/>
              <a:t>Advanced</a:t>
            </a:r>
            <a:r>
              <a:rPr lang="cs-CZ" sz="4000" dirty="0"/>
              <a:t> </a:t>
            </a:r>
            <a:r>
              <a:rPr lang="cs-CZ" sz="4000" dirty="0" err="1"/>
              <a:t>Course</a:t>
            </a:r>
            <a:br>
              <a:rPr lang="cs-CZ" sz="4000" dirty="0"/>
            </a:br>
            <a:r>
              <a:rPr lang="cs-CZ" sz="4000" dirty="0"/>
              <a:t>on </a:t>
            </a:r>
            <a:r>
              <a:rPr lang="cs-CZ" sz="4000" dirty="0" err="1"/>
              <a:t>Politics</a:t>
            </a:r>
            <a:r>
              <a:rPr lang="cs-CZ" sz="4000" dirty="0"/>
              <a:t> </a:t>
            </a:r>
            <a:br>
              <a:rPr lang="cs-CZ" sz="4000" dirty="0"/>
            </a:br>
            <a:r>
              <a:rPr lang="cs-CZ" sz="4000" dirty="0"/>
              <a:t>and </a:t>
            </a:r>
            <a:r>
              <a:rPr lang="cs-CZ" sz="4000" dirty="0" err="1"/>
              <a:t>culture</a:t>
            </a:r>
            <a:endParaRPr lang="cs-CZ" altLang="cs-CZ" sz="4000" dirty="0"/>
          </a:p>
        </p:txBody>
      </p:sp>
      <p:sp>
        <p:nvSpPr>
          <p:cNvPr id="3" name="Podnadpis 2"/>
          <p:cNvSpPr>
            <a:spLocks noGrp="1"/>
          </p:cNvSpPr>
          <p:nvPr>
            <p:ph type="subTitle" idx="1"/>
          </p:nvPr>
        </p:nvSpPr>
        <p:spPr>
          <a:xfrm>
            <a:off x="6939439" y="1463014"/>
            <a:ext cx="4050279" cy="3293053"/>
          </a:xfrm>
        </p:spPr>
        <p:txBody>
          <a:bodyPr rtlCol="0" anchor="ctr">
            <a:normAutofit/>
          </a:bodyPr>
          <a:lstStyle/>
          <a:p>
            <a:pPr>
              <a:defRPr/>
            </a:pPr>
            <a:r>
              <a:rPr lang="cs-CZ" sz="2000" dirty="0"/>
              <a:t>Zdeněk Uherek</a:t>
            </a:r>
          </a:p>
          <a:p>
            <a:pPr>
              <a:defRPr/>
            </a:pPr>
            <a:endParaRPr lang="cs-CZ" sz="2000" dirty="0"/>
          </a:p>
          <a:p>
            <a:pPr>
              <a:defRPr/>
            </a:pPr>
            <a:r>
              <a:rPr lang="cs-CZ" sz="2000" dirty="0"/>
              <a:t>zdenek.uherek@fsv.cuni.cz</a:t>
            </a:r>
          </a:p>
        </p:txBody>
      </p:sp>
      <p:sp>
        <p:nvSpPr>
          <p:cNvPr id="4" name="object 5"/>
          <p:cNvSpPr/>
          <p:nvPr/>
        </p:nvSpPr>
        <p:spPr>
          <a:xfrm>
            <a:off x="1837309" y="153669"/>
            <a:ext cx="3724402" cy="1035050"/>
          </a:xfrm>
          <a:prstGeom prst="rect">
            <a:avLst/>
          </a:prstGeom>
          <a:blipFill>
            <a:blip r:embed="rId2" cstate="print"/>
            <a:stretch>
              <a:fillRect/>
            </a:stretch>
          </a:blipFill>
        </p:spPr>
        <p:txBody>
          <a:bodyPr wrap="square" lIns="0" tIns="0" rIns="0" bIns="0" rtlCol="0"/>
          <a:lstStyle/>
          <a:p>
            <a:endParaRPr/>
          </a:p>
        </p:txBody>
      </p:sp>
      <p:sp>
        <p:nvSpPr>
          <p:cNvPr id="5" name="object 4"/>
          <p:cNvSpPr/>
          <p:nvPr/>
        </p:nvSpPr>
        <p:spPr>
          <a:xfrm>
            <a:off x="8472265" y="548680"/>
            <a:ext cx="1070609" cy="389890"/>
          </a:xfrm>
          <a:prstGeom prst="rect">
            <a:avLst/>
          </a:prstGeom>
          <a:blipFill>
            <a:blip r:embed="rId3" cstate="print"/>
            <a:stretch>
              <a:fillRect/>
            </a:stretch>
          </a:blipFill>
        </p:spPr>
        <p:txBody>
          <a:bodyPr wrap="square" lIns="0" tIns="0" rIns="0" bIns="0" rtlCol="0"/>
          <a:lstStyle/>
          <a:p>
            <a:endParaRPr/>
          </a:p>
        </p:txBody>
      </p:sp>
      <p:sp>
        <p:nvSpPr>
          <p:cNvPr id="8" name="object 2"/>
          <p:cNvSpPr txBox="1"/>
          <p:nvPr/>
        </p:nvSpPr>
        <p:spPr>
          <a:xfrm>
            <a:off x="1991545" y="5668833"/>
            <a:ext cx="4159885" cy="524246"/>
          </a:xfrm>
          <a:prstGeom prst="rect">
            <a:avLst/>
          </a:prstGeom>
        </p:spPr>
        <p:txBody>
          <a:bodyPr vert="horz" wrap="square" lIns="0" tIns="0" rIns="0" bIns="0" rtlCol="0">
            <a:spAutoFit/>
          </a:bodyPr>
          <a:lstStyle/>
          <a:p>
            <a:pPr marL="12700" marR="1669414">
              <a:lnSpc>
                <a:spcPct val="111500"/>
              </a:lnSpc>
            </a:pPr>
            <a:r>
              <a:rPr sz="1000" b="1" dirty="0">
                <a:solidFill>
                  <a:schemeClr val="bg2">
                    <a:lumMod val="25000"/>
                  </a:schemeClr>
                </a:solidFill>
                <a:latin typeface="Times New Roman"/>
                <a:cs typeface="Times New Roman"/>
              </a:rPr>
              <a:t>Charl</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s Un</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v</a:t>
            </a:r>
            <a:r>
              <a:rPr sz="1000" b="1" spc="-5"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rs</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ty,</a:t>
            </a:r>
            <a:r>
              <a:rPr sz="1000" b="1" spc="-5" dirty="0">
                <a:solidFill>
                  <a:schemeClr val="bg2">
                    <a:lumMod val="25000"/>
                  </a:schemeClr>
                </a:solidFill>
                <a:latin typeface="Times New Roman"/>
                <a:cs typeface="Times New Roman"/>
              </a:rPr>
              <a:t> F</a:t>
            </a:r>
            <a:r>
              <a:rPr sz="1000" b="1" dirty="0">
                <a:solidFill>
                  <a:schemeClr val="bg2">
                    <a:lumMod val="25000"/>
                  </a:schemeClr>
                </a:solidFill>
                <a:latin typeface="Times New Roman"/>
                <a:cs typeface="Times New Roman"/>
              </a:rPr>
              <a:t>acul</a:t>
            </a:r>
            <a:r>
              <a:rPr sz="1000" b="1" spc="-5"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y of So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ial Sc</a:t>
            </a:r>
            <a:r>
              <a:rPr sz="1000" b="1" spc="-5" dirty="0">
                <a:solidFill>
                  <a:schemeClr val="bg2">
                    <a:lumMod val="25000"/>
                  </a:schemeClr>
                </a:solidFill>
                <a:latin typeface="Times New Roman"/>
                <a:cs typeface="Times New Roman"/>
              </a:rPr>
              <a:t>i</a:t>
            </a:r>
            <a:r>
              <a:rPr sz="1000" b="1" spc="-10" dirty="0">
                <a:solidFill>
                  <a:schemeClr val="bg2">
                    <a:lumMod val="25000"/>
                  </a:schemeClr>
                </a:solidFill>
                <a:latin typeface="Times New Roman"/>
                <a:cs typeface="Times New Roman"/>
              </a:rPr>
              <a:t>e</a:t>
            </a:r>
            <a:r>
              <a:rPr sz="1000" b="1" dirty="0">
                <a:solidFill>
                  <a:schemeClr val="bg2">
                    <a:lumMod val="25000"/>
                  </a:schemeClr>
                </a:solidFill>
                <a:latin typeface="Times New Roman"/>
                <a:cs typeface="Times New Roman"/>
              </a:rPr>
              <a:t>nces Insti</a:t>
            </a:r>
            <a:r>
              <a:rPr sz="1000" b="1" spc="-10" dirty="0">
                <a:solidFill>
                  <a:schemeClr val="bg2">
                    <a:lumMod val="25000"/>
                  </a:schemeClr>
                </a:solidFill>
                <a:latin typeface="Times New Roman"/>
                <a:cs typeface="Times New Roman"/>
              </a:rPr>
              <a:t>t</a:t>
            </a:r>
            <a:r>
              <a:rPr sz="1000" b="1" dirty="0">
                <a:solidFill>
                  <a:schemeClr val="bg2">
                    <a:lumMod val="25000"/>
                  </a:schemeClr>
                </a:solidFill>
                <a:latin typeface="Times New Roman"/>
                <a:cs typeface="Times New Roman"/>
              </a:rPr>
              <a:t>ute</a:t>
            </a:r>
            <a:r>
              <a:rPr sz="1000" b="1" spc="-5" dirty="0">
                <a:solidFill>
                  <a:schemeClr val="bg2">
                    <a:lumMod val="25000"/>
                  </a:schemeClr>
                </a:solidFill>
                <a:latin typeface="Times New Roman"/>
                <a:cs typeface="Times New Roman"/>
              </a:rPr>
              <a:t> </a:t>
            </a:r>
            <a:r>
              <a:rPr sz="1000" b="1" dirty="0">
                <a:solidFill>
                  <a:schemeClr val="bg2">
                    <a:lumMod val="25000"/>
                  </a:schemeClr>
                </a:solidFill>
                <a:latin typeface="Times New Roman"/>
                <a:cs typeface="Times New Roman"/>
              </a:rPr>
              <a:t>of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o</a:t>
            </a:r>
            <a:r>
              <a:rPr sz="1000" b="1" spc="-5"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iologi</a:t>
            </a:r>
            <a:r>
              <a:rPr sz="1000" b="1" spc="-10" dirty="0">
                <a:solidFill>
                  <a:schemeClr val="bg2">
                    <a:lumMod val="25000"/>
                  </a:schemeClr>
                </a:solidFill>
                <a:latin typeface="Times New Roman"/>
                <a:cs typeface="Times New Roman"/>
              </a:rPr>
              <a:t>c</a:t>
            </a:r>
            <a:r>
              <a:rPr sz="1000" b="1" dirty="0">
                <a:solidFill>
                  <a:schemeClr val="bg2">
                    <a:lumMod val="25000"/>
                  </a:schemeClr>
                </a:solidFill>
                <a:latin typeface="Times New Roman"/>
                <a:cs typeface="Times New Roman"/>
              </a:rPr>
              <a:t>al </a:t>
            </a:r>
            <a:r>
              <a:rPr sz="1000" b="1" spc="-5" dirty="0">
                <a:solidFill>
                  <a:schemeClr val="bg2">
                    <a:lumMod val="25000"/>
                  </a:schemeClr>
                </a:solidFill>
                <a:latin typeface="Times New Roman"/>
                <a:cs typeface="Times New Roman"/>
              </a:rPr>
              <a:t>S</a:t>
            </a:r>
            <a:r>
              <a:rPr sz="1000" b="1" dirty="0">
                <a:solidFill>
                  <a:schemeClr val="bg2">
                    <a:lumMod val="25000"/>
                  </a:schemeClr>
                </a:solidFill>
                <a:latin typeface="Times New Roman"/>
                <a:cs typeface="Times New Roman"/>
              </a:rPr>
              <a:t>tud</a:t>
            </a:r>
            <a:r>
              <a:rPr sz="1000" b="1" spc="-5" dirty="0">
                <a:solidFill>
                  <a:schemeClr val="bg2">
                    <a:lumMod val="25000"/>
                  </a:schemeClr>
                </a:solidFill>
                <a:latin typeface="Times New Roman"/>
                <a:cs typeface="Times New Roman"/>
              </a:rPr>
              <a:t>i</a:t>
            </a:r>
            <a:r>
              <a:rPr sz="1000" b="1" dirty="0">
                <a:solidFill>
                  <a:schemeClr val="bg2">
                    <a:lumMod val="25000"/>
                  </a:schemeClr>
                </a:solidFill>
                <a:latin typeface="Times New Roman"/>
                <a:cs typeface="Times New Roman"/>
              </a:rPr>
              <a:t>es</a:t>
            </a:r>
            <a:endParaRPr sz="1000" dirty="0">
              <a:solidFill>
                <a:schemeClr val="bg2">
                  <a:lumMod val="25000"/>
                </a:schemeClr>
              </a:solidFill>
              <a:latin typeface="Times New Roman"/>
              <a:cs typeface="Times New Roman"/>
            </a:endParaRPr>
          </a:p>
          <a:p>
            <a:pPr marL="12700">
              <a:spcBef>
                <a:spcPts val="165"/>
              </a:spcBef>
            </a:pPr>
            <a:r>
              <a:rPr sz="1000" dirty="0">
                <a:solidFill>
                  <a:schemeClr val="bg2">
                    <a:lumMod val="25000"/>
                  </a:schemeClr>
                </a:solidFill>
                <a:latin typeface="Times New Roman"/>
                <a:cs typeface="Times New Roman"/>
              </a:rPr>
              <a:t>U Kříže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8, 1</a:t>
            </a:r>
            <a:r>
              <a:rPr sz="1000" spc="-10"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8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0 </a:t>
            </a:r>
            <a:r>
              <a:rPr sz="1000" spc="-5" dirty="0">
                <a:solidFill>
                  <a:schemeClr val="bg2">
                    <a:lumMod val="25000"/>
                  </a:schemeClr>
                </a:solidFill>
                <a:latin typeface="Times New Roman"/>
                <a:cs typeface="Times New Roman"/>
              </a:rPr>
              <a:t>P</a:t>
            </a:r>
            <a:r>
              <a:rPr sz="1000" dirty="0">
                <a:solidFill>
                  <a:schemeClr val="bg2">
                    <a:lumMod val="25000"/>
                  </a:schemeClr>
                </a:solidFill>
                <a:latin typeface="Times New Roman"/>
                <a:cs typeface="Times New Roman"/>
              </a:rPr>
              <a:t>r</a:t>
            </a:r>
            <a:r>
              <a:rPr sz="1000" spc="-5" dirty="0">
                <a:solidFill>
                  <a:schemeClr val="bg2">
                    <a:lumMod val="25000"/>
                  </a:schemeClr>
                </a:solidFill>
                <a:latin typeface="Times New Roman"/>
                <a:cs typeface="Times New Roman"/>
              </a:rPr>
              <a:t>a</a:t>
            </a:r>
            <a:r>
              <a:rPr sz="1000" dirty="0">
                <a:solidFill>
                  <a:schemeClr val="bg2">
                    <a:lumMod val="25000"/>
                  </a:schemeClr>
                </a:solidFill>
                <a:latin typeface="Times New Roman"/>
                <a:cs typeface="Times New Roman"/>
              </a:rPr>
              <a:t>g</a:t>
            </a:r>
            <a:r>
              <a:rPr sz="1000" spc="5" dirty="0">
                <a:solidFill>
                  <a:schemeClr val="bg2">
                    <a:lumMod val="25000"/>
                  </a:schemeClr>
                </a:solidFill>
                <a:latin typeface="Times New Roman"/>
                <a:cs typeface="Times New Roman"/>
              </a:rPr>
              <a:t>u</a:t>
            </a:r>
            <a:r>
              <a:rPr sz="1000" dirty="0">
                <a:solidFill>
                  <a:schemeClr val="bg2">
                    <a:lumMod val="25000"/>
                  </a:schemeClr>
                </a:solidFill>
                <a:latin typeface="Times New Roman"/>
                <a:cs typeface="Times New Roman"/>
              </a:rPr>
              <a:t>e</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rPr>
              <a:t>5 / </a:t>
            </a:r>
            <a:r>
              <a:rPr sz="1000" spc="-5" dirty="0">
                <a:solidFill>
                  <a:schemeClr val="bg2">
                    <a:lumMod val="25000"/>
                  </a:schemeClr>
                </a:solidFill>
                <a:latin typeface="Times New Roman"/>
                <a:cs typeface="Times New Roman"/>
              </a:rPr>
              <a:t>i</a:t>
            </a:r>
            <a:r>
              <a:rPr sz="1000" dirty="0">
                <a:solidFill>
                  <a:schemeClr val="bg2">
                    <a:lumMod val="25000"/>
                  </a:schemeClr>
                </a:solidFill>
                <a:latin typeface="Times New Roman"/>
                <a:cs typeface="Times New Roman"/>
              </a:rPr>
              <a:t>ss.f</a:t>
            </a:r>
            <a:r>
              <a:rPr sz="1000" spc="-10" dirty="0">
                <a:solidFill>
                  <a:schemeClr val="bg2">
                    <a:lumMod val="25000"/>
                  </a:schemeClr>
                </a:solidFill>
                <a:latin typeface="Times New Roman"/>
                <a:cs typeface="Times New Roman"/>
              </a:rPr>
              <a:t>s</a:t>
            </a:r>
            <a:r>
              <a:rPr sz="1000" dirty="0">
                <a:solidFill>
                  <a:schemeClr val="bg2">
                    <a:lumMod val="25000"/>
                  </a:schemeClr>
                </a:solidFill>
                <a:latin typeface="Times New Roman"/>
                <a:cs typeface="Times New Roman"/>
              </a:rPr>
              <a:t>v.</a:t>
            </a:r>
            <a:r>
              <a:rPr sz="1000" spc="-10" dirty="0">
                <a:solidFill>
                  <a:schemeClr val="bg2">
                    <a:lumMod val="25000"/>
                  </a:schemeClr>
                </a:solidFill>
                <a:latin typeface="Times New Roman"/>
                <a:cs typeface="Times New Roman"/>
              </a:rPr>
              <a:t>c</a:t>
            </a:r>
            <a:r>
              <a:rPr sz="1000" dirty="0">
                <a:solidFill>
                  <a:schemeClr val="bg2">
                    <a:lumMod val="25000"/>
                  </a:schemeClr>
                </a:solidFill>
                <a:latin typeface="Times New Roman"/>
                <a:cs typeface="Times New Roman"/>
              </a:rPr>
              <a:t>uni.cz /</a:t>
            </a:r>
            <a:r>
              <a:rPr sz="1000" spc="-10" dirty="0">
                <a:solidFill>
                  <a:schemeClr val="bg2">
                    <a:lumMod val="25000"/>
                  </a:schemeClr>
                </a:solidFill>
                <a:latin typeface="Times New Roman"/>
                <a:cs typeface="Times New Roman"/>
              </a:rPr>
              <a:t> </a:t>
            </a:r>
            <a:r>
              <a:rPr sz="1000" dirty="0">
                <a:solidFill>
                  <a:schemeClr val="bg2">
                    <a:lumMod val="25000"/>
                  </a:schemeClr>
                </a:solidFill>
                <a:latin typeface="Times New Roman"/>
                <a:cs typeface="Times New Roman"/>
                <a:hlinkClick r:id="rId4"/>
              </a:rPr>
              <a:t>iss@f</a:t>
            </a:r>
            <a:r>
              <a:rPr sz="1000" spc="-5" dirty="0">
                <a:solidFill>
                  <a:schemeClr val="bg2">
                    <a:lumMod val="25000"/>
                  </a:schemeClr>
                </a:solidFill>
                <a:latin typeface="Times New Roman"/>
                <a:cs typeface="Times New Roman"/>
                <a:hlinkClick r:id="rId4"/>
              </a:rPr>
              <a:t>s</a:t>
            </a:r>
            <a:r>
              <a:rPr sz="1000" dirty="0">
                <a:solidFill>
                  <a:schemeClr val="bg2">
                    <a:lumMod val="25000"/>
                  </a:schemeClr>
                </a:solidFill>
                <a:latin typeface="Times New Roman"/>
                <a:cs typeface="Times New Roman"/>
                <a:hlinkClick r:id="rId4"/>
              </a:rPr>
              <a:t>v.</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uni.</a:t>
            </a:r>
            <a:r>
              <a:rPr sz="1000" spc="-10" dirty="0">
                <a:solidFill>
                  <a:schemeClr val="bg2">
                    <a:lumMod val="25000"/>
                  </a:schemeClr>
                </a:solidFill>
                <a:latin typeface="Times New Roman"/>
                <a:cs typeface="Times New Roman"/>
                <a:hlinkClick r:id="rId4"/>
              </a:rPr>
              <a:t>c</a:t>
            </a:r>
            <a:r>
              <a:rPr sz="1000" dirty="0">
                <a:solidFill>
                  <a:schemeClr val="bg2">
                    <a:lumMod val="25000"/>
                  </a:schemeClr>
                </a:solidFill>
                <a:latin typeface="Times New Roman"/>
                <a:cs typeface="Times New Roman"/>
                <a:hlinkClick r:id="rId4"/>
              </a:rPr>
              <a:t>z </a:t>
            </a:r>
            <a:r>
              <a:rPr sz="1000" dirty="0">
                <a:solidFill>
                  <a:schemeClr val="bg2">
                    <a:lumMod val="25000"/>
                  </a:schemeClr>
                </a:solidFill>
                <a:latin typeface="Times New Roman"/>
                <a:cs typeface="Times New Roman"/>
              </a:rPr>
              <a:t>/ +</a:t>
            </a:r>
            <a:r>
              <a:rPr sz="1000" spc="-5" dirty="0">
                <a:solidFill>
                  <a:schemeClr val="bg2">
                    <a:lumMod val="25000"/>
                  </a:schemeClr>
                </a:solidFill>
                <a:latin typeface="Times New Roman"/>
                <a:cs typeface="Times New Roman"/>
              </a:rPr>
              <a:t>4</a:t>
            </a:r>
            <a:r>
              <a:rPr sz="1000" dirty="0">
                <a:solidFill>
                  <a:schemeClr val="bg2">
                    <a:lumMod val="25000"/>
                  </a:schemeClr>
                </a:solidFill>
                <a:latin typeface="Times New Roman"/>
                <a:cs typeface="Times New Roman"/>
              </a:rPr>
              <a:t>20 2</a:t>
            </a:r>
            <a:r>
              <a:rPr sz="1000" spc="-5" dirty="0">
                <a:solidFill>
                  <a:schemeClr val="bg2">
                    <a:lumMod val="25000"/>
                  </a:schemeClr>
                </a:solidFill>
                <a:latin typeface="Times New Roman"/>
                <a:cs typeface="Times New Roman"/>
              </a:rPr>
              <a:t>5</a:t>
            </a:r>
            <a:r>
              <a:rPr sz="1000" dirty="0">
                <a:solidFill>
                  <a:schemeClr val="bg2">
                    <a:lumMod val="25000"/>
                  </a:schemeClr>
                </a:solidFill>
                <a:latin typeface="Times New Roman"/>
                <a:cs typeface="Times New Roman"/>
              </a:rPr>
              <a:t>1 </a:t>
            </a:r>
            <a:r>
              <a:rPr sz="1000" spc="-5" dirty="0">
                <a:solidFill>
                  <a:schemeClr val="bg2">
                    <a:lumMod val="25000"/>
                  </a:schemeClr>
                </a:solidFill>
                <a:latin typeface="Times New Roman"/>
                <a:cs typeface="Times New Roman"/>
              </a:rPr>
              <a:t>0</a:t>
            </a:r>
            <a:r>
              <a:rPr sz="1000" dirty="0">
                <a:solidFill>
                  <a:schemeClr val="bg2">
                    <a:lumMod val="25000"/>
                  </a:schemeClr>
                </a:solidFill>
                <a:latin typeface="Times New Roman"/>
                <a:cs typeface="Times New Roman"/>
              </a:rPr>
              <a:t>80 2</a:t>
            </a:r>
            <a:r>
              <a:rPr sz="1000" spc="-5" dirty="0">
                <a:solidFill>
                  <a:schemeClr val="bg2">
                    <a:lumMod val="25000"/>
                  </a:schemeClr>
                </a:solidFill>
                <a:latin typeface="Times New Roman"/>
                <a:cs typeface="Times New Roman"/>
              </a:rPr>
              <a:t>1</a:t>
            </a:r>
            <a:r>
              <a:rPr sz="1000" dirty="0">
                <a:solidFill>
                  <a:schemeClr val="bg2">
                    <a:lumMod val="25000"/>
                  </a:schemeClr>
                </a:solidFill>
                <a:latin typeface="Times New Roman"/>
                <a:cs typeface="Times New Roman"/>
              </a:rPr>
              <a:t>6</a:t>
            </a:r>
          </a:p>
        </p:txBody>
      </p:sp>
      <p:sp>
        <p:nvSpPr>
          <p:cNvPr id="9" name="object 3"/>
          <p:cNvSpPr txBox="1"/>
          <p:nvPr/>
        </p:nvSpPr>
        <p:spPr>
          <a:xfrm>
            <a:off x="7530523" y="5818526"/>
            <a:ext cx="1071245" cy="436017"/>
          </a:xfrm>
          <a:prstGeom prst="rect">
            <a:avLst/>
          </a:prstGeom>
        </p:spPr>
        <p:txBody>
          <a:bodyPr vert="horz" wrap="square" lIns="0" tIns="0" rIns="0" bIns="0" rtlCol="0">
            <a:spAutoFit/>
          </a:bodyPr>
          <a:lstStyle/>
          <a:p>
            <a:pPr marR="5080" algn="r">
              <a:lnSpc>
                <a:spcPts val="1405"/>
              </a:lnSpc>
              <a:spcAft>
                <a:spcPts val="600"/>
              </a:spcAft>
            </a:pPr>
            <a:r>
              <a:rPr lang="cs-CZ" sz="1200" b="1" dirty="0">
                <a:solidFill>
                  <a:schemeClr val="accent2">
                    <a:lumMod val="75000"/>
                  </a:schemeClr>
                </a:solidFill>
                <a:latin typeface="Times New Roman"/>
                <a:cs typeface="Times New Roman"/>
                <a:hlinkClick r:id="rId5"/>
              </a:rPr>
              <a:t>w</a:t>
            </a:r>
            <a:r>
              <a:rPr lang="cs-CZ" sz="1200" b="1" spc="-5" dirty="0">
                <a:solidFill>
                  <a:schemeClr val="accent2">
                    <a:lumMod val="75000"/>
                  </a:schemeClr>
                </a:solidFill>
                <a:latin typeface="Times New Roman"/>
                <a:cs typeface="Times New Roman"/>
                <a:hlinkClick r:id="rId5"/>
              </a:rPr>
              <a:t>w</a:t>
            </a:r>
            <a:r>
              <a:rPr lang="cs-CZ" sz="1200" b="1" dirty="0">
                <a:solidFill>
                  <a:schemeClr val="accent2">
                    <a:lumMod val="75000"/>
                  </a:schemeClr>
                </a:solidFill>
                <a:latin typeface="Times New Roman"/>
                <a:cs typeface="Times New Roman"/>
                <a:hlinkClick r:id="rId5"/>
              </a:rPr>
              <a:t>w.fsv.c</a:t>
            </a:r>
            <a:r>
              <a:rPr lang="cs-CZ" sz="1200" b="1" spc="5" dirty="0">
                <a:solidFill>
                  <a:schemeClr val="accent2">
                    <a:lumMod val="75000"/>
                  </a:schemeClr>
                </a:solidFill>
                <a:latin typeface="Times New Roman"/>
                <a:cs typeface="Times New Roman"/>
                <a:hlinkClick r:id="rId5"/>
              </a:rPr>
              <a:t>u</a:t>
            </a:r>
            <a:r>
              <a:rPr lang="cs-CZ" sz="1200" b="1" dirty="0">
                <a:solidFill>
                  <a:schemeClr val="accent2">
                    <a:lumMod val="75000"/>
                  </a:schemeClr>
                </a:solidFill>
                <a:latin typeface="Times New Roman"/>
                <a:cs typeface="Times New Roman"/>
                <a:hlinkClick r:id="rId5"/>
              </a:rPr>
              <a:t>ni.cz</a:t>
            </a:r>
            <a:endParaRPr lang="cs-CZ" sz="1200" dirty="0">
              <a:solidFill>
                <a:schemeClr val="accent2">
                  <a:lumMod val="75000"/>
                </a:schemeClr>
              </a:solidFill>
              <a:latin typeface="Times New Roman"/>
              <a:cs typeface="Times New Roman"/>
            </a:endParaRPr>
          </a:p>
          <a:p>
            <a:pPr marR="5715" algn="r">
              <a:lnSpc>
                <a:spcPts val="1405"/>
              </a:lnSpc>
              <a:spcAft>
                <a:spcPts val="600"/>
              </a:spcAft>
            </a:pPr>
            <a:r>
              <a:rPr lang="cs-CZ" sz="1200" dirty="0">
                <a:solidFill>
                  <a:schemeClr val="accent2">
                    <a:lumMod val="75000"/>
                  </a:schemeClr>
                </a:solidFill>
                <a:latin typeface="Times New Roman"/>
                <a:cs typeface="Times New Roman"/>
              </a:rPr>
              <a:t>1/1</a:t>
            </a:r>
          </a:p>
        </p:txBody>
      </p:sp>
    </p:spTree>
    <p:extLst>
      <p:ext uri="{BB962C8B-B14F-4D97-AF65-F5344CB8AC3E}">
        <p14:creationId xmlns:p14="http://schemas.microsoft.com/office/powerpoint/2010/main" val="3698413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92500" lnSpcReduction="20000"/>
          </a:bodyPr>
          <a:lstStyle/>
          <a:p>
            <a:r>
              <a:rPr lang="cs-CZ" dirty="0"/>
              <a:t>The </a:t>
            </a:r>
            <a:r>
              <a:rPr lang="cs-CZ" dirty="0" err="1"/>
              <a:t>same</a:t>
            </a:r>
            <a:r>
              <a:rPr lang="cs-CZ" dirty="0"/>
              <a:t> </a:t>
            </a:r>
            <a:r>
              <a:rPr lang="cs-CZ" dirty="0" err="1"/>
              <a:t>Radcliffe</a:t>
            </a:r>
            <a:r>
              <a:rPr lang="cs-CZ" dirty="0"/>
              <a:t>-Brown </a:t>
            </a:r>
            <a:r>
              <a:rPr lang="cs-CZ" dirty="0" err="1"/>
              <a:t>when</a:t>
            </a:r>
            <a:r>
              <a:rPr lang="cs-CZ" dirty="0"/>
              <a:t> he </a:t>
            </a:r>
            <a:r>
              <a:rPr lang="cs-CZ" dirty="0" err="1"/>
              <a:t>spoke</a:t>
            </a:r>
            <a:r>
              <a:rPr lang="cs-CZ" dirty="0"/>
              <a:t> </a:t>
            </a:r>
            <a:r>
              <a:rPr lang="cs-CZ" dirty="0" err="1"/>
              <a:t>about</a:t>
            </a:r>
            <a:r>
              <a:rPr lang="cs-CZ" dirty="0"/>
              <a:t> „primitive“ </a:t>
            </a:r>
            <a:r>
              <a:rPr lang="cs-CZ" dirty="0" err="1"/>
              <a:t>people</a:t>
            </a:r>
            <a:r>
              <a:rPr lang="cs-CZ" dirty="0"/>
              <a:t>.</a:t>
            </a:r>
          </a:p>
          <a:p>
            <a:endParaRPr lang="cs-CZ" dirty="0"/>
          </a:p>
          <a:p>
            <a:endParaRPr lang="cs-CZ" dirty="0"/>
          </a:p>
          <a:p>
            <a:r>
              <a:rPr lang="cs-CZ" dirty="0" err="1"/>
              <a:t>Situation</a:t>
            </a:r>
            <a:r>
              <a:rPr lang="cs-CZ" dirty="0"/>
              <a:t> </a:t>
            </a:r>
            <a:r>
              <a:rPr lang="cs-CZ" dirty="0" err="1"/>
              <a:t>changed</a:t>
            </a:r>
            <a:r>
              <a:rPr lang="cs-CZ" dirty="0"/>
              <a:t> in 1950 </a:t>
            </a:r>
            <a:r>
              <a:rPr lang="cs-CZ" dirty="0" err="1"/>
              <a:t>thanks</a:t>
            </a:r>
            <a:r>
              <a:rPr lang="cs-CZ" dirty="0"/>
              <a:t> to Edmund </a:t>
            </a:r>
            <a:r>
              <a:rPr lang="cs-CZ" dirty="0" err="1"/>
              <a:t>Leach´s</a:t>
            </a:r>
            <a:r>
              <a:rPr lang="cs-CZ" dirty="0"/>
              <a:t> </a:t>
            </a:r>
            <a:r>
              <a:rPr lang="cs-CZ" dirty="0" err="1"/>
              <a:t>Political</a:t>
            </a:r>
            <a:r>
              <a:rPr lang="cs-CZ" dirty="0"/>
              <a:t> Systems of </a:t>
            </a:r>
            <a:r>
              <a:rPr lang="cs-CZ" dirty="0" err="1"/>
              <a:t>Highland</a:t>
            </a:r>
            <a:r>
              <a:rPr lang="cs-CZ" dirty="0"/>
              <a:t> Burma (1954). </a:t>
            </a:r>
            <a:r>
              <a:rPr lang="cs-CZ" dirty="0" err="1"/>
              <a:t>It</a:t>
            </a:r>
            <a:r>
              <a:rPr lang="cs-CZ" dirty="0"/>
              <a:t> </a:t>
            </a:r>
            <a:r>
              <a:rPr lang="cs-CZ" dirty="0" err="1"/>
              <a:t>was</a:t>
            </a:r>
            <a:r>
              <a:rPr lang="cs-CZ" dirty="0"/>
              <a:t> more proces-</a:t>
            </a:r>
            <a:r>
              <a:rPr lang="cs-CZ" dirty="0" err="1"/>
              <a:t>oriented</a:t>
            </a:r>
            <a:r>
              <a:rPr lang="cs-CZ" dirty="0"/>
              <a:t>, </a:t>
            </a:r>
            <a:r>
              <a:rPr lang="cs-CZ" dirty="0" err="1"/>
              <a:t>dynamic</a:t>
            </a:r>
            <a:r>
              <a:rPr lang="cs-CZ" dirty="0"/>
              <a:t> </a:t>
            </a:r>
            <a:r>
              <a:rPr lang="cs-CZ" dirty="0" err="1"/>
              <a:t>analysis</a:t>
            </a:r>
            <a:r>
              <a:rPr lang="cs-CZ" dirty="0"/>
              <a:t>. In the </a:t>
            </a:r>
            <a:r>
              <a:rPr lang="cs-CZ" dirty="0" err="1"/>
              <a:t>Kachin</a:t>
            </a:r>
            <a:r>
              <a:rPr lang="cs-CZ" dirty="0"/>
              <a:t> </a:t>
            </a:r>
            <a:r>
              <a:rPr lang="cs-CZ" dirty="0" err="1"/>
              <a:t>Hills</a:t>
            </a:r>
            <a:r>
              <a:rPr lang="cs-CZ" dirty="0"/>
              <a:t>, </a:t>
            </a:r>
            <a:r>
              <a:rPr lang="cs-CZ" dirty="0" err="1"/>
              <a:t>Leach</a:t>
            </a:r>
            <a:r>
              <a:rPr lang="cs-CZ" dirty="0"/>
              <a:t> </a:t>
            </a:r>
            <a:r>
              <a:rPr lang="cs-CZ" dirty="0" err="1"/>
              <a:t>found</a:t>
            </a:r>
            <a:r>
              <a:rPr lang="cs-CZ" dirty="0"/>
              <a:t> not </a:t>
            </a:r>
            <a:r>
              <a:rPr lang="cs-CZ" dirty="0" err="1"/>
              <a:t>one</a:t>
            </a:r>
            <a:r>
              <a:rPr lang="cs-CZ" dirty="0"/>
              <a:t> but </a:t>
            </a:r>
            <a:r>
              <a:rPr lang="cs-CZ" dirty="0" err="1"/>
              <a:t>three</a:t>
            </a:r>
            <a:r>
              <a:rPr lang="cs-CZ" dirty="0"/>
              <a:t> </a:t>
            </a:r>
            <a:r>
              <a:rPr lang="cs-CZ" dirty="0" err="1"/>
              <a:t>different</a:t>
            </a:r>
            <a:r>
              <a:rPr lang="cs-CZ" dirty="0"/>
              <a:t> </a:t>
            </a:r>
            <a:r>
              <a:rPr lang="cs-CZ" dirty="0" err="1"/>
              <a:t>political</a:t>
            </a:r>
            <a:r>
              <a:rPr lang="cs-CZ" dirty="0"/>
              <a:t> </a:t>
            </a:r>
            <a:r>
              <a:rPr lang="cs-CZ" dirty="0" err="1"/>
              <a:t>systems</a:t>
            </a:r>
            <a:r>
              <a:rPr lang="cs-CZ" dirty="0"/>
              <a:t>: </a:t>
            </a:r>
            <a:r>
              <a:rPr lang="cs-CZ" dirty="0" err="1"/>
              <a:t>virtually</a:t>
            </a:r>
            <a:r>
              <a:rPr lang="cs-CZ" dirty="0"/>
              <a:t> </a:t>
            </a:r>
            <a:r>
              <a:rPr lang="cs-CZ" dirty="0" err="1"/>
              <a:t>traditional</a:t>
            </a:r>
            <a:r>
              <a:rPr lang="cs-CZ" dirty="0"/>
              <a:t> </a:t>
            </a:r>
            <a:r>
              <a:rPr lang="cs-CZ" dirty="0" err="1"/>
              <a:t>system</a:t>
            </a:r>
            <a:r>
              <a:rPr lang="cs-CZ" dirty="0"/>
              <a:t>, </a:t>
            </a:r>
            <a:r>
              <a:rPr lang="cs-CZ" dirty="0" err="1"/>
              <a:t>an</a:t>
            </a:r>
            <a:r>
              <a:rPr lang="cs-CZ" dirty="0"/>
              <a:t> </a:t>
            </a:r>
            <a:r>
              <a:rPr lang="cs-CZ" dirty="0" err="1"/>
              <a:t>unstable</a:t>
            </a:r>
            <a:r>
              <a:rPr lang="cs-CZ" dirty="0"/>
              <a:t> and </a:t>
            </a:r>
            <a:r>
              <a:rPr lang="cs-CZ" dirty="0" err="1"/>
              <a:t>intermedeate</a:t>
            </a:r>
            <a:r>
              <a:rPr lang="cs-CZ" dirty="0"/>
              <a:t> </a:t>
            </a:r>
            <a:r>
              <a:rPr lang="cs-CZ" dirty="0" err="1"/>
              <a:t>system</a:t>
            </a:r>
            <a:r>
              <a:rPr lang="cs-CZ" dirty="0"/>
              <a:t>, and a </a:t>
            </a:r>
            <a:r>
              <a:rPr lang="cs-CZ" dirty="0" err="1"/>
              <a:t>small</a:t>
            </a:r>
            <a:r>
              <a:rPr lang="cs-CZ" dirty="0"/>
              <a:t> </a:t>
            </a:r>
            <a:r>
              <a:rPr lang="cs-CZ" dirty="0" err="1"/>
              <a:t>scale</a:t>
            </a:r>
            <a:r>
              <a:rPr lang="cs-CZ" dirty="0"/>
              <a:t> </a:t>
            </a:r>
            <a:r>
              <a:rPr lang="cs-CZ" dirty="0" err="1"/>
              <a:t>centralised</a:t>
            </a:r>
            <a:r>
              <a:rPr lang="cs-CZ" dirty="0"/>
              <a:t> </a:t>
            </a:r>
            <a:r>
              <a:rPr lang="cs-CZ" dirty="0" err="1"/>
              <a:t>state</a:t>
            </a:r>
            <a:r>
              <a:rPr lang="cs-CZ" dirty="0"/>
              <a:t>.</a:t>
            </a:r>
          </a:p>
          <a:p>
            <a:r>
              <a:rPr lang="cs-CZ" dirty="0" err="1"/>
              <a:t>This</a:t>
            </a:r>
            <a:r>
              <a:rPr lang="cs-CZ" dirty="0"/>
              <a:t> </a:t>
            </a:r>
            <a:r>
              <a:rPr lang="cs-CZ" dirty="0" err="1"/>
              <a:t>unstable</a:t>
            </a:r>
            <a:r>
              <a:rPr lang="cs-CZ" dirty="0"/>
              <a:t> </a:t>
            </a:r>
            <a:r>
              <a:rPr lang="cs-CZ" dirty="0" err="1"/>
              <a:t>system</a:t>
            </a:r>
            <a:r>
              <a:rPr lang="cs-CZ" dirty="0"/>
              <a:t> </a:t>
            </a:r>
            <a:r>
              <a:rPr lang="cs-CZ" dirty="0" err="1"/>
              <a:t>was</a:t>
            </a:r>
            <a:r>
              <a:rPr lang="cs-CZ" dirty="0"/>
              <a:t> </a:t>
            </a:r>
            <a:r>
              <a:rPr lang="cs-CZ" dirty="0" err="1"/>
              <a:t>able</a:t>
            </a:r>
            <a:r>
              <a:rPr lang="cs-CZ" dirty="0"/>
              <a:t> to </a:t>
            </a:r>
            <a:r>
              <a:rPr lang="cs-CZ" dirty="0" err="1"/>
              <a:t>transform</a:t>
            </a:r>
            <a:r>
              <a:rPr lang="cs-CZ" dirty="0"/>
              <a:t> </a:t>
            </a:r>
            <a:r>
              <a:rPr lang="cs-CZ" dirty="0" err="1"/>
              <a:t>either</a:t>
            </a:r>
            <a:r>
              <a:rPr lang="cs-CZ" dirty="0"/>
              <a:t> to </a:t>
            </a:r>
            <a:r>
              <a:rPr lang="cs-CZ" dirty="0" err="1"/>
              <a:t>traditional</a:t>
            </a:r>
            <a:r>
              <a:rPr lang="cs-CZ" dirty="0"/>
              <a:t> </a:t>
            </a:r>
            <a:r>
              <a:rPr lang="cs-CZ" dirty="0" err="1"/>
              <a:t>or</a:t>
            </a:r>
            <a:r>
              <a:rPr lang="cs-CZ" dirty="0"/>
              <a:t> to the </a:t>
            </a:r>
            <a:r>
              <a:rPr lang="cs-CZ" dirty="0" err="1"/>
              <a:t>state</a:t>
            </a:r>
            <a:r>
              <a:rPr lang="cs-CZ" dirty="0"/>
              <a:t> </a:t>
            </a:r>
            <a:r>
              <a:rPr lang="cs-CZ" dirty="0" err="1"/>
              <a:t>system</a:t>
            </a:r>
            <a:r>
              <a:rPr lang="cs-CZ" dirty="0"/>
              <a:t>.</a:t>
            </a:r>
          </a:p>
          <a:p>
            <a:r>
              <a:rPr lang="cs-CZ" dirty="0" err="1"/>
              <a:t>Metamorfosis</a:t>
            </a:r>
            <a:r>
              <a:rPr lang="cs-CZ" dirty="0"/>
              <a:t> of </a:t>
            </a:r>
            <a:r>
              <a:rPr lang="cs-CZ" dirty="0" err="1"/>
              <a:t>one</a:t>
            </a:r>
            <a:r>
              <a:rPr lang="cs-CZ" dirty="0"/>
              <a:t> </a:t>
            </a:r>
            <a:r>
              <a:rPr lang="cs-CZ" dirty="0" err="1"/>
              <a:t>system</a:t>
            </a:r>
            <a:r>
              <a:rPr lang="cs-CZ" dirty="0"/>
              <a:t> to </a:t>
            </a:r>
            <a:r>
              <a:rPr lang="cs-CZ" dirty="0" err="1"/>
              <a:t>another</a:t>
            </a:r>
            <a:r>
              <a:rPr lang="cs-CZ" dirty="0"/>
              <a:t> </a:t>
            </a:r>
            <a:r>
              <a:rPr lang="cs-CZ" dirty="0" err="1"/>
              <a:t>is</a:t>
            </a:r>
            <a:r>
              <a:rPr lang="cs-CZ" dirty="0"/>
              <a:t> </a:t>
            </a:r>
            <a:r>
              <a:rPr lang="cs-CZ" dirty="0" err="1"/>
              <a:t>possible</a:t>
            </a:r>
            <a:r>
              <a:rPr lang="cs-CZ" dirty="0"/>
              <a:t>.</a:t>
            </a:r>
            <a:endParaRPr lang="en-GB" dirty="0"/>
          </a:p>
        </p:txBody>
      </p:sp>
    </p:spTree>
    <p:extLst>
      <p:ext uri="{BB962C8B-B14F-4D97-AF65-F5344CB8AC3E}">
        <p14:creationId xmlns:p14="http://schemas.microsoft.com/office/powerpoint/2010/main" val="2826572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85000" lnSpcReduction="10000"/>
          </a:bodyPr>
          <a:lstStyle/>
          <a:p>
            <a:r>
              <a:rPr lang="en-GB" b="1" dirty="0"/>
              <a:t>Romani communities and political life </a:t>
            </a:r>
            <a:endParaRPr lang="en-GB" dirty="0"/>
          </a:p>
          <a:p>
            <a:r>
              <a:rPr lang="en-GB" dirty="0"/>
              <a:t>It would be misleading to refer Roma communities explicitly in terms of diasporas. The concept of Roma encompasses number of specific groupings that have diverse social statuses, livelihoods, and languages (or at least dialects). Only part of them distinguish themselves as diasporas. However, at the same time, only a small part of them has penetrated into wider political life. Even though they have lived in the states of Europe since the 14th century (</a:t>
            </a:r>
            <a:r>
              <a:rPr lang="en-GB" dirty="0" err="1"/>
              <a:t>Achim</a:t>
            </a:r>
            <a:r>
              <a:rPr lang="en-GB" dirty="0"/>
              <a:t> 2004), they represent usually marginalized groups that operate in public spaces, but without substantial penetration to public structures. They became a part of the states, but weakly tied to secondary institutions. Consequently, the communication within family structures is much more developed then communication skills outside the lineage boundaries. With the outside world, Roma usually developed only limited communication themes focused on trade, sales of various services and recently, social aid. </a:t>
            </a:r>
          </a:p>
        </p:txBody>
      </p:sp>
    </p:spTree>
    <p:extLst>
      <p:ext uri="{BB962C8B-B14F-4D97-AF65-F5344CB8AC3E}">
        <p14:creationId xmlns:p14="http://schemas.microsoft.com/office/powerpoint/2010/main" val="1552881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lstStyle/>
          <a:p>
            <a:r>
              <a:rPr lang="en-GB" dirty="0"/>
              <a:t>European Roma are not economically self-sufficient. They are dependent on wider economy and they respond to economic changes. They can cater for occasional needs, fulfil gaps in demand and supply. As for travelling Roma communities, their economy was well described by Judith </a:t>
            </a:r>
            <a:r>
              <a:rPr lang="en-GB" dirty="0" err="1"/>
              <a:t>Okely</a:t>
            </a:r>
            <a:r>
              <a:rPr lang="en-GB" dirty="0"/>
              <a:t> in terms self-employment, flexibility and mobility (</a:t>
            </a:r>
            <a:r>
              <a:rPr lang="en-GB" dirty="0" err="1"/>
              <a:t>Okely</a:t>
            </a:r>
            <a:r>
              <a:rPr lang="en-GB" dirty="0"/>
              <a:t> 1983: 50). </a:t>
            </a:r>
            <a:endParaRPr lang="cs-CZ" dirty="0"/>
          </a:p>
          <a:p>
            <a:r>
              <a:rPr lang="cs-CZ" dirty="0"/>
              <a:t>Roma in the Czech </a:t>
            </a:r>
            <a:r>
              <a:rPr lang="cs-CZ" dirty="0" err="1"/>
              <a:t>Lands</a:t>
            </a:r>
            <a:r>
              <a:rPr lang="cs-CZ" dirty="0"/>
              <a:t> </a:t>
            </a:r>
            <a:r>
              <a:rPr lang="cs-CZ" dirty="0" err="1"/>
              <a:t>were</a:t>
            </a:r>
            <a:r>
              <a:rPr lang="cs-CZ" dirty="0"/>
              <a:t> </a:t>
            </a:r>
            <a:r>
              <a:rPr lang="cs-CZ" dirty="0" err="1"/>
              <a:t>imposed</a:t>
            </a:r>
            <a:r>
              <a:rPr lang="cs-CZ" dirty="0"/>
              <a:t> of </a:t>
            </a:r>
            <a:r>
              <a:rPr lang="cs-CZ" dirty="0" err="1"/>
              <a:t>assimilation</a:t>
            </a:r>
            <a:r>
              <a:rPr lang="cs-CZ" dirty="0"/>
              <a:t> </a:t>
            </a:r>
            <a:r>
              <a:rPr lang="cs-CZ" dirty="0" err="1"/>
              <a:t>effords</a:t>
            </a:r>
            <a:r>
              <a:rPr lang="cs-CZ" dirty="0"/>
              <a:t>, many </a:t>
            </a:r>
            <a:r>
              <a:rPr lang="cs-CZ" dirty="0" err="1"/>
              <a:t>abandoned</a:t>
            </a:r>
            <a:r>
              <a:rPr lang="cs-CZ" dirty="0"/>
              <a:t> </a:t>
            </a:r>
            <a:r>
              <a:rPr lang="cs-CZ" dirty="0" err="1"/>
              <a:t>their</a:t>
            </a:r>
            <a:r>
              <a:rPr lang="cs-CZ" dirty="0"/>
              <a:t> </a:t>
            </a:r>
            <a:r>
              <a:rPr lang="cs-CZ" dirty="0" err="1"/>
              <a:t>language</a:t>
            </a:r>
            <a:r>
              <a:rPr lang="cs-CZ" dirty="0"/>
              <a:t> </a:t>
            </a:r>
            <a:r>
              <a:rPr lang="cs-CZ" dirty="0" err="1"/>
              <a:t>were</a:t>
            </a:r>
            <a:r>
              <a:rPr lang="cs-CZ" dirty="0"/>
              <a:t> </a:t>
            </a:r>
            <a:r>
              <a:rPr lang="cs-CZ" dirty="0" err="1"/>
              <a:t>employed</a:t>
            </a:r>
            <a:r>
              <a:rPr lang="cs-CZ" dirty="0"/>
              <a:t> and </a:t>
            </a:r>
            <a:r>
              <a:rPr lang="cs-CZ" dirty="0" err="1"/>
              <a:t>did</a:t>
            </a:r>
            <a:r>
              <a:rPr lang="cs-CZ" dirty="0"/>
              <a:t> not </a:t>
            </a:r>
            <a:r>
              <a:rPr lang="cs-CZ" dirty="0" err="1"/>
              <a:t>organized</a:t>
            </a:r>
            <a:r>
              <a:rPr lang="cs-CZ" dirty="0"/>
              <a:t> </a:t>
            </a:r>
            <a:r>
              <a:rPr lang="cs-CZ" dirty="0" err="1"/>
              <a:t>themselves</a:t>
            </a:r>
            <a:r>
              <a:rPr lang="cs-CZ" dirty="0"/>
              <a:t>.</a:t>
            </a:r>
            <a:endParaRPr lang="en-GB" dirty="0"/>
          </a:p>
        </p:txBody>
      </p:sp>
    </p:spTree>
    <p:extLst>
      <p:ext uri="{BB962C8B-B14F-4D97-AF65-F5344CB8AC3E}">
        <p14:creationId xmlns:p14="http://schemas.microsoft.com/office/powerpoint/2010/main" val="397837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lstStyle/>
          <a:p>
            <a:r>
              <a:rPr lang="en-GB" dirty="0"/>
              <a:t>Especially in the 1960s, efforts were made for their political emancipation and the Union of Gypsies - Roma in Czechoslovakia was established in 1968. However, the initiative connected with Prague Spring political emancipation movement was terminated by new normalization political elite established after occupation of Czechoslovakia in 1973 (</a:t>
            </a:r>
            <a:r>
              <a:rPr lang="en-GB" dirty="0" err="1"/>
              <a:t>Pavelčíková</a:t>
            </a:r>
            <a:r>
              <a:rPr lang="en-GB" dirty="0"/>
              <a:t> 2004). </a:t>
            </a:r>
            <a:endParaRPr lang="cs-CZ" dirty="0"/>
          </a:p>
          <a:p>
            <a:endParaRPr lang="en-GB" dirty="0"/>
          </a:p>
        </p:txBody>
      </p:sp>
    </p:spTree>
    <p:extLst>
      <p:ext uri="{BB962C8B-B14F-4D97-AF65-F5344CB8AC3E}">
        <p14:creationId xmlns:p14="http://schemas.microsoft.com/office/powerpoint/2010/main" val="2290092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lnSpcReduction="10000"/>
          </a:bodyPr>
          <a:lstStyle/>
          <a:p>
            <a:r>
              <a:rPr lang="en-GB" dirty="0"/>
              <a:t>The transformations of the Czech society in 1989 initially promisingly developed in terms of opportunities for Roma political participation. Already in November 1989 a preparatory committee for the creation of a Roma political party was established and in 1990 the party was registered under the name of the Roma Citizens' Initiative. The newly born political party immediately established a coalition with the Václav Havel Civic Forum and became popular even among non-Roma population. The Roma Citizens' Initiative had mass support after all in the early 1990s. It reported up to 60,000 members (apparently most of them were inactive) and was represented in all three Czechoslovak Parliament Chambers: the Federal Assembly, the Czech National Council and the Slovak National Council. In the Czech National Council the Roma even had 5 chairs. </a:t>
            </a:r>
          </a:p>
        </p:txBody>
      </p:sp>
    </p:spTree>
    <p:extLst>
      <p:ext uri="{BB962C8B-B14F-4D97-AF65-F5344CB8AC3E}">
        <p14:creationId xmlns:p14="http://schemas.microsoft.com/office/powerpoint/2010/main" val="1772932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92500" lnSpcReduction="20000"/>
          </a:bodyPr>
          <a:lstStyle/>
          <a:p>
            <a:r>
              <a:rPr lang="cs-CZ" dirty="0" err="1"/>
              <a:t>It</a:t>
            </a:r>
            <a:r>
              <a:rPr lang="cs-CZ" dirty="0"/>
              <a:t> </a:t>
            </a:r>
            <a:r>
              <a:rPr lang="cs-CZ" dirty="0" err="1"/>
              <a:t>lasted</a:t>
            </a:r>
            <a:r>
              <a:rPr lang="cs-CZ" dirty="0"/>
              <a:t> up to 1992.</a:t>
            </a:r>
          </a:p>
          <a:p>
            <a:pPr marL="0" indent="0">
              <a:buNone/>
            </a:pPr>
            <a:r>
              <a:rPr lang="en-GB" dirty="0"/>
              <a:t>The Roma Citizens' Initiative entered the elections in 1992 as an independent entity. Only minor support has been received and the party have never entered the parliament again. The Roma Citizen´s Initiative </a:t>
            </a:r>
            <a:r>
              <a:rPr lang="en-GB" dirty="0" err="1"/>
              <a:t>wSince</a:t>
            </a:r>
            <a:r>
              <a:rPr lang="en-GB" dirty="0"/>
              <a:t> 1992, Roma have never entered the parliamentary politics in the Czech Republic with their own political party again. </a:t>
            </a:r>
            <a:endParaRPr lang="cs-CZ" dirty="0"/>
          </a:p>
          <a:p>
            <a:pPr marL="0" indent="0">
              <a:buNone/>
            </a:pPr>
            <a:r>
              <a:rPr lang="en-GB" dirty="0"/>
              <a:t>On the other hand, however, in the mid-1990s, we recorded the boom of registered Roma legal entities, some of which had political objectives, but more often focused on culture, education and social assistance. In 1990s and 2000s, the number of Roma organizations has steadily increased, but most of them have started, registered, but soon ceased to work. as </a:t>
            </a:r>
            <a:r>
              <a:rPr lang="en-GB" dirty="0" err="1"/>
              <a:t>canceled</a:t>
            </a:r>
            <a:r>
              <a:rPr lang="en-GB" dirty="0"/>
              <a:t> in 2009. At that time they had 100 members. </a:t>
            </a:r>
          </a:p>
        </p:txBody>
      </p:sp>
    </p:spTree>
    <p:extLst>
      <p:ext uri="{BB962C8B-B14F-4D97-AF65-F5344CB8AC3E}">
        <p14:creationId xmlns:p14="http://schemas.microsoft.com/office/powerpoint/2010/main" val="986826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lstStyle/>
          <a:p>
            <a:r>
              <a:rPr lang="en-GB" dirty="0"/>
              <a:t>During my field in 2014 we assessed that approximately 540 Roma civic associations were registered in the Czech Republic, of which 68 were located in Prague. The interviewed Roma politician assumed that the really working are four in Prague, and in the 9 Czech Republic, approximately 20 - 25. </a:t>
            </a:r>
            <a:endParaRPr lang="cs-CZ" dirty="0"/>
          </a:p>
          <a:p>
            <a:endParaRPr lang="cs-CZ" dirty="0"/>
          </a:p>
          <a:p>
            <a:endParaRPr lang="en-GB" dirty="0"/>
          </a:p>
        </p:txBody>
      </p:sp>
    </p:spTree>
    <p:extLst>
      <p:ext uri="{BB962C8B-B14F-4D97-AF65-F5344CB8AC3E}">
        <p14:creationId xmlns:p14="http://schemas.microsoft.com/office/powerpoint/2010/main" val="1596789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200" dirty="0"/>
              <a:t>Van </a:t>
            </a:r>
            <a:r>
              <a:rPr lang="en-GB" sz="3200" dirty="0" err="1"/>
              <a:t>Velsen</a:t>
            </a:r>
            <a:r>
              <a:rPr lang="en-GB" sz="3200" dirty="0"/>
              <a:t>, J. 1964. </a:t>
            </a:r>
            <a:r>
              <a:rPr lang="en-GB" sz="3200" i="1" dirty="0"/>
              <a:t>The Politics of </a:t>
            </a:r>
            <a:r>
              <a:rPr lang="en-GB" sz="3200" i="1" dirty="0" err="1"/>
              <a:t>Kinsthip</a:t>
            </a:r>
            <a:r>
              <a:rPr lang="en-GB" sz="3200" i="1" dirty="0"/>
              <a:t>. A Study in Social Manipulation among the Lakeside Tonga of </a:t>
            </a:r>
            <a:r>
              <a:rPr lang="en-GB" sz="3200" i="1" dirty="0" err="1"/>
              <a:t>Nyasalad</a:t>
            </a:r>
            <a:r>
              <a:rPr lang="en-GB" sz="3200" i="1" dirty="0"/>
              <a:t>. </a:t>
            </a:r>
            <a:r>
              <a:rPr lang="en-GB" sz="3200" dirty="0"/>
              <a:t>Manchester: Manchester University Press. </a:t>
            </a:r>
          </a:p>
        </p:txBody>
      </p:sp>
      <p:sp>
        <p:nvSpPr>
          <p:cNvPr id="3" name="Zástupný symbol pro obsah 2"/>
          <p:cNvSpPr>
            <a:spLocks noGrp="1"/>
          </p:cNvSpPr>
          <p:nvPr>
            <p:ph idx="1"/>
          </p:nvPr>
        </p:nvSpPr>
        <p:spPr/>
        <p:txBody>
          <a:bodyPr/>
          <a:lstStyle/>
          <a:p>
            <a:r>
              <a:rPr lang="cs-CZ" dirty="0"/>
              <a:t>Van </a:t>
            </a:r>
            <a:r>
              <a:rPr lang="cs-CZ" dirty="0" err="1"/>
              <a:t>Velsen</a:t>
            </a:r>
            <a:r>
              <a:rPr lang="cs-CZ" dirty="0"/>
              <a:t>: </a:t>
            </a:r>
            <a:r>
              <a:rPr lang="cs-CZ" dirty="0" err="1"/>
              <a:t>old</a:t>
            </a:r>
            <a:r>
              <a:rPr lang="cs-CZ" dirty="0"/>
              <a:t> </a:t>
            </a:r>
            <a:r>
              <a:rPr lang="cs-CZ" dirty="0" err="1"/>
              <a:t>structures</a:t>
            </a:r>
            <a:r>
              <a:rPr lang="cs-CZ" dirty="0"/>
              <a:t> </a:t>
            </a:r>
            <a:r>
              <a:rPr lang="cs-CZ" dirty="0" err="1"/>
              <a:t>merge</a:t>
            </a:r>
            <a:r>
              <a:rPr lang="cs-CZ" dirty="0"/>
              <a:t> to </a:t>
            </a:r>
            <a:r>
              <a:rPr lang="cs-CZ" dirty="0" err="1"/>
              <a:t>new</a:t>
            </a:r>
            <a:r>
              <a:rPr lang="cs-CZ" dirty="0"/>
              <a:t> </a:t>
            </a:r>
            <a:r>
              <a:rPr lang="cs-CZ" dirty="0" err="1"/>
              <a:t>ones</a:t>
            </a:r>
            <a:r>
              <a:rPr lang="cs-CZ" dirty="0"/>
              <a:t>. </a:t>
            </a:r>
            <a:r>
              <a:rPr lang="cs-CZ" dirty="0" err="1"/>
              <a:t>There</a:t>
            </a:r>
            <a:r>
              <a:rPr lang="cs-CZ" dirty="0"/>
              <a:t> are </a:t>
            </a:r>
            <a:r>
              <a:rPr lang="cs-CZ" dirty="0" err="1"/>
              <a:t>inteconnections</a:t>
            </a:r>
            <a:r>
              <a:rPr lang="cs-CZ" dirty="0"/>
              <a:t> in </a:t>
            </a:r>
            <a:r>
              <a:rPr lang="cs-CZ" dirty="0" err="1"/>
              <a:t>one</a:t>
            </a:r>
            <a:r>
              <a:rPr lang="cs-CZ" dirty="0"/>
              <a:t> </a:t>
            </a:r>
            <a:r>
              <a:rPr lang="cs-CZ" dirty="0" err="1"/>
              <a:t>system</a:t>
            </a:r>
            <a:r>
              <a:rPr lang="cs-CZ" dirty="0"/>
              <a:t> and </a:t>
            </a:r>
            <a:r>
              <a:rPr lang="cs-CZ" dirty="0" err="1"/>
              <a:t>politician</a:t>
            </a:r>
            <a:r>
              <a:rPr lang="cs-CZ" dirty="0"/>
              <a:t> do not </a:t>
            </a:r>
            <a:r>
              <a:rPr lang="cs-CZ" dirty="0" err="1"/>
              <a:t>deny</a:t>
            </a:r>
            <a:r>
              <a:rPr lang="cs-CZ" dirty="0"/>
              <a:t> </a:t>
            </a:r>
            <a:r>
              <a:rPr lang="cs-CZ" dirty="0" err="1"/>
              <a:t>it</a:t>
            </a:r>
            <a:r>
              <a:rPr lang="cs-CZ" dirty="0"/>
              <a:t>.</a:t>
            </a:r>
          </a:p>
          <a:p>
            <a:endParaRPr lang="cs-CZ" dirty="0"/>
          </a:p>
          <a:p>
            <a:r>
              <a:rPr lang="cs-CZ" dirty="0"/>
              <a:t>In CASA – </a:t>
            </a:r>
            <a:r>
              <a:rPr lang="cs-CZ" dirty="0" err="1"/>
              <a:t>Zeman´s</a:t>
            </a:r>
            <a:r>
              <a:rPr lang="cs-CZ" dirty="0"/>
              <a:t> </a:t>
            </a:r>
            <a:r>
              <a:rPr lang="cs-CZ" dirty="0" err="1"/>
              <a:t>daughter</a:t>
            </a:r>
            <a:r>
              <a:rPr lang="cs-CZ" dirty="0"/>
              <a:t>.</a:t>
            </a:r>
          </a:p>
          <a:p>
            <a:endParaRPr lang="cs-CZ" dirty="0"/>
          </a:p>
          <a:p>
            <a:r>
              <a:rPr lang="cs-CZ" dirty="0" err="1"/>
              <a:t>Corruption</a:t>
            </a:r>
            <a:r>
              <a:rPr lang="cs-CZ" dirty="0"/>
              <a:t>, </a:t>
            </a:r>
            <a:r>
              <a:rPr lang="cs-CZ" dirty="0" err="1"/>
              <a:t>maphia</a:t>
            </a:r>
            <a:r>
              <a:rPr lang="cs-CZ" dirty="0"/>
              <a:t> – the </a:t>
            </a:r>
            <a:r>
              <a:rPr lang="cs-CZ" dirty="0" err="1"/>
              <a:t>family</a:t>
            </a:r>
            <a:r>
              <a:rPr lang="cs-CZ" dirty="0"/>
              <a:t> </a:t>
            </a:r>
            <a:r>
              <a:rPr lang="cs-CZ" dirty="0" err="1"/>
              <a:t>structure</a:t>
            </a:r>
            <a:r>
              <a:rPr lang="cs-CZ" dirty="0"/>
              <a:t> and the non-</a:t>
            </a:r>
            <a:r>
              <a:rPr lang="cs-CZ" dirty="0" err="1"/>
              <a:t>family</a:t>
            </a:r>
            <a:r>
              <a:rPr lang="cs-CZ" dirty="0"/>
              <a:t> </a:t>
            </a:r>
            <a:r>
              <a:rPr lang="cs-CZ" dirty="0" err="1"/>
              <a:t>structure</a:t>
            </a:r>
            <a:r>
              <a:rPr lang="cs-CZ" dirty="0"/>
              <a:t> are </a:t>
            </a:r>
            <a:r>
              <a:rPr lang="cs-CZ" dirty="0" err="1"/>
              <a:t>connected</a:t>
            </a:r>
            <a:r>
              <a:rPr lang="cs-CZ" dirty="0"/>
              <a:t> </a:t>
            </a:r>
            <a:r>
              <a:rPr lang="cs-CZ" dirty="0" err="1"/>
              <a:t>some</a:t>
            </a:r>
            <a:r>
              <a:rPr lang="cs-CZ" dirty="0"/>
              <a:t> </a:t>
            </a:r>
            <a:r>
              <a:rPr lang="cs-CZ" dirty="0" err="1"/>
              <a:t>pathological</a:t>
            </a:r>
            <a:r>
              <a:rPr lang="cs-CZ" dirty="0"/>
              <a:t> </a:t>
            </a:r>
            <a:r>
              <a:rPr lang="cs-CZ" dirty="0" err="1"/>
              <a:t>way</a:t>
            </a:r>
            <a:r>
              <a:rPr lang="cs-CZ" dirty="0"/>
              <a:t>.</a:t>
            </a:r>
            <a:endParaRPr lang="en-GB" dirty="0"/>
          </a:p>
        </p:txBody>
      </p:sp>
    </p:spTree>
    <p:extLst>
      <p:ext uri="{BB962C8B-B14F-4D97-AF65-F5344CB8AC3E}">
        <p14:creationId xmlns:p14="http://schemas.microsoft.com/office/powerpoint/2010/main" val="351846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70000" lnSpcReduction="20000"/>
          </a:bodyPr>
          <a:lstStyle/>
          <a:p>
            <a:r>
              <a:rPr lang="cs-CZ" dirty="0"/>
              <a:t>Romani society: </a:t>
            </a:r>
          </a:p>
          <a:p>
            <a:r>
              <a:rPr lang="cs-CZ" dirty="0" err="1"/>
              <a:t>Family</a:t>
            </a:r>
            <a:r>
              <a:rPr lang="cs-CZ" dirty="0"/>
              <a:t> </a:t>
            </a:r>
            <a:r>
              <a:rPr lang="cs-CZ" dirty="0" err="1"/>
              <a:t>is</a:t>
            </a:r>
            <a:r>
              <a:rPr lang="cs-CZ" dirty="0"/>
              <a:t> the most </a:t>
            </a:r>
            <a:r>
              <a:rPr lang="cs-CZ" dirty="0" err="1"/>
              <a:t>important</a:t>
            </a:r>
            <a:r>
              <a:rPr lang="cs-CZ" dirty="0"/>
              <a:t> </a:t>
            </a:r>
            <a:r>
              <a:rPr lang="cs-CZ" dirty="0" err="1"/>
              <a:t>structure</a:t>
            </a:r>
            <a:r>
              <a:rPr lang="cs-CZ" dirty="0"/>
              <a:t> and the </a:t>
            </a:r>
            <a:r>
              <a:rPr lang="cs-CZ" dirty="0" err="1"/>
              <a:t>structure</a:t>
            </a:r>
            <a:r>
              <a:rPr lang="cs-CZ" dirty="0"/>
              <a:t> </a:t>
            </a:r>
            <a:r>
              <a:rPr lang="cs-CZ" dirty="0" err="1"/>
              <a:t>that</a:t>
            </a:r>
            <a:r>
              <a:rPr lang="cs-CZ" dirty="0"/>
              <a:t> </a:t>
            </a:r>
            <a:r>
              <a:rPr lang="cs-CZ" dirty="0" err="1"/>
              <a:t>determine</a:t>
            </a:r>
            <a:r>
              <a:rPr lang="cs-CZ" dirty="0"/>
              <a:t> most </a:t>
            </a:r>
            <a:r>
              <a:rPr lang="cs-CZ" dirty="0" err="1"/>
              <a:t>important</a:t>
            </a:r>
            <a:r>
              <a:rPr lang="cs-CZ" dirty="0"/>
              <a:t> </a:t>
            </a:r>
            <a:r>
              <a:rPr lang="cs-CZ" dirty="0" err="1"/>
              <a:t>way</a:t>
            </a:r>
            <a:r>
              <a:rPr lang="cs-CZ" dirty="0"/>
              <a:t> the </a:t>
            </a:r>
            <a:r>
              <a:rPr lang="cs-CZ" dirty="0" err="1"/>
              <a:t>human</a:t>
            </a:r>
            <a:r>
              <a:rPr lang="cs-CZ" dirty="0"/>
              <a:t> </a:t>
            </a:r>
            <a:r>
              <a:rPr lang="cs-CZ" dirty="0" err="1"/>
              <a:t>behave</a:t>
            </a:r>
            <a:r>
              <a:rPr lang="cs-CZ" dirty="0"/>
              <a:t>. </a:t>
            </a:r>
          </a:p>
          <a:p>
            <a:endParaRPr lang="cs-CZ" dirty="0"/>
          </a:p>
          <a:p>
            <a:r>
              <a:rPr lang="cs-CZ" dirty="0" err="1"/>
              <a:t>It</a:t>
            </a:r>
            <a:r>
              <a:rPr lang="cs-CZ" dirty="0"/>
              <a:t> </a:t>
            </a:r>
            <a:r>
              <a:rPr lang="cs-CZ" dirty="0" err="1"/>
              <a:t>is</a:t>
            </a:r>
            <a:r>
              <a:rPr lang="cs-CZ" dirty="0"/>
              <a:t> the most </a:t>
            </a:r>
            <a:r>
              <a:rPr lang="cs-CZ" dirty="0" err="1"/>
              <a:t>binding</a:t>
            </a:r>
            <a:r>
              <a:rPr lang="cs-CZ" dirty="0"/>
              <a:t> </a:t>
            </a:r>
            <a:r>
              <a:rPr lang="cs-CZ" dirty="0" err="1"/>
              <a:t>structure</a:t>
            </a:r>
            <a:r>
              <a:rPr lang="cs-CZ" dirty="0"/>
              <a:t> and </a:t>
            </a:r>
            <a:r>
              <a:rPr lang="cs-CZ" dirty="0" err="1"/>
              <a:t>work</a:t>
            </a:r>
            <a:r>
              <a:rPr lang="cs-CZ" dirty="0"/>
              <a:t> </a:t>
            </a:r>
            <a:r>
              <a:rPr lang="cs-CZ" dirty="0" err="1"/>
              <a:t>with</a:t>
            </a:r>
            <a:r>
              <a:rPr lang="cs-CZ" dirty="0"/>
              <a:t> </a:t>
            </a:r>
            <a:r>
              <a:rPr lang="cs-CZ" dirty="0" err="1"/>
              <a:t>different</a:t>
            </a:r>
            <a:r>
              <a:rPr lang="cs-CZ" dirty="0"/>
              <a:t> </a:t>
            </a:r>
            <a:r>
              <a:rPr lang="cs-CZ" dirty="0" err="1"/>
              <a:t>patterns</a:t>
            </a:r>
            <a:r>
              <a:rPr lang="cs-CZ" dirty="0"/>
              <a:t> </a:t>
            </a:r>
            <a:r>
              <a:rPr lang="cs-CZ" dirty="0" err="1"/>
              <a:t>than</a:t>
            </a:r>
            <a:r>
              <a:rPr lang="cs-CZ" dirty="0"/>
              <a:t> </a:t>
            </a:r>
            <a:r>
              <a:rPr lang="cs-CZ" dirty="0" err="1"/>
              <a:t>bureaucratic</a:t>
            </a:r>
            <a:r>
              <a:rPr lang="cs-CZ" dirty="0"/>
              <a:t> </a:t>
            </a:r>
            <a:r>
              <a:rPr lang="cs-CZ" dirty="0" err="1"/>
              <a:t>structure</a:t>
            </a:r>
            <a:r>
              <a:rPr lang="cs-CZ" dirty="0"/>
              <a:t> </a:t>
            </a:r>
            <a:r>
              <a:rPr lang="cs-CZ" dirty="0" err="1"/>
              <a:t>with</a:t>
            </a:r>
            <a:r>
              <a:rPr lang="cs-CZ" dirty="0"/>
              <a:t> </a:t>
            </a:r>
            <a:r>
              <a:rPr lang="cs-CZ" dirty="0" err="1"/>
              <a:t>equality</a:t>
            </a:r>
            <a:r>
              <a:rPr lang="cs-CZ" dirty="0"/>
              <a:t> of </a:t>
            </a:r>
            <a:r>
              <a:rPr lang="cs-CZ" dirty="0" err="1"/>
              <a:t>genders</a:t>
            </a:r>
            <a:r>
              <a:rPr lang="cs-CZ" dirty="0"/>
              <a:t>, </a:t>
            </a:r>
            <a:r>
              <a:rPr lang="cs-CZ" dirty="0" err="1"/>
              <a:t>equality</a:t>
            </a:r>
            <a:r>
              <a:rPr lang="cs-CZ" dirty="0"/>
              <a:t> of </a:t>
            </a:r>
            <a:r>
              <a:rPr lang="cs-CZ" dirty="0" err="1"/>
              <a:t>people</a:t>
            </a:r>
            <a:r>
              <a:rPr lang="cs-CZ" dirty="0"/>
              <a:t> of </a:t>
            </a:r>
            <a:r>
              <a:rPr lang="cs-CZ" dirty="0" err="1"/>
              <a:t>different</a:t>
            </a:r>
            <a:r>
              <a:rPr lang="cs-CZ" dirty="0"/>
              <a:t> </a:t>
            </a:r>
            <a:r>
              <a:rPr lang="cs-CZ" dirty="0" err="1"/>
              <a:t>ages</a:t>
            </a:r>
            <a:r>
              <a:rPr lang="cs-CZ" dirty="0"/>
              <a:t>, </a:t>
            </a:r>
            <a:r>
              <a:rPr lang="cs-CZ" dirty="0" err="1"/>
              <a:t>different</a:t>
            </a:r>
            <a:r>
              <a:rPr lang="cs-CZ" dirty="0"/>
              <a:t> </a:t>
            </a:r>
            <a:r>
              <a:rPr lang="cs-CZ" dirty="0" err="1"/>
              <a:t>number</a:t>
            </a:r>
            <a:r>
              <a:rPr lang="cs-CZ" dirty="0"/>
              <a:t> of </a:t>
            </a:r>
            <a:r>
              <a:rPr lang="cs-CZ" dirty="0" err="1"/>
              <a:t>children</a:t>
            </a:r>
            <a:r>
              <a:rPr lang="cs-CZ" dirty="0"/>
              <a:t>.</a:t>
            </a:r>
          </a:p>
          <a:p>
            <a:endParaRPr lang="cs-CZ" dirty="0"/>
          </a:p>
          <a:p>
            <a:r>
              <a:rPr lang="cs-CZ" dirty="0"/>
              <a:t>The </a:t>
            </a:r>
            <a:r>
              <a:rPr lang="cs-CZ" dirty="0" err="1"/>
              <a:t>highest</a:t>
            </a:r>
            <a:r>
              <a:rPr lang="cs-CZ" dirty="0"/>
              <a:t> </a:t>
            </a:r>
            <a:r>
              <a:rPr lang="cs-CZ" dirty="0" err="1"/>
              <a:t>responsibility</a:t>
            </a:r>
            <a:r>
              <a:rPr lang="cs-CZ" dirty="0"/>
              <a:t> and </a:t>
            </a:r>
            <a:r>
              <a:rPr lang="cs-CZ" dirty="0" err="1"/>
              <a:t>respect</a:t>
            </a:r>
            <a:r>
              <a:rPr lang="cs-CZ" dirty="0"/>
              <a:t> </a:t>
            </a:r>
            <a:r>
              <a:rPr lang="cs-CZ" dirty="0" err="1"/>
              <a:t>is</a:t>
            </a:r>
            <a:r>
              <a:rPr lang="cs-CZ" dirty="0"/>
              <a:t> to the </a:t>
            </a:r>
            <a:r>
              <a:rPr lang="cs-CZ" dirty="0" err="1"/>
              <a:t>family</a:t>
            </a:r>
            <a:r>
              <a:rPr lang="cs-CZ" dirty="0"/>
              <a:t> so </a:t>
            </a:r>
            <a:r>
              <a:rPr lang="cs-CZ" dirty="0" err="1"/>
              <a:t>it</a:t>
            </a:r>
            <a:r>
              <a:rPr lang="cs-CZ" dirty="0"/>
              <a:t> </a:t>
            </a:r>
            <a:r>
              <a:rPr lang="cs-CZ" dirty="0" err="1"/>
              <a:t>means</a:t>
            </a:r>
            <a:r>
              <a:rPr lang="cs-CZ" dirty="0"/>
              <a:t> </a:t>
            </a:r>
            <a:r>
              <a:rPr lang="cs-CZ" dirty="0" err="1"/>
              <a:t>it</a:t>
            </a:r>
            <a:r>
              <a:rPr lang="cs-CZ" dirty="0"/>
              <a:t> </a:t>
            </a:r>
            <a:r>
              <a:rPr lang="cs-CZ" dirty="0" err="1"/>
              <a:t>is</a:t>
            </a:r>
            <a:r>
              <a:rPr lang="cs-CZ" dirty="0"/>
              <a:t> not </a:t>
            </a:r>
            <a:r>
              <a:rPr lang="cs-CZ" dirty="0" err="1"/>
              <a:t>possible</a:t>
            </a:r>
            <a:r>
              <a:rPr lang="cs-CZ" dirty="0"/>
              <a:t> to </a:t>
            </a:r>
            <a:r>
              <a:rPr lang="cs-CZ" dirty="0" err="1"/>
              <a:t>behave</a:t>
            </a:r>
            <a:r>
              <a:rPr lang="cs-CZ" dirty="0"/>
              <a:t> in the public in </a:t>
            </a:r>
            <a:r>
              <a:rPr lang="cs-CZ" dirty="0" err="1"/>
              <a:t>contradiction</a:t>
            </a:r>
            <a:r>
              <a:rPr lang="cs-CZ" dirty="0"/>
              <a:t> </a:t>
            </a:r>
            <a:r>
              <a:rPr lang="cs-CZ" dirty="0" err="1"/>
              <a:t>with</a:t>
            </a:r>
            <a:r>
              <a:rPr lang="cs-CZ" dirty="0"/>
              <a:t> </a:t>
            </a:r>
            <a:r>
              <a:rPr lang="cs-CZ" dirty="0" err="1"/>
              <a:t>it</a:t>
            </a:r>
            <a:r>
              <a:rPr lang="cs-CZ" dirty="0"/>
              <a:t>.</a:t>
            </a:r>
          </a:p>
          <a:p>
            <a:r>
              <a:rPr lang="cs-CZ" dirty="0"/>
              <a:t>These </a:t>
            </a:r>
            <a:r>
              <a:rPr lang="cs-CZ" dirty="0" err="1"/>
              <a:t>people</a:t>
            </a:r>
            <a:r>
              <a:rPr lang="cs-CZ" dirty="0"/>
              <a:t> live on the </a:t>
            </a:r>
            <a:r>
              <a:rPr lang="cs-CZ" dirty="0" err="1"/>
              <a:t>one</a:t>
            </a:r>
            <a:r>
              <a:rPr lang="cs-CZ" dirty="0"/>
              <a:t> hand in the public </a:t>
            </a:r>
            <a:r>
              <a:rPr lang="cs-CZ" dirty="0" err="1"/>
              <a:t>space</a:t>
            </a:r>
            <a:r>
              <a:rPr lang="cs-CZ" dirty="0"/>
              <a:t>, but </a:t>
            </a:r>
            <a:r>
              <a:rPr lang="cs-CZ" dirty="0" err="1"/>
              <a:t>predominantly</a:t>
            </a:r>
            <a:r>
              <a:rPr lang="cs-CZ" dirty="0"/>
              <a:t> </a:t>
            </a:r>
            <a:r>
              <a:rPr lang="cs-CZ" dirty="0" err="1"/>
              <a:t>they</a:t>
            </a:r>
            <a:r>
              <a:rPr lang="cs-CZ" dirty="0"/>
              <a:t> </a:t>
            </a:r>
            <a:r>
              <a:rPr lang="cs-CZ" dirty="0" err="1"/>
              <a:t>behave</a:t>
            </a:r>
            <a:r>
              <a:rPr lang="cs-CZ" dirty="0"/>
              <a:t> as in the </a:t>
            </a:r>
            <a:r>
              <a:rPr lang="cs-CZ" dirty="0" err="1"/>
              <a:t>family</a:t>
            </a:r>
            <a:r>
              <a:rPr lang="cs-CZ" dirty="0"/>
              <a:t>. </a:t>
            </a:r>
            <a:r>
              <a:rPr lang="cs-CZ" dirty="0" err="1"/>
              <a:t>Lack</a:t>
            </a:r>
            <a:r>
              <a:rPr lang="cs-CZ" dirty="0"/>
              <a:t> of </a:t>
            </a:r>
            <a:r>
              <a:rPr lang="cs-CZ" dirty="0" err="1"/>
              <a:t>civic</a:t>
            </a:r>
            <a:r>
              <a:rPr lang="cs-CZ" dirty="0"/>
              <a:t> </a:t>
            </a:r>
            <a:r>
              <a:rPr lang="cs-CZ" dirty="0" err="1"/>
              <a:t>awareness</a:t>
            </a:r>
            <a:r>
              <a:rPr lang="cs-CZ" dirty="0"/>
              <a:t>?</a:t>
            </a:r>
            <a:endParaRPr lang="en-GB" dirty="0"/>
          </a:p>
        </p:txBody>
      </p:sp>
    </p:spTree>
    <p:extLst>
      <p:ext uri="{BB962C8B-B14F-4D97-AF65-F5344CB8AC3E}">
        <p14:creationId xmlns:p14="http://schemas.microsoft.com/office/powerpoint/2010/main" val="1794406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92500" lnSpcReduction="10000"/>
          </a:bodyPr>
          <a:lstStyle/>
          <a:p>
            <a:r>
              <a:rPr lang="cs-CZ" dirty="0"/>
              <a:t>Of </a:t>
            </a:r>
            <a:r>
              <a:rPr lang="cs-CZ" dirty="0" err="1"/>
              <a:t>course</a:t>
            </a:r>
            <a:r>
              <a:rPr lang="cs-CZ" dirty="0"/>
              <a:t> – </a:t>
            </a:r>
            <a:r>
              <a:rPr lang="cs-CZ" dirty="0" err="1"/>
              <a:t>there</a:t>
            </a:r>
            <a:r>
              <a:rPr lang="cs-CZ" dirty="0"/>
              <a:t> </a:t>
            </a:r>
            <a:r>
              <a:rPr lang="cs-CZ" dirty="0" err="1"/>
              <a:t>is</a:t>
            </a:r>
            <a:r>
              <a:rPr lang="cs-CZ" dirty="0"/>
              <a:t> </a:t>
            </a:r>
            <a:r>
              <a:rPr lang="cs-CZ" dirty="0" err="1"/>
              <a:t>also</a:t>
            </a:r>
            <a:r>
              <a:rPr lang="cs-CZ" dirty="0"/>
              <a:t> </a:t>
            </a:r>
            <a:r>
              <a:rPr lang="cs-CZ" dirty="0" err="1"/>
              <a:t>any</a:t>
            </a:r>
            <a:r>
              <a:rPr lang="cs-CZ" dirty="0"/>
              <a:t> </a:t>
            </a:r>
            <a:r>
              <a:rPr lang="cs-CZ" dirty="0" err="1"/>
              <a:t>reasons</a:t>
            </a:r>
            <a:r>
              <a:rPr lang="cs-CZ" dirty="0"/>
              <a:t> </a:t>
            </a:r>
            <a:r>
              <a:rPr lang="cs-CZ" dirty="0" err="1"/>
              <a:t>for</a:t>
            </a:r>
            <a:r>
              <a:rPr lang="cs-CZ" dirty="0"/>
              <a:t> the Roma </a:t>
            </a:r>
            <a:r>
              <a:rPr lang="cs-CZ" dirty="0" err="1"/>
              <a:t>failed</a:t>
            </a:r>
            <a:endParaRPr lang="cs-CZ" dirty="0"/>
          </a:p>
          <a:p>
            <a:r>
              <a:rPr lang="cs-CZ" dirty="0"/>
              <a:t>split of the </a:t>
            </a:r>
            <a:r>
              <a:rPr lang="cs-CZ" dirty="0" err="1"/>
              <a:t>Czechoslovakia</a:t>
            </a:r>
            <a:r>
              <a:rPr lang="cs-CZ" dirty="0"/>
              <a:t>, </a:t>
            </a:r>
          </a:p>
          <a:p>
            <a:r>
              <a:rPr lang="cs-CZ" dirty="0"/>
              <a:t>not very much </a:t>
            </a:r>
            <a:r>
              <a:rPr lang="cs-CZ" dirty="0" err="1"/>
              <a:t>people</a:t>
            </a:r>
            <a:r>
              <a:rPr lang="cs-CZ" dirty="0"/>
              <a:t> </a:t>
            </a:r>
            <a:r>
              <a:rPr lang="cs-CZ" dirty="0" err="1"/>
              <a:t>that</a:t>
            </a:r>
            <a:r>
              <a:rPr lang="cs-CZ" dirty="0"/>
              <a:t> are </a:t>
            </a:r>
            <a:r>
              <a:rPr lang="cs-CZ" dirty="0" err="1"/>
              <a:t>willing</a:t>
            </a:r>
            <a:r>
              <a:rPr lang="cs-CZ" dirty="0"/>
              <a:t> to support </a:t>
            </a:r>
            <a:r>
              <a:rPr lang="cs-CZ" dirty="0" err="1"/>
              <a:t>different</a:t>
            </a:r>
            <a:r>
              <a:rPr lang="cs-CZ" dirty="0"/>
              <a:t> </a:t>
            </a:r>
            <a:r>
              <a:rPr lang="cs-CZ" dirty="0" err="1"/>
              <a:t>family</a:t>
            </a:r>
            <a:r>
              <a:rPr lang="cs-CZ" dirty="0"/>
              <a:t> and </a:t>
            </a:r>
            <a:r>
              <a:rPr lang="cs-CZ" dirty="0" err="1"/>
              <a:t>believe</a:t>
            </a:r>
            <a:r>
              <a:rPr lang="cs-CZ" dirty="0"/>
              <a:t> </a:t>
            </a:r>
            <a:r>
              <a:rPr lang="cs-CZ" dirty="0" err="1"/>
              <a:t>that</a:t>
            </a:r>
            <a:r>
              <a:rPr lang="cs-CZ" dirty="0"/>
              <a:t> </a:t>
            </a:r>
            <a:r>
              <a:rPr lang="cs-CZ" dirty="0" err="1"/>
              <a:t>people</a:t>
            </a:r>
            <a:r>
              <a:rPr lang="cs-CZ" dirty="0"/>
              <a:t> </a:t>
            </a:r>
            <a:r>
              <a:rPr lang="cs-CZ" dirty="0" err="1"/>
              <a:t>can</a:t>
            </a:r>
            <a:r>
              <a:rPr lang="cs-CZ" dirty="0"/>
              <a:t> do public </a:t>
            </a:r>
            <a:r>
              <a:rPr lang="cs-CZ" dirty="0" err="1"/>
              <a:t>service</a:t>
            </a:r>
            <a:r>
              <a:rPr lang="cs-CZ" dirty="0"/>
              <a:t> not </a:t>
            </a:r>
            <a:r>
              <a:rPr lang="cs-CZ" dirty="0" err="1"/>
              <a:t>only</a:t>
            </a:r>
            <a:r>
              <a:rPr lang="cs-CZ" dirty="0"/>
              <a:t> </a:t>
            </a:r>
            <a:r>
              <a:rPr lang="cs-CZ" dirty="0" err="1"/>
              <a:t>for</a:t>
            </a:r>
            <a:r>
              <a:rPr lang="cs-CZ" dirty="0"/>
              <a:t> </a:t>
            </a:r>
            <a:r>
              <a:rPr lang="cs-CZ" dirty="0" err="1"/>
              <a:t>their</a:t>
            </a:r>
            <a:r>
              <a:rPr lang="cs-CZ" dirty="0"/>
              <a:t> </a:t>
            </a:r>
            <a:r>
              <a:rPr lang="cs-CZ" dirty="0" err="1"/>
              <a:t>own</a:t>
            </a:r>
            <a:r>
              <a:rPr lang="cs-CZ" dirty="0"/>
              <a:t> </a:t>
            </a:r>
            <a:r>
              <a:rPr lang="cs-CZ" dirty="0" err="1"/>
              <a:t>interest</a:t>
            </a:r>
            <a:endParaRPr lang="cs-CZ" dirty="0"/>
          </a:p>
          <a:p>
            <a:r>
              <a:rPr lang="cs-CZ" dirty="0"/>
              <a:t>big </a:t>
            </a:r>
            <a:r>
              <a:rPr lang="cs-CZ" dirty="0" err="1"/>
              <a:t>powerty</a:t>
            </a:r>
            <a:endParaRPr lang="cs-CZ" dirty="0"/>
          </a:p>
          <a:p>
            <a:r>
              <a:rPr lang="cs-CZ" dirty="0" err="1"/>
              <a:t>Low</a:t>
            </a:r>
            <a:r>
              <a:rPr lang="cs-CZ" dirty="0"/>
              <a:t> </a:t>
            </a:r>
            <a:r>
              <a:rPr lang="cs-CZ" dirty="0" err="1"/>
              <a:t>education</a:t>
            </a:r>
            <a:r>
              <a:rPr lang="cs-CZ" dirty="0"/>
              <a:t> </a:t>
            </a:r>
            <a:r>
              <a:rPr lang="cs-CZ" dirty="0" err="1"/>
              <a:t>rate</a:t>
            </a:r>
            <a:r>
              <a:rPr lang="cs-CZ" dirty="0"/>
              <a:t> </a:t>
            </a:r>
            <a:r>
              <a:rPr lang="cs-CZ" dirty="0" err="1"/>
              <a:t>etc</a:t>
            </a:r>
            <a:r>
              <a:rPr lang="cs-CZ" dirty="0"/>
              <a:t>.</a:t>
            </a:r>
          </a:p>
          <a:p>
            <a:endParaRPr lang="cs-CZ" dirty="0"/>
          </a:p>
          <a:p>
            <a:r>
              <a:rPr lang="cs-CZ" dirty="0"/>
              <a:t>But </a:t>
            </a:r>
            <a:r>
              <a:rPr lang="cs-CZ" dirty="0" err="1"/>
              <a:t>family</a:t>
            </a:r>
            <a:r>
              <a:rPr lang="cs-CZ" dirty="0"/>
              <a:t> relations are </a:t>
            </a:r>
            <a:r>
              <a:rPr lang="cs-CZ" dirty="0" err="1"/>
              <a:t>quite</a:t>
            </a:r>
            <a:r>
              <a:rPr lang="cs-CZ" dirty="0"/>
              <a:t> </a:t>
            </a:r>
            <a:r>
              <a:rPr lang="cs-CZ" dirty="0" err="1"/>
              <a:t>important</a:t>
            </a:r>
            <a:r>
              <a:rPr lang="cs-CZ" dirty="0"/>
              <a:t>.</a:t>
            </a:r>
          </a:p>
          <a:p>
            <a:endParaRPr lang="cs-CZ" dirty="0"/>
          </a:p>
          <a:p>
            <a:endParaRPr lang="en-GB" dirty="0"/>
          </a:p>
        </p:txBody>
      </p:sp>
    </p:spTree>
    <p:extLst>
      <p:ext uri="{BB962C8B-B14F-4D97-AF65-F5344CB8AC3E}">
        <p14:creationId xmlns:p14="http://schemas.microsoft.com/office/powerpoint/2010/main" val="396980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Nationalism and family - Romani national identity building and political participation</a:t>
            </a:r>
            <a:endParaRPr lang="en-GB" dirty="0"/>
          </a:p>
        </p:txBody>
      </p:sp>
      <p:sp>
        <p:nvSpPr>
          <p:cNvPr id="3" name="Zástupný symbol pro obsah 2"/>
          <p:cNvSpPr>
            <a:spLocks noGrp="1"/>
          </p:cNvSpPr>
          <p:nvPr>
            <p:ph idx="1"/>
          </p:nvPr>
        </p:nvSpPr>
        <p:spPr/>
        <p:txBody>
          <a:bodyPr/>
          <a:lstStyle/>
          <a:p>
            <a:r>
              <a:rPr lang="cs-CZ" dirty="0" err="1"/>
              <a:t>Founders</a:t>
            </a:r>
            <a:r>
              <a:rPr lang="cs-CZ" dirty="0"/>
              <a:t> of the </a:t>
            </a:r>
            <a:r>
              <a:rPr lang="cs-CZ" dirty="0" err="1"/>
              <a:t>political</a:t>
            </a:r>
            <a:r>
              <a:rPr lang="cs-CZ" dirty="0"/>
              <a:t> </a:t>
            </a:r>
            <a:r>
              <a:rPr lang="cs-CZ" dirty="0" err="1"/>
              <a:t>anthropology</a:t>
            </a:r>
            <a:endParaRPr lang="cs-CZ" dirty="0"/>
          </a:p>
          <a:p>
            <a:pPr marL="0" indent="0">
              <a:buNone/>
            </a:pPr>
            <a:r>
              <a:rPr lang="cs-CZ" dirty="0" err="1"/>
              <a:t>Meyer</a:t>
            </a:r>
            <a:r>
              <a:rPr lang="cs-CZ" dirty="0"/>
              <a:t> </a:t>
            </a:r>
            <a:r>
              <a:rPr lang="cs-CZ" dirty="0" err="1"/>
              <a:t>Fortes</a:t>
            </a:r>
            <a:r>
              <a:rPr lang="cs-CZ" dirty="0"/>
              <a:t>, E. E. </a:t>
            </a:r>
            <a:r>
              <a:rPr lang="cs-CZ" dirty="0" err="1"/>
              <a:t>Evans</a:t>
            </a:r>
            <a:r>
              <a:rPr lang="cs-CZ" dirty="0"/>
              <a:t> </a:t>
            </a:r>
            <a:r>
              <a:rPr lang="cs-CZ" dirty="0" err="1"/>
              <a:t>Pritchard</a:t>
            </a:r>
            <a:r>
              <a:rPr lang="cs-CZ" dirty="0"/>
              <a:t> </a:t>
            </a:r>
            <a:r>
              <a:rPr lang="cs-CZ" i="1" dirty="0" err="1"/>
              <a:t>African</a:t>
            </a:r>
            <a:r>
              <a:rPr lang="cs-CZ" i="1" dirty="0"/>
              <a:t> </a:t>
            </a:r>
            <a:r>
              <a:rPr lang="cs-CZ" i="1" dirty="0" err="1"/>
              <a:t>Political</a:t>
            </a:r>
            <a:r>
              <a:rPr lang="cs-CZ" i="1" dirty="0"/>
              <a:t> Systems. </a:t>
            </a:r>
            <a:r>
              <a:rPr lang="cs-CZ" dirty="0"/>
              <a:t>London: Oxford University </a:t>
            </a:r>
            <a:r>
              <a:rPr lang="cs-CZ" dirty="0" err="1"/>
              <a:t>Press</a:t>
            </a:r>
            <a:r>
              <a:rPr lang="cs-CZ" dirty="0"/>
              <a:t> 1940.</a:t>
            </a:r>
          </a:p>
          <a:p>
            <a:pPr marL="0" indent="0">
              <a:buNone/>
            </a:pPr>
            <a:r>
              <a:rPr lang="cs-CZ" dirty="0" err="1"/>
              <a:t>Classification</a:t>
            </a:r>
            <a:r>
              <a:rPr lang="cs-CZ" dirty="0"/>
              <a:t> of </a:t>
            </a:r>
            <a:r>
              <a:rPr lang="cs-CZ" dirty="0" err="1"/>
              <a:t>political</a:t>
            </a:r>
            <a:r>
              <a:rPr lang="cs-CZ" dirty="0"/>
              <a:t> </a:t>
            </a:r>
            <a:r>
              <a:rPr lang="cs-CZ" dirty="0" err="1"/>
              <a:t>systems</a:t>
            </a:r>
            <a:r>
              <a:rPr lang="cs-CZ" dirty="0"/>
              <a:t> and </a:t>
            </a:r>
            <a:r>
              <a:rPr lang="cs-CZ" dirty="0" err="1"/>
              <a:t>first</a:t>
            </a:r>
            <a:r>
              <a:rPr lang="cs-CZ" dirty="0"/>
              <a:t> </a:t>
            </a:r>
            <a:r>
              <a:rPr lang="cs-CZ" dirty="0" err="1"/>
              <a:t>schematic</a:t>
            </a:r>
            <a:r>
              <a:rPr lang="cs-CZ" dirty="0"/>
              <a:t> </a:t>
            </a:r>
            <a:r>
              <a:rPr lang="cs-CZ" dirty="0" err="1"/>
              <a:t>approach</a:t>
            </a:r>
            <a:r>
              <a:rPr lang="cs-CZ" dirty="0"/>
              <a:t> to </a:t>
            </a:r>
            <a:r>
              <a:rPr lang="cs-CZ" dirty="0" err="1"/>
              <a:t>them</a:t>
            </a:r>
            <a:r>
              <a:rPr lang="cs-CZ" dirty="0"/>
              <a:t>.</a:t>
            </a:r>
          </a:p>
          <a:p>
            <a:pPr marL="0" indent="0">
              <a:buNone/>
            </a:pPr>
            <a:endParaRPr lang="cs-CZ" dirty="0"/>
          </a:p>
          <a:p>
            <a:pPr marL="0" indent="0">
              <a:buNone/>
            </a:pPr>
            <a:r>
              <a:rPr lang="cs-CZ" dirty="0"/>
              <a:t>He </a:t>
            </a:r>
            <a:r>
              <a:rPr lang="cs-CZ" dirty="0" err="1"/>
              <a:t>layed</a:t>
            </a:r>
            <a:r>
              <a:rPr lang="cs-CZ" dirty="0"/>
              <a:t> </a:t>
            </a:r>
            <a:r>
              <a:rPr lang="cs-CZ" dirty="0" err="1"/>
              <a:t>foundations</a:t>
            </a:r>
            <a:r>
              <a:rPr lang="cs-CZ" dirty="0"/>
              <a:t> </a:t>
            </a:r>
            <a:r>
              <a:rPr lang="cs-CZ" dirty="0" err="1"/>
              <a:t>for</a:t>
            </a:r>
            <a:r>
              <a:rPr lang="cs-CZ" dirty="0"/>
              <a:t> the </a:t>
            </a:r>
            <a:r>
              <a:rPr lang="cs-CZ" dirty="0" err="1"/>
              <a:t>followin</a:t>
            </a:r>
            <a:r>
              <a:rPr lang="cs-CZ" dirty="0"/>
              <a:t> </a:t>
            </a:r>
            <a:r>
              <a:rPr lang="cs-CZ" dirty="0" err="1"/>
              <a:t>picture</a:t>
            </a:r>
            <a:r>
              <a:rPr lang="cs-CZ" dirty="0"/>
              <a:t>.</a:t>
            </a:r>
          </a:p>
          <a:p>
            <a:pPr marL="0" indent="0">
              <a:buNone/>
            </a:pPr>
            <a:endParaRPr lang="en-GB" dirty="0"/>
          </a:p>
        </p:txBody>
      </p:sp>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panose="020B0604020202020204" pitchFamily="34" charset="-128"/>
              </a:rPr>
              <a:t>He laid the foundations for the following picture</a:t>
            </a:r>
            <a:r>
              <a:rPr kumimoji="0" lang="en-US" altLang="en-US" sz="10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2102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Service</a:t>
            </a:r>
            <a:r>
              <a:rPr lang="cs-CZ" dirty="0"/>
              <a:t> 1971</a:t>
            </a:r>
            <a:endParaRPr lang="en-GB" dirty="0"/>
          </a:p>
        </p:txBody>
      </p:sp>
      <p:pic>
        <p:nvPicPr>
          <p:cNvPr id="4" name="Zástupný symbol pro obsah 3"/>
          <p:cNvPicPr>
            <a:picLocks noGrp="1" noChangeAspect="1"/>
          </p:cNvPicPr>
          <p:nvPr>
            <p:ph idx="1"/>
          </p:nvPr>
        </p:nvPicPr>
        <p:blipFill>
          <a:blip r:embed="rId2"/>
          <a:stretch>
            <a:fillRect/>
          </a:stretch>
        </p:blipFill>
        <p:spPr>
          <a:xfrm>
            <a:off x="2942431" y="2016125"/>
            <a:ext cx="6621462" cy="3449638"/>
          </a:xfrm>
          <a:prstGeom prst="rect">
            <a:avLst/>
          </a:prstGeom>
        </p:spPr>
      </p:pic>
    </p:spTree>
    <p:extLst>
      <p:ext uri="{BB962C8B-B14F-4D97-AF65-F5344CB8AC3E}">
        <p14:creationId xmlns:p14="http://schemas.microsoft.com/office/powerpoint/2010/main" val="881905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lstStyle/>
          <a:p>
            <a:r>
              <a:rPr lang="en-GB" dirty="0"/>
              <a:t>This </a:t>
            </a:r>
            <a:r>
              <a:rPr lang="en-GB" dirty="0" err="1"/>
              <a:t>sheme</a:t>
            </a:r>
            <a:r>
              <a:rPr lang="en-GB" dirty="0"/>
              <a:t> does not work. Nevertheless, his book stems from the empirical knowledge of single African groupings and from this empirical knowledge are derived several notions:</a:t>
            </a:r>
          </a:p>
          <a:p>
            <a:endParaRPr lang="en-GB" dirty="0"/>
          </a:p>
          <a:p>
            <a:r>
              <a:rPr lang="en-GB" dirty="0"/>
              <a:t>First: Lineage political systems behave differently then the state political systems. </a:t>
            </a:r>
          </a:p>
          <a:p>
            <a:r>
              <a:rPr lang="en-GB" dirty="0"/>
              <a:t>Their differences are predominantly in their stability and </a:t>
            </a:r>
            <a:r>
              <a:rPr lang="en-GB" dirty="0" err="1"/>
              <a:t>sustanability</a:t>
            </a:r>
            <a:r>
              <a:rPr lang="en-GB" dirty="0"/>
              <a:t>. </a:t>
            </a:r>
          </a:p>
        </p:txBody>
      </p:sp>
    </p:spTree>
    <p:extLst>
      <p:ext uri="{BB962C8B-B14F-4D97-AF65-F5344CB8AC3E}">
        <p14:creationId xmlns:p14="http://schemas.microsoft.com/office/powerpoint/2010/main" val="3162650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fontScale="77500" lnSpcReduction="20000"/>
          </a:bodyPr>
          <a:lstStyle/>
          <a:p>
            <a:r>
              <a:rPr lang="en-GB" dirty="0"/>
              <a:t>Meyer Fortes and E. E. Evans-Pritchard indicated that African political systems can be divided into two categories: </a:t>
            </a:r>
            <a:endParaRPr lang="cs-CZ" dirty="0"/>
          </a:p>
          <a:p>
            <a:r>
              <a:rPr lang="cs-CZ" dirty="0"/>
              <a:t>T</a:t>
            </a:r>
            <a:r>
              <a:rPr lang="en-GB" dirty="0"/>
              <a:t>he first consists of those societies which have centralized authority, administrative machinery, and judicial institutions and in which cleavages of wealth, privilege and status correspond to the distribution of power and authority. </a:t>
            </a:r>
            <a:endParaRPr lang="cs-CZ" dirty="0"/>
          </a:p>
          <a:p>
            <a:r>
              <a:rPr lang="en-GB" dirty="0"/>
              <a:t>The second one consists of those societies which lack centralized authority, administrative machinery and constituted judicial institutions and in which there are not sharp divisions of rank, status, or wealth (Fortes &amp; Evans-Pritchard 1940: 5). In both of these categories, the lineage system plays an important role. </a:t>
            </a:r>
            <a:endParaRPr lang="cs-CZ" dirty="0"/>
          </a:p>
          <a:p>
            <a:r>
              <a:rPr lang="en-GB" dirty="0"/>
              <a:t>Nevertheless, in societies with a state it is administrative organization and in stateless societies it is lineage system, which primarily regulates political relations between territorial segments. (Fortes &amp; Evans-Pritchard 1940: 6) </a:t>
            </a:r>
          </a:p>
        </p:txBody>
      </p:sp>
    </p:spTree>
    <p:extLst>
      <p:ext uri="{BB962C8B-B14F-4D97-AF65-F5344CB8AC3E}">
        <p14:creationId xmlns:p14="http://schemas.microsoft.com/office/powerpoint/2010/main" val="2842213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lstStyle/>
          <a:p>
            <a:r>
              <a:rPr lang="en-GB" dirty="0"/>
              <a:t>Meyer Fortes and E. Evans Pritchard noted that lineage systems closely coincide with political systems even in societies with the state institutions. </a:t>
            </a:r>
          </a:p>
          <a:p>
            <a:endParaRPr lang="en-GB" dirty="0"/>
          </a:p>
          <a:p>
            <a:r>
              <a:rPr lang="en-GB" dirty="0"/>
              <a:t>What are the </a:t>
            </a:r>
            <a:r>
              <a:rPr lang="en-GB" dirty="0" err="1"/>
              <a:t>differeces</a:t>
            </a:r>
            <a:r>
              <a:rPr lang="en-GB" dirty="0"/>
              <a:t>?</a:t>
            </a:r>
          </a:p>
          <a:p>
            <a:endParaRPr lang="en-GB" dirty="0"/>
          </a:p>
          <a:p>
            <a:r>
              <a:rPr lang="en-GB" dirty="0"/>
              <a:t>Lineage system is quite firm inside the single families. There is a hierarchy inside single segments but outside it </a:t>
            </a:r>
            <a:r>
              <a:rPr lang="en-GB" dirty="0" err="1"/>
              <a:t>it</a:t>
            </a:r>
            <a:r>
              <a:rPr lang="en-GB" dirty="0"/>
              <a:t> is quite week and vulnerable.</a:t>
            </a:r>
          </a:p>
        </p:txBody>
      </p:sp>
    </p:spTree>
    <p:extLst>
      <p:ext uri="{BB962C8B-B14F-4D97-AF65-F5344CB8AC3E}">
        <p14:creationId xmlns:p14="http://schemas.microsoft.com/office/powerpoint/2010/main" val="229775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lstStyle/>
          <a:p>
            <a:r>
              <a:rPr lang="cs-CZ" dirty="0" err="1"/>
              <a:t>There</a:t>
            </a:r>
            <a:r>
              <a:rPr lang="cs-CZ" dirty="0"/>
              <a:t> are </a:t>
            </a:r>
            <a:r>
              <a:rPr lang="cs-CZ" dirty="0" err="1"/>
              <a:t>only</a:t>
            </a:r>
            <a:r>
              <a:rPr lang="cs-CZ" dirty="0"/>
              <a:t> </a:t>
            </a:r>
            <a:r>
              <a:rPr lang="cs-CZ" dirty="0" err="1"/>
              <a:t>temporary</a:t>
            </a:r>
            <a:r>
              <a:rPr lang="cs-CZ" dirty="0"/>
              <a:t>, not very </a:t>
            </a:r>
            <a:r>
              <a:rPr lang="cs-CZ" dirty="0" err="1"/>
              <a:t>strong</a:t>
            </a:r>
            <a:r>
              <a:rPr lang="cs-CZ" dirty="0"/>
              <a:t> </a:t>
            </a:r>
            <a:r>
              <a:rPr lang="cs-CZ" dirty="0" err="1"/>
              <a:t>coalitions</a:t>
            </a:r>
            <a:r>
              <a:rPr lang="cs-CZ" dirty="0"/>
              <a:t> </a:t>
            </a:r>
            <a:r>
              <a:rPr lang="cs-CZ" dirty="0" err="1"/>
              <a:t>that</a:t>
            </a:r>
            <a:r>
              <a:rPr lang="cs-CZ" dirty="0"/>
              <a:t> are co-</a:t>
            </a:r>
            <a:r>
              <a:rPr lang="cs-CZ" dirty="0" err="1"/>
              <a:t>operating</a:t>
            </a:r>
            <a:r>
              <a:rPr lang="cs-CZ" dirty="0"/>
              <a:t> </a:t>
            </a:r>
            <a:r>
              <a:rPr lang="cs-CZ" dirty="0" err="1"/>
              <a:t>only</a:t>
            </a:r>
            <a:r>
              <a:rPr lang="cs-CZ" dirty="0"/>
              <a:t> </a:t>
            </a:r>
            <a:r>
              <a:rPr lang="cs-CZ" dirty="0" err="1"/>
              <a:t>when</a:t>
            </a:r>
            <a:r>
              <a:rPr lang="cs-CZ" dirty="0"/>
              <a:t> </a:t>
            </a:r>
            <a:r>
              <a:rPr lang="cs-CZ" dirty="0" err="1"/>
              <a:t>it</a:t>
            </a:r>
            <a:r>
              <a:rPr lang="cs-CZ" dirty="0"/>
              <a:t> </a:t>
            </a:r>
            <a:r>
              <a:rPr lang="cs-CZ" dirty="0" err="1"/>
              <a:t>is</a:t>
            </a:r>
            <a:r>
              <a:rPr lang="cs-CZ" dirty="0"/>
              <a:t> </a:t>
            </a:r>
            <a:r>
              <a:rPr lang="cs-CZ" dirty="0" err="1"/>
              <a:t>necessary</a:t>
            </a:r>
            <a:r>
              <a:rPr lang="cs-CZ" dirty="0"/>
              <a:t>.  </a:t>
            </a:r>
            <a:r>
              <a:rPr lang="cs-CZ" dirty="0" err="1"/>
              <a:t>There</a:t>
            </a:r>
            <a:r>
              <a:rPr lang="cs-CZ" dirty="0"/>
              <a:t> </a:t>
            </a:r>
            <a:r>
              <a:rPr lang="cs-CZ" dirty="0" err="1"/>
              <a:t>is</a:t>
            </a:r>
            <a:r>
              <a:rPr lang="cs-CZ" dirty="0"/>
              <a:t> not a </a:t>
            </a:r>
            <a:r>
              <a:rPr lang="cs-CZ" dirty="0" err="1"/>
              <a:t>centralised</a:t>
            </a:r>
            <a:r>
              <a:rPr lang="cs-CZ" dirty="0"/>
              <a:t> </a:t>
            </a:r>
            <a:r>
              <a:rPr lang="cs-CZ" dirty="0" err="1"/>
              <a:t>authority</a:t>
            </a:r>
            <a:r>
              <a:rPr lang="cs-CZ" dirty="0"/>
              <a:t>. </a:t>
            </a:r>
          </a:p>
          <a:p>
            <a:r>
              <a:rPr lang="cs-CZ" dirty="0"/>
              <a:t>The </a:t>
            </a:r>
            <a:r>
              <a:rPr lang="cs-CZ" dirty="0" err="1"/>
              <a:t>primary</a:t>
            </a:r>
            <a:r>
              <a:rPr lang="cs-CZ" dirty="0"/>
              <a:t> </a:t>
            </a:r>
            <a:r>
              <a:rPr lang="cs-CZ" dirty="0" err="1"/>
              <a:t>responsibility</a:t>
            </a:r>
            <a:r>
              <a:rPr lang="cs-CZ" dirty="0"/>
              <a:t> </a:t>
            </a:r>
            <a:r>
              <a:rPr lang="cs-CZ" dirty="0" err="1"/>
              <a:t>is</a:t>
            </a:r>
            <a:r>
              <a:rPr lang="cs-CZ" dirty="0"/>
              <a:t> not </a:t>
            </a:r>
            <a:r>
              <a:rPr lang="cs-CZ" dirty="0" err="1"/>
              <a:t>for</a:t>
            </a:r>
            <a:r>
              <a:rPr lang="cs-CZ" dirty="0"/>
              <a:t> co-</a:t>
            </a:r>
            <a:r>
              <a:rPr lang="cs-CZ" dirty="0" err="1"/>
              <a:t>operating</a:t>
            </a:r>
            <a:r>
              <a:rPr lang="cs-CZ" dirty="0"/>
              <a:t> </a:t>
            </a:r>
            <a:r>
              <a:rPr lang="cs-CZ" dirty="0" err="1"/>
              <a:t>structures</a:t>
            </a:r>
            <a:r>
              <a:rPr lang="cs-CZ" dirty="0"/>
              <a:t> but </a:t>
            </a:r>
            <a:r>
              <a:rPr lang="cs-CZ" dirty="0" err="1"/>
              <a:t>for</a:t>
            </a:r>
            <a:r>
              <a:rPr lang="cs-CZ" dirty="0"/>
              <a:t> a </a:t>
            </a:r>
            <a:r>
              <a:rPr lang="cs-CZ" dirty="0" err="1"/>
              <a:t>extended</a:t>
            </a:r>
            <a:r>
              <a:rPr lang="cs-CZ" dirty="0"/>
              <a:t> </a:t>
            </a:r>
            <a:r>
              <a:rPr lang="cs-CZ" dirty="0" err="1"/>
              <a:t>families</a:t>
            </a:r>
            <a:r>
              <a:rPr lang="cs-CZ" dirty="0"/>
              <a:t>.</a:t>
            </a:r>
          </a:p>
          <a:p>
            <a:r>
              <a:rPr lang="cs-CZ" dirty="0" err="1"/>
              <a:t>There</a:t>
            </a:r>
            <a:r>
              <a:rPr lang="cs-CZ" dirty="0"/>
              <a:t> are </a:t>
            </a:r>
            <a:r>
              <a:rPr lang="cs-CZ" dirty="0" err="1"/>
              <a:t>numerous</a:t>
            </a:r>
            <a:r>
              <a:rPr lang="cs-CZ" dirty="0"/>
              <a:t> </a:t>
            </a:r>
            <a:r>
              <a:rPr lang="cs-CZ" dirty="0" err="1"/>
              <a:t>conflicts</a:t>
            </a:r>
            <a:r>
              <a:rPr lang="cs-CZ" dirty="0"/>
              <a:t> </a:t>
            </a:r>
            <a:r>
              <a:rPr lang="cs-CZ" dirty="0" err="1"/>
              <a:t>inside</a:t>
            </a:r>
            <a:r>
              <a:rPr lang="cs-CZ" dirty="0"/>
              <a:t> </a:t>
            </a:r>
            <a:r>
              <a:rPr lang="cs-CZ" dirty="0" err="1"/>
              <a:t>coalitions</a:t>
            </a:r>
            <a:r>
              <a:rPr lang="cs-CZ" dirty="0"/>
              <a:t>, </a:t>
            </a:r>
            <a:r>
              <a:rPr lang="cs-CZ" dirty="0" err="1"/>
              <a:t>because</a:t>
            </a:r>
            <a:r>
              <a:rPr lang="cs-CZ" dirty="0"/>
              <a:t> the </a:t>
            </a:r>
            <a:r>
              <a:rPr lang="cs-CZ" dirty="0" err="1"/>
              <a:t>family</a:t>
            </a:r>
            <a:r>
              <a:rPr lang="cs-CZ" dirty="0"/>
              <a:t> </a:t>
            </a:r>
            <a:r>
              <a:rPr lang="cs-CZ" dirty="0" err="1"/>
              <a:t>heads</a:t>
            </a:r>
            <a:r>
              <a:rPr lang="cs-CZ" dirty="0"/>
              <a:t> are </a:t>
            </a:r>
            <a:r>
              <a:rPr lang="cs-CZ" dirty="0" err="1"/>
              <a:t>firstly</a:t>
            </a:r>
            <a:r>
              <a:rPr lang="cs-CZ" dirty="0"/>
              <a:t> </a:t>
            </a:r>
            <a:r>
              <a:rPr lang="cs-CZ" dirty="0" err="1"/>
              <a:t>family</a:t>
            </a:r>
            <a:r>
              <a:rPr lang="cs-CZ" dirty="0"/>
              <a:t> </a:t>
            </a:r>
            <a:r>
              <a:rPr lang="cs-CZ" dirty="0" err="1"/>
              <a:t>heads</a:t>
            </a:r>
            <a:r>
              <a:rPr lang="cs-CZ" dirty="0"/>
              <a:t> and </a:t>
            </a:r>
            <a:r>
              <a:rPr lang="cs-CZ" dirty="0" err="1"/>
              <a:t>then</a:t>
            </a:r>
            <a:r>
              <a:rPr lang="cs-CZ" dirty="0"/>
              <a:t>, </a:t>
            </a:r>
            <a:r>
              <a:rPr lang="cs-CZ" dirty="0" err="1"/>
              <a:t>after</a:t>
            </a:r>
            <a:r>
              <a:rPr lang="cs-CZ" dirty="0"/>
              <a:t> </a:t>
            </a:r>
            <a:r>
              <a:rPr lang="cs-CZ" dirty="0" err="1"/>
              <a:t>it</a:t>
            </a:r>
            <a:r>
              <a:rPr lang="cs-CZ" dirty="0"/>
              <a:t> </a:t>
            </a:r>
            <a:r>
              <a:rPr lang="cs-CZ" dirty="0" err="1"/>
              <a:t>subotdinated</a:t>
            </a:r>
            <a:r>
              <a:rPr lang="cs-CZ" dirty="0"/>
              <a:t> to the </a:t>
            </a:r>
            <a:r>
              <a:rPr lang="cs-CZ" dirty="0" err="1"/>
              <a:t>ruler</a:t>
            </a:r>
            <a:r>
              <a:rPr lang="cs-CZ" dirty="0"/>
              <a:t>.</a:t>
            </a:r>
          </a:p>
          <a:p>
            <a:r>
              <a:rPr lang="cs-CZ" dirty="0"/>
              <a:t>E. E. </a:t>
            </a:r>
            <a:r>
              <a:rPr lang="cs-CZ" dirty="0" err="1"/>
              <a:t>Pritchard</a:t>
            </a:r>
            <a:r>
              <a:rPr lang="cs-CZ" dirty="0"/>
              <a:t> </a:t>
            </a:r>
            <a:r>
              <a:rPr lang="cs-CZ" dirty="0" err="1"/>
              <a:t>described</a:t>
            </a:r>
            <a:r>
              <a:rPr lang="cs-CZ" dirty="0"/>
              <a:t> </a:t>
            </a:r>
            <a:r>
              <a:rPr lang="cs-CZ" dirty="0" err="1"/>
              <a:t>it</a:t>
            </a:r>
            <a:r>
              <a:rPr lang="cs-CZ" dirty="0"/>
              <a:t> </a:t>
            </a:r>
            <a:r>
              <a:rPr lang="cs-CZ" dirty="0" err="1"/>
              <a:t>when</a:t>
            </a:r>
            <a:r>
              <a:rPr lang="cs-CZ" dirty="0"/>
              <a:t> he </a:t>
            </a:r>
            <a:r>
              <a:rPr lang="cs-CZ" dirty="0" err="1"/>
              <a:t>wrote</a:t>
            </a:r>
            <a:r>
              <a:rPr lang="cs-CZ" dirty="0"/>
              <a:t> </a:t>
            </a:r>
            <a:r>
              <a:rPr lang="cs-CZ" dirty="0" err="1"/>
              <a:t>about</a:t>
            </a:r>
            <a:r>
              <a:rPr lang="cs-CZ" dirty="0"/>
              <a:t> the </a:t>
            </a:r>
            <a:r>
              <a:rPr lang="cs-CZ" dirty="0" err="1"/>
              <a:t>Nuers</a:t>
            </a:r>
            <a:r>
              <a:rPr lang="cs-CZ" dirty="0"/>
              <a:t> -  </a:t>
            </a:r>
            <a:endParaRPr lang="en-GB" dirty="0"/>
          </a:p>
        </p:txBody>
      </p:sp>
    </p:spTree>
    <p:extLst>
      <p:ext uri="{BB962C8B-B14F-4D97-AF65-F5344CB8AC3E}">
        <p14:creationId xmlns:p14="http://schemas.microsoft.com/office/powerpoint/2010/main" val="1417112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lnSpcReduction="10000"/>
          </a:bodyPr>
          <a:lstStyle/>
          <a:p>
            <a:r>
              <a:rPr lang="cs-CZ" dirty="0"/>
              <a:t>He </a:t>
            </a:r>
            <a:r>
              <a:rPr lang="cs-CZ" dirty="0" err="1"/>
              <a:t>described</a:t>
            </a:r>
            <a:r>
              <a:rPr lang="cs-CZ" dirty="0"/>
              <a:t> </a:t>
            </a:r>
            <a:r>
              <a:rPr lang="cs-CZ" dirty="0" err="1"/>
              <a:t>Nuer</a:t>
            </a:r>
            <a:r>
              <a:rPr lang="cs-CZ" dirty="0"/>
              <a:t> </a:t>
            </a:r>
            <a:r>
              <a:rPr lang="cs-CZ" dirty="0" err="1"/>
              <a:t>political</a:t>
            </a:r>
            <a:r>
              <a:rPr lang="cs-CZ" dirty="0"/>
              <a:t> </a:t>
            </a:r>
            <a:r>
              <a:rPr lang="cs-CZ" dirty="0" err="1"/>
              <a:t>organization</a:t>
            </a:r>
            <a:r>
              <a:rPr lang="cs-CZ" dirty="0"/>
              <a:t> as </a:t>
            </a:r>
            <a:r>
              <a:rPr lang="cs-CZ" dirty="0" err="1"/>
              <a:t>spread</a:t>
            </a:r>
            <a:r>
              <a:rPr lang="cs-CZ" dirty="0"/>
              <a:t> </a:t>
            </a:r>
            <a:r>
              <a:rPr lang="cs-CZ" dirty="0" err="1"/>
              <a:t>all</a:t>
            </a:r>
            <a:r>
              <a:rPr lang="cs-CZ" dirty="0"/>
              <a:t> </a:t>
            </a:r>
            <a:r>
              <a:rPr lang="cs-CZ" dirty="0" err="1"/>
              <a:t>over</a:t>
            </a:r>
            <a:r>
              <a:rPr lang="cs-CZ" dirty="0"/>
              <a:t> </a:t>
            </a:r>
            <a:r>
              <a:rPr lang="cs-CZ" dirty="0" err="1"/>
              <a:t>their</a:t>
            </a:r>
            <a:r>
              <a:rPr lang="cs-CZ" dirty="0"/>
              <a:t> </a:t>
            </a:r>
            <a:r>
              <a:rPr lang="cs-CZ" dirty="0" err="1"/>
              <a:t>territory</a:t>
            </a:r>
            <a:r>
              <a:rPr lang="cs-CZ" dirty="0"/>
              <a:t>, but </a:t>
            </a:r>
            <a:r>
              <a:rPr lang="cs-CZ" dirty="0" err="1"/>
              <a:t>without</a:t>
            </a:r>
            <a:r>
              <a:rPr lang="cs-CZ" dirty="0"/>
              <a:t> </a:t>
            </a:r>
            <a:r>
              <a:rPr lang="cs-CZ" dirty="0" err="1"/>
              <a:t>any</a:t>
            </a:r>
            <a:r>
              <a:rPr lang="cs-CZ" dirty="0"/>
              <a:t> </a:t>
            </a:r>
            <a:r>
              <a:rPr lang="cs-CZ" dirty="0" err="1"/>
              <a:t>ties</a:t>
            </a:r>
            <a:r>
              <a:rPr lang="cs-CZ" dirty="0"/>
              <a:t> </a:t>
            </a:r>
            <a:r>
              <a:rPr lang="cs-CZ" dirty="0" err="1"/>
              <a:t>or</a:t>
            </a:r>
            <a:r>
              <a:rPr lang="cs-CZ" dirty="0"/>
              <a:t> </a:t>
            </a:r>
            <a:r>
              <a:rPr lang="cs-CZ" dirty="0" err="1"/>
              <a:t>organization</a:t>
            </a:r>
            <a:r>
              <a:rPr lang="cs-CZ" dirty="0"/>
              <a:t> </a:t>
            </a:r>
            <a:r>
              <a:rPr lang="cs-CZ" dirty="0" err="1"/>
              <a:t>effords</a:t>
            </a:r>
            <a:r>
              <a:rPr lang="cs-CZ" dirty="0"/>
              <a:t> but </a:t>
            </a:r>
            <a:r>
              <a:rPr lang="cs-CZ" dirty="0" err="1"/>
              <a:t>if</a:t>
            </a:r>
            <a:r>
              <a:rPr lang="cs-CZ" dirty="0"/>
              <a:t> </a:t>
            </a:r>
            <a:r>
              <a:rPr lang="cs-CZ" dirty="0" err="1"/>
              <a:t>they</a:t>
            </a:r>
            <a:r>
              <a:rPr lang="cs-CZ" dirty="0"/>
              <a:t> are </a:t>
            </a:r>
            <a:r>
              <a:rPr lang="cs-CZ" dirty="0" err="1"/>
              <a:t>threatened</a:t>
            </a:r>
            <a:r>
              <a:rPr lang="cs-CZ" dirty="0"/>
              <a:t> </a:t>
            </a:r>
            <a:r>
              <a:rPr lang="cs-CZ" dirty="0" err="1"/>
              <a:t>they</a:t>
            </a:r>
            <a:r>
              <a:rPr lang="cs-CZ" dirty="0"/>
              <a:t> are </a:t>
            </a:r>
            <a:r>
              <a:rPr lang="cs-CZ" dirty="0" err="1"/>
              <a:t>able</a:t>
            </a:r>
            <a:r>
              <a:rPr lang="cs-CZ" dirty="0"/>
              <a:t> to </a:t>
            </a:r>
            <a:r>
              <a:rPr lang="cs-CZ" dirty="0" err="1"/>
              <a:t>mobilize</a:t>
            </a:r>
            <a:r>
              <a:rPr lang="cs-CZ" dirty="0"/>
              <a:t> </a:t>
            </a:r>
            <a:r>
              <a:rPr lang="cs-CZ" dirty="0" err="1"/>
              <a:t>their</a:t>
            </a:r>
            <a:r>
              <a:rPr lang="cs-CZ" dirty="0"/>
              <a:t> identity.</a:t>
            </a:r>
          </a:p>
          <a:p>
            <a:endParaRPr lang="cs-CZ" dirty="0"/>
          </a:p>
          <a:p>
            <a:r>
              <a:rPr lang="cs-CZ" dirty="0"/>
              <a:t>Very </a:t>
            </a:r>
            <a:r>
              <a:rPr lang="cs-CZ" dirty="0" err="1"/>
              <a:t>similar</a:t>
            </a:r>
            <a:r>
              <a:rPr lang="cs-CZ" dirty="0"/>
              <a:t> </a:t>
            </a:r>
            <a:r>
              <a:rPr lang="cs-CZ" dirty="0" err="1"/>
              <a:t>description</a:t>
            </a:r>
            <a:r>
              <a:rPr lang="cs-CZ" dirty="0"/>
              <a:t> of Pachto by </a:t>
            </a:r>
            <a:r>
              <a:rPr lang="cs-CZ" dirty="0" err="1"/>
              <a:t>Fredrik</a:t>
            </a:r>
            <a:r>
              <a:rPr lang="cs-CZ" dirty="0"/>
              <a:t> </a:t>
            </a:r>
            <a:r>
              <a:rPr lang="cs-CZ" dirty="0" err="1"/>
              <a:t>Barth</a:t>
            </a:r>
            <a:endParaRPr lang="cs-CZ" dirty="0"/>
          </a:p>
          <a:p>
            <a:endParaRPr lang="cs-CZ" dirty="0"/>
          </a:p>
          <a:p>
            <a:r>
              <a:rPr lang="cs-CZ" dirty="0"/>
              <a:t>Early </a:t>
            </a:r>
            <a:r>
              <a:rPr lang="cs-CZ" dirty="0" err="1"/>
              <a:t>state</a:t>
            </a:r>
            <a:r>
              <a:rPr lang="cs-CZ" dirty="0"/>
              <a:t> </a:t>
            </a:r>
            <a:r>
              <a:rPr lang="cs-CZ" dirty="0" err="1"/>
              <a:t>system</a:t>
            </a:r>
            <a:r>
              <a:rPr lang="cs-CZ" dirty="0"/>
              <a:t>: </a:t>
            </a:r>
            <a:r>
              <a:rPr lang="cs-CZ" dirty="0" err="1"/>
              <a:t>different</a:t>
            </a:r>
            <a:r>
              <a:rPr lang="cs-CZ" dirty="0"/>
              <a:t> – </a:t>
            </a:r>
            <a:r>
              <a:rPr lang="cs-CZ" dirty="0" err="1"/>
              <a:t>obligations</a:t>
            </a:r>
            <a:r>
              <a:rPr lang="cs-CZ" dirty="0"/>
              <a:t> to the </a:t>
            </a:r>
            <a:r>
              <a:rPr lang="cs-CZ" dirty="0" err="1"/>
              <a:t>ruler</a:t>
            </a:r>
            <a:r>
              <a:rPr lang="cs-CZ" dirty="0"/>
              <a:t>, </a:t>
            </a:r>
            <a:r>
              <a:rPr lang="cs-CZ" dirty="0" err="1"/>
              <a:t>firm</a:t>
            </a:r>
            <a:r>
              <a:rPr lang="cs-CZ" dirty="0"/>
              <a:t> relations </a:t>
            </a:r>
            <a:r>
              <a:rPr lang="cs-CZ" dirty="0" err="1"/>
              <a:t>between</a:t>
            </a:r>
            <a:r>
              <a:rPr lang="cs-CZ" dirty="0"/>
              <a:t> </a:t>
            </a:r>
            <a:r>
              <a:rPr lang="cs-CZ" dirty="0" err="1"/>
              <a:t>ruler</a:t>
            </a:r>
            <a:r>
              <a:rPr lang="cs-CZ" dirty="0"/>
              <a:t> and </a:t>
            </a:r>
            <a:r>
              <a:rPr lang="cs-CZ" dirty="0" err="1"/>
              <a:t>subordinated</a:t>
            </a:r>
            <a:r>
              <a:rPr lang="cs-CZ" dirty="0"/>
              <a:t> </a:t>
            </a:r>
            <a:r>
              <a:rPr lang="cs-CZ" dirty="0" err="1"/>
              <a:t>persons</a:t>
            </a:r>
            <a:r>
              <a:rPr lang="cs-CZ" dirty="0"/>
              <a:t>. </a:t>
            </a:r>
            <a:r>
              <a:rPr lang="cs-CZ" dirty="0" err="1"/>
              <a:t>Family</a:t>
            </a:r>
            <a:r>
              <a:rPr lang="cs-CZ" dirty="0"/>
              <a:t> </a:t>
            </a:r>
            <a:r>
              <a:rPr lang="cs-CZ" dirty="0" err="1"/>
              <a:t>ties</a:t>
            </a:r>
            <a:r>
              <a:rPr lang="cs-CZ" dirty="0"/>
              <a:t> are </a:t>
            </a:r>
            <a:r>
              <a:rPr lang="cs-CZ" dirty="0" err="1"/>
              <a:t>secondary</a:t>
            </a:r>
            <a:r>
              <a:rPr lang="cs-CZ" dirty="0"/>
              <a:t>. </a:t>
            </a:r>
            <a:endParaRPr lang="en-GB" dirty="0"/>
          </a:p>
        </p:txBody>
      </p:sp>
    </p:spTree>
    <p:extLst>
      <p:ext uri="{BB962C8B-B14F-4D97-AF65-F5344CB8AC3E}">
        <p14:creationId xmlns:p14="http://schemas.microsoft.com/office/powerpoint/2010/main" val="4279185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GB"/>
          </a:p>
        </p:txBody>
      </p:sp>
      <p:sp>
        <p:nvSpPr>
          <p:cNvPr id="3" name="Zástupný symbol pro obsah 2"/>
          <p:cNvSpPr>
            <a:spLocks noGrp="1"/>
          </p:cNvSpPr>
          <p:nvPr>
            <p:ph idx="1"/>
          </p:nvPr>
        </p:nvSpPr>
        <p:spPr/>
        <p:txBody>
          <a:bodyPr>
            <a:normAutofit/>
          </a:bodyPr>
          <a:lstStyle/>
          <a:p>
            <a:r>
              <a:rPr lang="cs-CZ" dirty="0" err="1"/>
              <a:t>What</a:t>
            </a:r>
            <a:r>
              <a:rPr lang="cs-CZ" dirty="0"/>
              <a:t> </a:t>
            </a:r>
            <a:r>
              <a:rPr lang="cs-CZ" dirty="0" err="1"/>
              <a:t>is</a:t>
            </a:r>
            <a:r>
              <a:rPr lang="cs-CZ" dirty="0"/>
              <a:t> </a:t>
            </a:r>
            <a:r>
              <a:rPr lang="cs-CZ" dirty="0" err="1"/>
              <a:t>typical</a:t>
            </a:r>
            <a:r>
              <a:rPr lang="cs-CZ" dirty="0"/>
              <a:t> </a:t>
            </a:r>
            <a:r>
              <a:rPr lang="cs-CZ" dirty="0" err="1"/>
              <a:t>for</a:t>
            </a:r>
            <a:r>
              <a:rPr lang="cs-CZ" dirty="0"/>
              <a:t> </a:t>
            </a:r>
            <a:r>
              <a:rPr lang="cs-CZ" dirty="0" err="1"/>
              <a:t>this</a:t>
            </a:r>
            <a:r>
              <a:rPr lang="cs-CZ" dirty="0"/>
              <a:t> </a:t>
            </a:r>
            <a:r>
              <a:rPr lang="cs-CZ" dirty="0" err="1"/>
              <a:t>then</a:t>
            </a:r>
            <a:r>
              <a:rPr lang="cs-CZ" dirty="0"/>
              <a:t> </a:t>
            </a:r>
            <a:r>
              <a:rPr lang="cs-CZ" dirty="0" err="1"/>
              <a:t>anthropologists</a:t>
            </a:r>
            <a:r>
              <a:rPr lang="cs-CZ" dirty="0"/>
              <a:t>?</a:t>
            </a:r>
          </a:p>
          <a:p>
            <a:pPr marL="0" indent="0">
              <a:buNone/>
            </a:pPr>
            <a:endParaRPr lang="cs-CZ" dirty="0"/>
          </a:p>
          <a:p>
            <a:r>
              <a:rPr lang="en-GB" dirty="0"/>
              <a:t>They assume that these arrangements are firmly established and that they are developing only in one direction, towards new and more complex and modern structures.</a:t>
            </a:r>
            <a:endParaRPr lang="cs-CZ" dirty="0"/>
          </a:p>
          <a:p>
            <a:endParaRPr lang="cs-CZ" dirty="0"/>
          </a:p>
          <a:p>
            <a:r>
              <a:rPr lang="cs-CZ" dirty="0"/>
              <a:t>On the </a:t>
            </a:r>
            <a:r>
              <a:rPr lang="cs-CZ" dirty="0" err="1"/>
              <a:t>one</a:t>
            </a:r>
            <a:r>
              <a:rPr lang="cs-CZ" dirty="0"/>
              <a:t> hand </a:t>
            </a:r>
            <a:r>
              <a:rPr lang="cs-CZ" dirty="0" err="1"/>
              <a:t>there</a:t>
            </a:r>
            <a:r>
              <a:rPr lang="cs-CZ" dirty="0"/>
              <a:t> are </a:t>
            </a:r>
            <a:r>
              <a:rPr lang="cs-CZ" dirty="0" err="1"/>
              <a:t>societies</a:t>
            </a:r>
            <a:r>
              <a:rPr lang="cs-CZ" dirty="0"/>
              <a:t> </a:t>
            </a:r>
            <a:r>
              <a:rPr lang="cs-CZ" dirty="0" err="1"/>
              <a:t>with</a:t>
            </a:r>
            <a:r>
              <a:rPr lang="cs-CZ" dirty="0"/>
              <a:t> the </a:t>
            </a:r>
            <a:r>
              <a:rPr lang="cs-CZ" dirty="0" err="1"/>
              <a:t>lineage</a:t>
            </a:r>
            <a:r>
              <a:rPr lang="cs-CZ" dirty="0"/>
              <a:t> </a:t>
            </a:r>
            <a:r>
              <a:rPr lang="cs-CZ" dirty="0" err="1"/>
              <a:t>system</a:t>
            </a:r>
            <a:r>
              <a:rPr lang="cs-CZ" dirty="0"/>
              <a:t> and on the </a:t>
            </a:r>
            <a:r>
              <a:rPr lang="cs-CZ" dirty="0" err="1"/>
              <a:t>other</a:t>
            </a:r>
            <a:r>
              <a:rPr lang="cs-CZ" dirty="0"/>
              <a:t> hand society </a:t>
            </a:r>
            <a:r>
              <a:rPr lang="cs-CZ" dirty="0" err="1"/>
              <a:t>with</a:t>
            </a:r>
            <a:r>
              <a:rPr lang="cs-CZ" dirty="0"/>
              <a:t> </a:t>
            </a:r>
            <a:r>
              <a:rPr lang="cs-CZ" dirty="0" err="1"/>
              <a:t>hierarchical</a:t>
            </a:r>
            <a:r>
              <a:rPr lang="cs-CZ" dirty="0"/>
              <a:t> </a:t>
            </a:r>
            <a:r>
              <a:rPr lang="cs-CZ" dirty="0" err="1"/>
              <a:t>structure</a:t>
            </a:r>
            <a:r>
              <a:rPr lang="cs-CZ" dirty="0"/>
              <a:t> </a:t>
            </a:r>
            <a:r>
              <a:rPr lang="cs-CZ" dirty="0" err="1"/>
              <a:t>of</a:t>
            </a:r>
            <a:r>
              <a:rPr lang="cs-CZ" dirty="0"/>
              <a:t> sub-</a:t>
            </a:r>
            <a:r>
              <a:rPr lang="cs-CZ" dirty="0" err="1"/>
              <a:t>ordination</a:t>
            </a:r>
            <a:r>
              <a:rPr lang="cs-CZ" dirty="0"/>
              <a:t>.</a:t>
            </a:r>
            <a:endParaRPr lang="en-GB" dirty="0"/>
          </a:p>
        </p:txBody>
      </p:sp>
    </p:spTree>
    <p:extLst>
      <p:ext uri="{BB962C8B-B14F-4D97-AF65-F5344CB8AC3E}">
        <p14:creationId xmlns:p14="http://schemas.microsoft.com/office/powerpoint/2010/main" val="1952892416"/>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3865</TotalTime>
  <Words>1580</Words>
  <Application>Microsoft Office PowerPoint</Application>
  <PresentationFormat>Širokoúhlá obrazovka</PresentationFormat>
  <Paragraphs>79</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Arial Unicode MS</vt:lpstr>
      <vt:lpstr>Calibri</vt:lpstr>
      <vt:lpstr>Gill Sans MT</vt:lpstr>
      <vt:lpstr>Times New Roman</vt:lpstr>
      <vt:lpstr>Galerie</vt:lpstr>
      <vt:lpstr>Nations and Nationalism:  An Advanced Course on Politics  and culture</vt:lpstr>
      <vt:lpstr>Nationalism and family - Romani national identity building and political participation</vt:lpstr>
      <vt:lpstr>Service 1971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Van Velsen, J. 1964. The Politics of Kinsthip. A Study in Social Manipulation among the Lakeside Tonga of Nyasalad. Manchester: Manchester University Press.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Nations and Nationalism: An Advanced Course of Political Anthropology</dc:title>
  <dc:creator>Zdeněk Uherek</dc:creator>
  <cp:lastModifiedBy>Zdeněk Uherek</cp:lastModifiedBy>
  <cp:revision>43</cp:revision>
  <dcterms:created xsi:type="dcterms:W3CDTF">2020-04-27T14:08:24Z</dcterms:created>
  <dcterms:modified xsi:type="dcterms:W3CDTF">2021-05-03T03:19:37Z</dcterms:modified>
</cp:coreProperties>
</file>