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00" r:id="rId2"/>
    <p:sldId id="273" r:id="rId3"/>
    <p:sldId id="277" r:id="rId4"/>
    <p:sldId id="288" r:id="rId5"/>
    <p:sldId id="591" r:id="rId6"/>
    <p:sldId id="592" r:id="rId7"/>
    <p:sldId id="593" r:id="rId8"/>
    <p:sldId id="601" r:id="rId9"/>
    <p:sldId id="589" r:id="rId10"/>
  </p:sldIdLst>
  <p:sldSz cx="12192000" cy="6858000"/>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04" autoAdjust="0"/>
  </p:normalViewPr>
  <p:slideViewPr>
    <p:cSldViewPr>
      <p:cViewPr varScale="1">
        <p:scale>
          <a:sx n="99" d="100"/>
          <a:sy n="99" d="100"/>
        </p:scale>
        <p:origin x="91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812D45E-9241-477A-9FBA-1FFDD0318B8E}" type="datetimeFigureOut">
              <a:rPr lang="cs-CZ" smtClean="0"/>
              <a:pPr/>
              <a:t>14.03.2023</a:t>
            </a:fld>
            <a:endParaRPr lang="cs-CZ"/>
          </a:p>
        </p:txBody>
      </p:sp>
      <p:sp>
        <p:nvSpPr>
          <p:cNvPr id="4" name="Zástupný symbol pro obrázek snímku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22246CD-943A-416B-9E45-CA331D09CDA3}"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ed.es/dpto_fil/revista/polemos/articulos/MA_Quintana_On%20Hermeneutical%20Ethics%20&amp;%20Education%20(Internet)2.do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a:t>
            </a:fld>
            <a:endParaRPr lang="cs-CZ"/>
          </a:p>
        </p:txBody>
      </p:sp>
    </p:spTree>
    <p:extLst>
      <p:ext uri="{BB962C8B-B14F-4D97-AF65-F5344CB8AC3E}">
        <p14:creationId xmlns:p14="http://schemas.microsoft.com/office/powerpoint/2010/main" val="39445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en-US" b="1" dirty="0"/>
              <a:t>Hermes</a:t>
            </a:r>
            <a:r>
              <a:rPr lang="en-US" dirty="0"/>
              <a:t> was considered to be </a:t>
            </a:r>
            <a:r>
              <a:rPr lang="en-US" b="1" dirty="0"/>
              <a:t>the inventor of language and speech, an interpreter, a liar, a thief, and a trickster</a:t>
            </a:r>
            <a:r>
              <a:rPr lang="en-US" dirty="0"/>
              <a:t>.</a:t>
            </a:r>
            <a:r>
              <a:rPr lang="en-US" baseline="30000" dirty="0"/>
              <a:t> </a:t>
            </a:r>
            <a:r>
              <a:rPr lang="cs-CZ" baseline="30000" dirty="0"/>
              <a:t> </a:t>
            </a:r>
            <a:r>
              <a:rPr lang="en-US" dirty="0"/>
              <a:t>As Socrates noted, words have the power to reveal or conceal and can deliver messages in an ambiguous way</a:t>
            </a:r>
            <a:r>
              <a:rPr lang="cs-CZ" dirty="0"/>
              <a:t>:</a:t>
            </a:r>
            <a:r>
              <a:rPr lang="en-US" dirty="0"/>
              <a:t> </a:t>
            </a:r>
            <a:r>
              <a:rPr lang="en-US" dirty="0" err="1"/>
              <a:t>th</a:t>
            </a:r>
            <a:r>
              <a:rPr lang="cs-CZ" dirty="0" err="1"/>
              <a:t>ey</a:t>
            </a:r>
            <a:r>
              <a:rPr lang="en-US" dirty="0"/>
              <a:t> could lead to truth or to falsehood</a:t>
            </a:r>
            <a:r>
              <a:rPr lang="cs-CZ" dirty="0"/>
              <a:t>.</a:t>
            </a:r>
            <a:r>
              <a:rPr lang="cs-CZ" baseline="0" dirty="0"/>
              <a:t> </a:t>
            </a:r>
            <a:r>
              <a:rPr lang="en-US" dirty="0"/>
              <a:t>Hermes</a:t>
            </a:r>
            <a:r>
              <a:rPr lang="cs-CZ" dirty="0"/>
              <a:t> </a:t>
            </a:r>
            <a:r>
              <a:rPr lang="en-US" dirty="0"/>
              <a:t>was said to relish the uneasiness of those who received the messages he delivered.</a:t>
            </a:r>
            <a:endParaRPr lang="cs-CZ" dirty="0"/>
          </a:p>
          <a:p>
            <a:r>
              <a:rPr lang="cs-CZ" dirty="0" err="1"/>
              <a:t>Quintana</a:t>
            </a:r>
            <a:r>
              <a:rPr lang="cs-CZ" dirty="0"/>
              <a:t> Paz, </a:t>
            </a:r>
            <a:r>
              <a:rPr lang="cs-CZ" dirty="0" err="1"/>
              <a:t>Miguel</a:t>
            </a:r>
            <a:r>
              <a:rPr lang="cs-CZ" dirty="0"/>
              <a:t> </a:t>
            </a:r>
            <a:r>
              <a:rPr lang="cs-CZ" dirty="0" err="1"/>
              <a:t>Ángel</a:t>
            </a:r>
            <a:r>
              <a:rPr lang="cs-CZ" dirty="0"/>
              <a:t>, </a:t>
            </a:r>
            <a:r>
              <a:rPr lang="cs-CZ" dirty="0">
                <a:hlinkClick r:id="rId3"/>
              </a:rPr>
              <a:t>"On </a:t>
            </a:r>
            <a:r>
              <a:rPr lang="cs-CZ" dirty="0" err="1">
                <a:hlinkClick r:id="rId3"/>
              </a:rPr>
              <a:t>Hermeneutical</a:t>
            </a:r>
            <a:r>
              <a:rPr lang="cs-CZ" dirty="0">
                <a:hlinkClick r:id="rId3"/>
              </a:rPr>
              <a:t> </a:t>
            </a:r>
            <a:r>
              <a:rPr lang="cs-CZ" dirty="0" err="1">
                <a:hlinkClick r:id="rId3"/>
              </a:rPr>
              <a:t>Ethics</a:t>
            </a:r>
            <a:r>
              <a:rPr lang="cs-CZ" dirty="0">
                <a:hlinkClick r:id="rId3"/>
              </a:rPr>
              <a:t> </a:t>
            </a:r>
            <a:r>
              <a:rPr lang="cs-CZ" dirty="0" err="1">
                <a:hlinkClick r:id="rId3"/>
              </a:rPr>
              <a:t>and</a:t>
            </a:r>
            <a:r>
              <a:rPr lang="cs-CZ" dirty="0">
                <a:hlinkClick r:id="rId3"/>
              </a:rPr>
              <a:t> </a:t>
            </a:r>
            <a:r>
              <a:rPr lang="cs-CZ" dirty="0" err="1">
                <a:hlinkClick r:id="rId3"/>
              </a:rPr>
              <a:t>Education</a:t>
            </a:r>
            <a:r>
              <a:rPr lang="cs-CZ" dirty="0">
                <a:hlinkClick r:id="rId3"/>
              </a:rPr>
              <a:t>"</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Nietzsche</a:t>
            </a:r>
            <a:r>
              <a:rPr lang="cs-CZ" dirty="0"/>
              <a:t>. </a:t>
            </a:r>
            <a:r>
              <a:rPr lang="cs-CZ" dirty="0" err="1"/>
              <a:t>Notebooks</a:t>
            </a:r>
            <a:r>
              <a:rPr lang="cs-CZ" dirty="0"/>
              <a:t>, (</a:t>
            </a:r>
            <a:r>
              <a:rPr lang="cs-CZ" dirty="0" err="1"/>
              <a:t>Summer</a:t>
            </a:r>
            <a:r>
              <a:rPr lang="cs-CZ" dirty="0"/>
              <a:t> 1886 – </a:t>
            </a:r>
            <a:r>
              <a:rPr lang="cs-CZ" dirty="0" err="1"/>
              <a:t>Fall</a:t>
            </a:r>
            <a:r>
              <a:rPr lang="cs-CZ" dirty="0"/>
              <a:t> 1887). </a:t>
            </a:r>
            <a:r>
              <a:rPr lang="cs-CZ" dirty="0" err="1"/>
              <a:t>In</a:t>
            </a:r>
            <a:r>
              <a:rPr lang="cs-CZ" i="1" dirty="0" err="1"/>
              <a:t>The</a:t>
            </a:r>
            <a:r>
              <a:rPr lang="cs-CZ" i="1" dirty="0"/>
              <a:t> Portable </a:t>
            </a:r>
            <a:r>
              <a:rPr lang="cs-CZ" i="1" dirty="0" err="1"/>
              <a:t>Nietzsche</a:t>
            </a:r>
            <a:r>
              <a:rPr lang="cs-CZ" dirty="0"/>
              <a:t> (1954), p. 458.</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en-GB" dirty="0" err="1"/>
              <a:t>Aristoteles</a:t>
            </a:r>
            <a:r>
              <a:rPr lang="en-GB" dirty="0"/>
              <a:t>. </a:t>
            </a:r>
            <a:r>
              <a:rPr lang="en-GB" dirty="0" err="1"/>
              <a:t>Politika</a:t>
            </a:r>
            <a:r>
              <a:rPr lang="en-GB" dirty="0"/>
              <a:t>. 1278 b 19: “</a:t>
            </a:r>
            <a:r>
              <a:rPr lang="en-GB" dirty="0" err="1"/>
              <a:t>est</a:t>
            </a:r>
            <a:r>
              <a:rPr lang="en-GB" dirty="0"/>
              <a:t> in </a:t>
            </a:r>
            <a:r>
              <a:rPr lang="en-GB" dirty="0" err="1"/>
              <a:t>anthrópos</a:t>
            </a:r>
            <a:r>
              <a:rPr lang="en-GB" dirty="0"/>
              <a:t> </a:t>
            </a:r>
            <a:r>
              <a:rPr lang="en-GB" dirty="0" err="1"/>
              <a:t>zóon</a:t>
            </a:r>
            <a:r>
              <a:rPr lang="en-GB" dirty="0"/>
              <a:t> </a:t>
            </a:r>
            <a:r>
              <a:rPr lang="en-GB" dirty="0" err="1"/>
              <a:t>politikon</a:t>
            </a:r>
            <a:r>
              <a:rPr lang="en-GB" dirty="0"/>
              <a:t>” (“man is naturally destined for a communal life”).</a:t>
            </a:r>
            <a:endParaRPr lang="cs-CZ" dirty="0"/>
          </a:p>
          <a:p>
            <a:r>
              <a:rPr lang="en-GB" dirty="0"/>
              <a:t>Cf. </a:t>
            </a:r>
            <a:r>
              <a:rPr lang="en-GB" dirty="0" err="1"/>
              <a:t>Aristoteles</a:t>
            </a:r>
            <a:r>
              <a:rPr lang="en-GB" dirty="0"/>
              <a:t>. </a:t>
            </a:r>
            <a:r>
              <a:rPr lang="en-GB" dirty="0" err="1"/>
              <a:t>Politika</a:t>
            </a:r>
            <a:r>
              <a:rPr lang="en-GB" dirty="0"/>
              <a:t>. 1253a 2. 9: “ho </a:t>
            </a:r>
            <a:r>
              <a:rPr lang="en-GB" dirty="0" err="1"/>
              <a:t>anthrópos</a:t>
            </a:r>
            <a:r>
              <a:rPr lang="en-GB" dirty="0"/>
              <a:t> </a:t>
            </a:r>
            <a:r>
              <a:rPr lang="en-GB" dirty="0" err="1"/>
              <a:t>fysei</a:t>
            </a:r>
            <a:r>
              <a:rPr lang="en-GB" dirty="0"/>
              <a:t> </a:t>
            </a:r>
            <a:r>
              <a:rPr lang="en-GB" dirty="0" err="1"/>
              <a:t>politikon</a:t>
            </a:r>
            <a:r>
              <a:rPr lang="en-GB" dirty="0"/>
              <a:t> </a:t>
            </a:r>
            <a:r>
              <a:rPr lang="en-GB" dirty="0" err="1"/>
              <a:t>zóon</a:t>
            </a:r>
            <a:r>
              <a:rPr lang="en-GB" dirty="0"/>
              <a:t>” (“man is naturally destined for a communal life”), “</a:t>
            </a:r>
            <a:r>
              <a:rPr lang="en-GB" dirty="0" err="1"/>
              <a:t>politikon</a:t>
            </a:r>
            <a:r>
              <a:rPr lang="en-GB" dirty="0"/>
              <a:t> ho </a:t>
            </a:r>
            <a:r>
              <a:rPr lang="en-GB" dirty="0" err="1"/>
              <a:t>anthrópos</a:t>
            </a:r>
            <a:r>
              <a:rPr lang="en-GB" dirty="0"/>
              <a:t> </a:t>
            </a:r>
            <a:r>
              <a:rPr lang="en-GB" dirty="0" err="1"/>
              <a:t>zóon</a:t>
            </a:r>
            <a:r>
              <a:rPr lang="en-GB" dirty="0"/>
              <a:t>” (“man is a being naturally destined for a community life”).</a:t>
            </a:r>
            <a:endParaRPr lang="cs-CZ" dirty="0"/>
          </a:p>
          <a:p>
            <a:r>
              <a:rPr lang="en-GB" dirty="0" err="1"/>
              <a:t>Aristoteles</a:t>
            </a:r>
            <a:r>
              <a:rPr lang="en-GB" dirty="0"/>
              <a:t>. </a:t>
            </a:r>
            <a:r>
              <a:rPr lang="en-GB" dirty="0" err="1"/>
              <a:t>Politika</a:t>
            </a:r>
            <a:r>
              <a:rPr lang="en-GB" dirty="0"/>
              <a:t> 1253 a 19.</a:t>
            </a:r>
            <a:endParaRPr lang="cs-CZ" dirty="0"/>
          </a:p>
          <a:p>
            <a:r>
              <a:rPr lang="en-GB" dirty="0" err="1"/>
              <a:t>Aristoteles</a:t>
            </a:r>
            <a:r>
              <a:rPr lang="en-GB" dirty="0"/>
              <a:t>. </a:t>
            </a:r>
            <a:r>
              <a:rPr lang="en-GB" dirty="0" err="1"/>
              <a:t>Etika</a:t>
            </a:r>
            <a:r>
              <a:rPr lang="en-GB" dirty="0"/>
              <a:t> </a:t>
            </a:r>
            <a:r>
              <a:rPr lang="en-GB" dirty="0" err="1"/>
              <a:t>Nikomachova</a:t>
            </a:r>
            <a:r>
              <a:rPr lang="en-GB" dirty="0"/>
              <a:t>. 1097b 11: “</a:t>
            </a:r>
            <a:r>
              <a:rPr lang="en-GB" dirty="0" err="1"/>
              <a:t>fysei</a:t>
            </a:r>
            <a:r>
              <a:rPr lang="en-GB" dirty="0"/>
              <a:t> </a:t>
            </a:r>
            <a:r>
              <a:rPr lang="en-GB" dirty="0" err="1"/>
              <a:t>politikon</a:t>
            </a:r>
            <a:r>
              <a:rPr lang="en-GB" dirty="0"/>
              <a:t> ho </a:t>
            </a:r>
            <a:r>
              <a:rPr lang="en-GB" dirty="0" err="1"/>
              <a:t>anthrópos</a:t>
            </a:r>
            <a:r>
              <a:rPr lang="en-GB" dirty="0"/>
              <a:t>” (“man is naturally destined for life in community”). Here, Seneca translated the Greek word “</a:t>
            </a:r>
            <a:r>
              <a:rPr lang="en-GB" dirty="0" err="1"/>
              <a:t>politikon</a:t>
            </a:r>
            <a:r>
              <a:rPr lang="en-GB" dirty="0"/>
              <a:t>” using the Latin “</a:t>
            </a:r>
            <a:r>
              <a:rPr lang="en-GB" dirty="0" err="1"/>
              <a:t>sociale</a:t>
            </a:r>
            <a:r>
              <a:rPr lang="en-GB" dirty="0"/>
              <a:t>”, meaning that man would be of a social nature, but Aristotle had in mind rather the determination for life in community in the sense of a purpose. Cf. comments by A. </a:t>
            </a:r>
            <a:r>
              <a:rPr lang="en-GB" dirty="0" err="1"/>
              <a:t>Kříž</a:t>
            </a:r>
            <a:r>
              <a:rPr lang="en-GB" dirty="0"/>
              <a:t> in </a:t>
            </a:r>
            <a:r>
              <a:rPr lang="en-GB" dirty="0" err="1"/>
              <a:t>Aristoteles</a:t>
            </a:r>
            <a:r>
              <a:rPr lang="en-GB" dirty="0"/>
              <a:t>. </a:t>
            </a:r>
            <a:r>
              <a:rPr lang="en-GB" dirty="0" err="1"/>
              <a:t>Etika</a:t>
            </a:r>
            <a:r>
              <a:rPr lang="en-GB" dirty="0"/>
              <a:t> </a:t>
            </a:r>
            <a:r>
              <a:rPr lang="en-GB" dirty="0" err="1"/>
              <a:t>Nikomachova</a:t>
            </a:r>
            <a:r>
              <a:rPr lang="en-GB" dirty="0"/>
              <a:t>. S. 253.</a:t>
            </a:r>
            <a:endParaRPr lang="cs-CZ" dirty="0"/>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F7E16976-7487-4FFC-BBEC-CA8D16810EBD}" type="datetimeFigureOut">
              <a:rPr lang="cs-CZ" smtClean="0"/>
              <a:pPr/>
              <a:t>14.03.2023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9781BC-1637-4C5A-844B-0E34E126F3F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F4F8"/>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16976-7487-4FFC-BBEC-CA8D16810EBD}" type="datetimeFigureOut">
              <a:rPr lang="cs-CZ" smtClean="0"/>
              <a:pPr/>
              <a:t>14.03.2023</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81BC-1637-4C5A-844B-0E34E126F3F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zana.svobodova@lf3.c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ritannica.com/topic/ethics-philosoph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tape.academy/" TargetMode="External"/><Relationship Id="rId3" Type="http://schemas.openxmlformats.org/officeDocument/2006/relationships/hyperlink" Target="http://data.perseus.org/texts/urn:cts:greekLit:tlg0086.tlg035.perseus-eng1" TargetMode="External"/><Relationship Id="rId7" Type="http://schemas.openxmlformats.org/officeDocument/2006/relationships/hyperlink" Target="http://www.academia.edu/learn/ZuzanaSvobodov&#225;" TargetMode="External"/><Relationship Id="rId2" Type="http://schemas.openxmlformats.org/officeDocument/2006/relationships/hyperlink" Target="https://archive.org/details/p2workstranslat09aris" TargetMode="External"/><Relationship Id="rId1" Type="http://schemas.openxmlformats.org/officeDocument/2006/relationships/slideLayout" Target="../slideLayouts/slideLayout2.xml"/><Relationship Id="rId6" Type="http://schemas.openxmlformats.org/officeDocument/2006/relationships/hyperlink" Target="http://www.archive.org/download/platos_republic_0902_librivox1/republic_27_plato_64kb.mp3" TargetMode="External"/><Relationship Id="rId5" Type="http://schemas.openxmlformats.org/officeDocument/2006/relationships/hyperlink" Target="https://archive.org/details/meno_cc_librivox" TargetMode="External"/><Relationship Id="rId4" Type="http://schemas.openxmlformats.org/officeDocument/2006/relationships/hyperlink" Target="http://data.perseus.org/citations/urn:cts:greekLit:tlg0086.tlg025.perseus-eng1:1.980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a:t>Ethics</a:t>
            </a:r>
            <a:r>
              <a:rPr lang="cs-CZ" dirty="0"/>
              <a:t> </a:t>
            </a:r>
            <a:r>
              <a:rPr lang="cs-CZ" dirty="0" err="1"/>
              <a:t>for</a:t>
            </a:r>
            <a:r>
              <a:rPr lang="cs-CZ" dirty="0"/>
              <a:t> </a:t>
            </a:r>
            <a:r>
              <a:rPr lang="cs-CZ" dirty="0" err="1"/>
              <a:t>Social</a:t>
            </a:r>
            <a:r>
              <a:rPr lang="cs-CZ" dirty="0"/>
              <a:t> </a:t>
            </a:r>
            <a:r>
              <a:rPr lang="cs-CZ" dirty="0" err="1"/>
              <a:t>Work</a:t>
            </a:r>
            <a:br>
              <a:rPr lang="cs-CZ" dirty="0"/>
            </a:br>
            <a:r>
              <a:rPr lang="cs-CZ" dirty="0" err="1"/>
              <a:t>Seminar</a:t>
            </a:r>
            <a:r>
              <a:rPr lang="cs-CZ" dirty="0"/>
              <a:t> 2</a:t>
            </a:r>
            <a:endParaRPr lang="en-US" b="1" dirty="0">
              <a:solidFill>
                <a:schemeClr val="tx2"/>
              </a:solidFill>
            </a:endParaRPr>
          </a:p>
        </p:txBody>
      </p:sp>
      <p:sp>
        <p:nvSpPr>
          <p:cNvPr id="3" name="Podnadpis 2"/>
          <p:cNvSpPr>
            <a:spLocks noGrp="1"/>
          </p:cNvSpPr>
          <p:nvPr>
            <p:ph type="subTitle" idx="1"/>
          </p:nvPr>
        </p:nvSpPr>
        <p:spPr/>
        <p:txBody>
          <a:bodyPr/>
          <a:lstStyle/>
          <a:p>
            <a:pPr algn="r"/>
            <a:endParaRPr lang="cs-CZ" dirty="0"/>
          </a:p>
          <a:p>
            <a:pPr algn="r"/>
            <a:endParaRPr lang="cs-CZ" dirty="0"/>
          </a:p>
          <a:p>
            <a:pPr algn="r"/>
            <a:r>
              <a:rPr lang="cs-CZ" dirty="0">
                <a:hlinkClick r:id="rId3"/>
              </a:rPr>
              <a:t>Zuzana Svobodová</a:t>
            </a:r>
            <a:endParaRPr lang="cs-CZ" dirty="0"/>
          </a:p>
        </p:txBody>
      </p:sp>
    </p:spTree>
    <p:extLst>
      <p:ext uri="{BB962C8B-B14F-4D97-AF65-F5344CB8AC3E}">
        <p14:creationId xmlns:p14="http://schemas.microsoft.com/office/powerpoint/2010/main" val="339681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850106"/>
          </a:xfrm>
        </p:spPr>
        <p:txBody>
          <a:bodyPr/>
          <a:lstStyle/>
          <a:p>
            <a:r>
              <a:rPr lang="cs-CZ" dirty="0" err="1"/>
              <a:t>Methods</a:t>
            </a:r>
            <a:r>
              <a:rPr lang="cs-CZ" dirty="0"/>
              <a:t> </a:t>
            </a:r>
            <a:r>
              <a:rPr lang="cs-CZ" dirty="0" err="1"/>
              <a:t>of</a:t>
            </a:r>
            <a:r>
              <a:rPr lang="cs-CZ" dirty="0"/>
              <a:t> </a:t>
            </a:r>
            <a:r>
              <a:rPr lang="cs-CZ" dirty="0" err="1"/>
              <a:t>philosophy</a:t>
            </a:r>
            <a:r>
              <a:rPr lang="cs-CZ" dirty="0"/>
              <a:t>/</a:t>
            </a:r>
            <a:r>
              <a:rPr lang="cs-CZ" dirty="0" err="1"/>
              <a:t>ethics</a:t>
            </a:r>
            <a:endParaRPr lang="cs-CZ" dirty="0"/>
          </a:p>
        </p:txBody>
      </p:sp>
      <p:sp>
        <p:nvSpPr>
          <p:cNvPr id="3" name="Zástupný symbol pro obsah 2"/>
          <p:cNvSpPr>
            <a:spLocks noGrp="1"/>
          </p:cNvSpPr>
          <p:nvPr>
            <p:ph idx="1"/>
          </p:nvPr>
        </p:nvSpPr>
        <p:spPr>
          <a:xfrm>
            <a:off x="767408" y="1124744"/>
            <a:ext cx="10801200" cy="5544616"/>
          </a:xfrm>
        </p:spPr>
        <p:txBody>
          <a:bodyPr>
            <a:normAutofit lnSpcReduction="10000"/>
          </a:bodyPr>
          <a:lstStyle/>
          <a:p>
            <a:pPr>
              <a:buNone/>
            </a:pPr>
            <a:r>
              <a:rPr lang="cs-CZ" cap="small" dirty="0" err="1"/>
              <a:t>methodos</a:t>
            </a:r>
            <a:endParaRPr lang="cs-CZ" cap="small" dirty="0"/>
          </a:p>
          <a:p>
            <a:pPr>
              <a:buNone/>
            </a:pPr>
            <a:r>
              <a:rPr lang="cs-CZ" b="1" cap="small" dirty="0" err="1">
                <a:solidFill>
                  <a:srgbClr val="FF0000"/>
                </a:solidFill>
              </a:rPr>
              <a:t>epimeleia</a:t>
            </a:r>
            <a:r>
              <a:rPr lang="cs-CZ" b="1" cap="small" dirty="0">
                <a:solidFill>
                  <a:srgbClr val="FF0000"/>
                </a:solidFill>
              </a:rPr>
              <a:t> peri </a:t>
            </a:r>
            <a:r>
              <a:rPr lang="cs-CZ" b="1" cap="small" dirty="0" err="1">
                <a:solidFill>
                  <a:srgbClr val="FF0000"/>
                </a:solidFill>
              </a:rPr>
              <a:t>tés</a:t>
            </a:r>
            <a:r>
              <a:rPr lang="cs-CZ" b="1" cap="small" dirty="0">
                <a:solidFill>
                  <a:srgbClr val="FF0000"/>
                </a:solidFill>
              </a:rPr>
              <a:t> </a:t>
            </a:r>
            <a:r>
              <a:rPr lang="cs-CZ" b="1" cap="small" dirty="0" err="1">
                <a:solidFill>
                  <a:srgbClr val="FF0000"/>
                </a:solidFill>
              </a:rPr>
              <a:t>psychés</a:t>
            </a:r>
            <a:r>
              <a:rPr lang="cs-CZ" b="1" cap="small" dirty="0"/>
              <a:t> </a:t>
            </a:r>
            <a:r>
              <a:rPr lang="cs-CZ" dirty="0"/>
              <a:t>(Cicero: </a:t>
            </a:r>
            <a:r>
              <a:rPr lang="cs-CZ" b="1" i="1" dirty="0" err="1">
                <a:solidFill>
                  <a:srgbClr val="FF0000"/>
                </a:solidFill>
              </a:rPr>
              <a:t>cultura</a:t>
            </a:r>
            <a:r>
              <a:rPr lang="cs-CZ" b="1" i="1" dirty="0">
                <a:solidFill>
                  <a:srgbClr val="FF0000"/>
                </a:solidFill>
              </a:rPr>
              <a:t> </a:t>
            </a:r>
            <a:r>
              <a:rPr lang="cs-CZ" b="1" i="1" dirty="0" err="1">
                <a:solidFill>
                  <a:srgbClr val="FF0000"/>
                </a:solidFill>
              </a:rPr>
              <a:t>animi</a:t>
            </a:r>
            <a:r>
              <a:rPr lang="cs-CZ" dirty="0"/>
              <a:t>)</a:t>
            </a:r>
          </a:p>
          <a:p>
            <a:r>
              <a:rPr lang="cs-CZ" cap="small" dirty="0"/>
              <a:t>logos</a:t>
            </a:r>
            <a:r>
              <a:rPr lang="cs-CZ" dirty="0"/>
              <a:t> → </a:t>
            </a:r>
            <a:r>
              <a:rPr lang="cs-CZ" cap="small" dirty="0" err="1"/>
              <a:t>dia</a:t>
            </a:r>
            <a:r>
              <a:rPr lang="cs-CZ" cap="small" dirty="0"/>
              <a:t>-logos</a:t>
            </a:r>
          </a:p>
          <a:p>
            <a:endParaRPr lang="cs-CZ" dirty="0"/>
          </a:p>
          <a:p>
            <a:r>
              <a:rPr lang="cs-CZ" dirty="0" err="1"/>
              <a:t>questioning</a:t>
            </a:r>
            <a:r>
              <a:rPr lang="cs-CZ" dirty="0"/>
              <a:t>, </a:t>
            </a:r>
            <a:r>
              <a:rPr lang="cs-CZ" dirty="0" err="1"/>
              <a:t>search</a:t>
            </a:r>
            <a:endParaRPr lang="cs-CZ" dirty="0"/>
          </a:p>
          <a:p>
            <a:r>
              <a:rPr lang="cs-CZ" dirty="0" err="1"/>
              <a:t>thinking</a:t>
            </a:r>
            <a:r>
              <a:rPr lang="cs-CZ" dirty="0"/>
              <a:t>, </a:t>
            </a:r>
            <a:r>
              <a:rPr lang="cs-CZ" dirty="0" err="1"/>
              <a:t>speculation</a:t>
            </a:r>
            <a:r>
              <a:rPr lang="cs-CZ" dirty="0"/>
              <a:t>, </a:t>
            </a:r>
            <a:r>
              <a:rPr lang="cs-CZ" dirty="0" err="1"/>
              <a:t>hermeneutics</a:t>
            </a:r>
            <a:r>
              <a:rPr lang="cs-CZ" dirty="0"/>
              <a:t>, </a:t>
            </a:r>
            <a:r>
              <a:rPr lang="cs-CZ" dirty="0" err="1"/>
              <a:t>exegesis</a:t>
            </a:r>
            <a:endParaRPr lang="cs-CZ" dirty="0"/>
          </a:p>
          <a:p>
            <a:r>
              <a:rPr lang="cs-CZ" b="1" dirty="0">
                <a:solidFill>
                  <a:srgbClr val="FF0000"/>
                </a:solidFill>
              </a:rPr>
              <a:t>care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soul</a:t>
            </a:r>
          </a:p>
          <a:p>
            <a:pPr>
              <a:buNone/>
            </a:pPr>
            <a:endParaRPr lang="cs-CZ" dirty="0"/>
          </a:p>
          <a:p>
            <a:pPr>
              <a:buNone/>
            </a:pPr>
            <a:r>
              <a:rPr lang="cs-CZ" dirty="0" err="1"/>
              <a:t>Method</a:t>
            </a:r>
            <a:r>
              <a:rPr lang="cs-CZ" dirty="0"/>
              <a:t> </a:t>
            </a:r>
            <a:r>
              <a:rPr lang="cs-CZ" dirty="0" err="1"/>
              <a:t>of</a:t>
            </a:r>
            <a:r>
              <a:rPr lang="cs-CZ" dirty="0"/>
              <a:t> </a:t>
            </a:r>
            <a:r>
              <a:rPr lang="cs-CZ" b="1" dirty="0"/>
              <a:t>science</a:t>
            </a:r>
            <a:r>
              <a:rPr lang="cs-CZ" dirty="0"/>
              <a:t>? </a:t>
            </a:r>
            <a:r>
              <a:rPr lang="cs-CZ" dirty="0" err="1"/>
              <a:t>Description</a:t>
            </a:r>
            <a:r>
              <a:rPr lang="cs-CZ" dirty="0"/>
              <a:t> (</a:t>
            </a:r>
            <a:r>
              <a:rPr lang="cs-CZ" dirty="0" err="1"/>
              <a:t>measure</a:t>
            </a:r>
            <a:r>
              <a:rPr lang="cs-CZ" dirty="0"/>
              <a:t>, </a:t>
            </a:r>
            <a:r>
              <a:rPr lang="cs-CZ" dirty="0" err="1"/>
              <a:t>weath</a:t>
            </a:r>
            <a:r>
              <a:rPr lang="cs-CZ" dirty="0"/>
              <a:t>, </a:t>
            </a:r>
            <a:r>
              <a:rPr lang="cs-CZ" dirty="0" err="1"/>
              <a:t>proportion</a:t>
            </a:r>
            <a:r>
              <a:rPr lang="cs-CZ" dirty="0"/>
              <a:t>, </a:t>
            </a:r>
            <a:r>
              <a:rPr lang="cs-CZ" dirty="0" err="1"/>
              <a:t>extent</a:t>
            </a:r>
            <a:r>
              <a:rPr lang="cs-CZ" dirty="0"/>
              <a:t> …), </a:t>
            </a:r>
            <a:r>
              <a:rPr lang="cs-CZ" dirty="0" err="1"/>
              <a:t>analysis</a:t>
            </a:r>
            <a:r>
              <a:rPr lang="cs-CZ" dirty="0"/>
              <a:t>, </a:t>
            </a:r>
            <a:r>
              <a:rPr lang="cs-CZ" dirty="0" err="1"/>
              <a:t>synthesis</a:t>
            </a:r>
            <a:r>
              <a:rPr lang="cs-CZ" dirty="0"/>
              <a:t>, </a:t>
            </a:r>
            <a:r>
              <a:rPr lang="cs-CZ" dirty="0" err="1"/>
              <a:t>comparison</a:t>
            </a:r>
            <a:r>
              <a:rPr lang="cs-CZ"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le:Hermes Musei Capitolini MC60.jpg"/>
          <p:cNvPicPr>
            <a:picLocks noChangeAspect="1" noChangeArrowheads="1"/>
          </p:cNvPicPr>
          <p:nvPr/>
        </p:nvPicPr>
        <p:blipFill>
          <a:blip r:embed="rId3" cstate="print"/>
          <a:srcRect/>
          <a:stretch>
            <a:fillRect/>
          </a:stretch>
        </p:blipFill>
        <p:spPr bwMode="auto">
          <a:xfrm>
            <a:off x="1931392" y="-1671"/>
            <a:ext cx="3275833" cy="6743039"/>
          </a:xfrm>
          <a:prstGeom prst="rect">
            <a:avLst/>
          </a:prstGeom>
          <a:noFill/>
        </p:spPr>
      </p:pic>
      <p:pic>
        <p:nvPicPr>
          <p:cNvPr id="3" name="Picture 4"/>
          <p:cNvPicPr>
            <a:picLocks noChangeAspect="1" noChangeArrowheads="1"/>
          </p:cNvPicPr>
          <p:nvPr/>
        </p:nvPicPr>
        <p:blipFill>
          <a:blip r:embed="rId4" cstate="print"/>
          <a:srcRect/>
          <a:stretch>
            <a:fillRect/>
          </a:stretch>
        </p:blipFill>
        <p:spPr bwMode="auto">
          <a:xfrm>
            <a:off x="5207225" y="0"/>
            <a:ext cx="6984775" cy="6760358"/>
          </a:xfrm>
          <a:prstGeom prst="rect">
            <a:avLst/>
          </a:prstGeom>
          <a:noFill/>
          <a:ln w="9525">
            <a:noFill/>
            <a:miter lim="800000"/>
            <a:headEnd/>
            <a:tailEnd/>
          </a:ln>
        </p:spPr>
      </p:pic>
      <p:sp>
        <p:nvSpPr>
          <p:cNvPr id="2" name="TextovéPole 1">
            <a:extLst>
              <a:ext uri="{FF2B5EF4-FFF2-40B4-BE49-F238E27FC236}">
                <a16:creationId xmlns:a16="http://schemas.microsoft.com/office/drawing/2014/main" id="{CF07BC86-4683-4395-A271-A4BB94010E76}"/>
              </a:ext>
            </a:extLst>
          </p:cNvPr>
          <p:cNvSpPr txBox="1"/>
          <p:nvPr/>
        </p:nvSpPr>
        <p:spPr>
          <a:xfrm>
            <a:off x="47328" y="116632"/>
            <a:ext cx="1884064" cy="1477328"/>
          </a:xfrm>
          <a:prstGeom prst="rect">
            <a:avLst/>
          </a:prstGeom>
          <a:noFill/>
        </p:spPr>
        <p:txBody>
          <a:bodyPr wrap="square" rtlCol="0">
            <a:spAutoFit/>
          </a:bodyPr>
          <a:lstStyle/>
          <a:p>
            <a:r>
              <a:rPr lang="cs-CZ" b="1" dirty="0"/>
              <a:t>Hermes</a:t>
            </a:r>
            <a:r>
              <a:rPr lang="cs-CZ" dirty="0"/>
              <a:t>,</a:t>
            </a:r>
          </a:p>
          <a:p>
            <a:r>
              <a:rPr lang="cs-CZ" dirty="0" err="1"/>
              <a:t>an</a:t>
            </a:r>
            <a:r>
              <a:rPr lang="cs-CZ" dirty="0"/>
              <a:t> </a:t>
            </a:r>
            <a:r>
              <a:rPr lang="cs-CZ" dirty="0" err="1"/>
              <a:t>interpreter</a:t>
            </a:r>
            <a:r>
              <a:rPr lang="cs-CZ" dirty="0"/>
              <a:t>;</a:t>
            </a:r>
          </a:p>
          <a:p>
            <a:r>
              <a:rPr lang="cs-CZ" dirty="0" err="1"/>
              <a:t>hermeneutics</a:t>
            </a:r>
            <a:r>
              <a:rPr lang="cs-CZ" dirty="0"/>
              <a:t>; </a:t>
            </a:r>
            <a:r>
              <a:rPr lang="cs-CZ" dirty="0" err="1"/>
              <a:t>hermeneutical</a:t>
            </a:r>
            <a:r>
              <a:rPr lang="cs-CZ" dirty="0"/>
              <a:t> </a:t>
            </a:r>
            <a:r>
              <a:rPr lang="cs-CZ" dirty="0" err="1"/>
              <a:t>ethics</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en-US" i="1" dirty="0"/>
              <a:t>There are </a:t>
            </a:r>
            <a:r>
              <a:rPr lang="en-US" b="1" i="1" dirty="0"/>
              <a:t>no facts,</a:t>
            </a:r>
            <a:br>
              <a:rPr lang="cs-CZ" b="1" i="1" dirty="0"/>
            </a:br>
            <a:r>
              <a:rPr lang="en-US" b="1" i="1" dirty="0"/>
              <a:t>only interpretations.</a:t>
            </a:r>
            <a:endParaRPr lang="cs-CZ" i="1" dirty="0"/>
          </a:p>
        </p:txBody>
      </p:sp>
      <p:sp>
        <p:nvSpPr>
          <p:cNvPr id="4" name="Zástupný symbol pro obsah 3"/>
          <p:cNvSpPr>
            <a:spLocks noGrp="1"/>
          </p:cNvSpPr>
          <p:nvPr>
            <p:ph idx="1"/>
          </p:nvPr>
        </p:nvSpPr>
        <p:spPr>
          <a:xfrm>
            <a:off x="407368" y="1844824"/>
            <a:ext cx="11305256" cy="4680520"/>
          </a:xfrm>
        </p:spPr>
        <p:txBody>
          <a:bodyPr>
            <a:normAutofit fontScale="92500" lnSpcReduction="10000"/>
          </a:bodyPr>
          <a:lstStyle/>
          <a:p>
            <a:pPr>
              <a:buNone/>
            </a:pPr>
            <a:r>
              <a:rPr lang="en-US" sz="4000" i="1" dirty="0"/>
              <a:t>Against that positivism</a:t>
            </a:r>
            <a:endParaRPr lang="cs-CZ" sz="4000" i="1" dirty="0"/>
          </a:p>
          <a:p>
            <a:pPr>
              <a:buNone/>
            </a:pPr>
            <a:r>
              <a:rPr lang="en-US" sz="4000" i="1" dirty="0"/>
              <a:t>which stops before phenomena,</a:t>
            </a:r>
            <a:endParaRPr lang="cs-CZ" sz="4000" i="1" dirty="0"/>
          </a:p>
          <a:p>
            <a:pPr>
              <a:buNone/>
            </a:pPr>
            <a:r>
              <a:rPr lang="en-US" sz="4000" i="1" dirty="0"/>
              <a:t>saying "there are only </a:t>
            </a:r>
            <a:r>
              <a:rPr lang="en-US" sz="4000" b="1" i="1" dirty="0"/>
              <a:t>facts</a:t>
            </a:r>
            <a:r>
              <a:rPr lang="en-US" sz="4000" i="1" dirty="0"/>
              <a:t>,</a:t>
            </a:r>
            <a:r>
              <a:rPr lang="cs-CZ" sz="4000" i="1" dirty="0"/>
              <a:t>“</a:t>
            </a:r>
          </a:p>
          <a:p>
            <a:pPr>
              <a:buNone/>
            </a:pPr>
            <a:r>
              <a:rPr lang="en-US" sz="4000" i="1" dirty="0"/>
              <a:t>I should say:</a:t>
            </a:r>
            <a:endParaRPr lang="cs-CZ" sz="4000" i="1" dirty="0"/>
          </a:p>
          <a:p>
            <a:pPr>
              <a:buNone/>
            </a:pPr>
            <a:r>
              <a:rPr lang="en-US" sz="4000" i="1" dirty="0"/>
              <a:t>no, </a:t>
            </a:r>
            <a:r>
              <a:rPr lang="en-US" sz="4000" b="1" i="1" dirty="0"/>
              <a:t>it is precisely facts</a:t>
            </a:r>
            <a:r>
              <a:rPr lang="cs-CZ" sz="4000" b="1" i="1" dirty="0"/>
              <a:t> </a:t>
            </a:r>
            <a:r>
              <a:rPr lang="en-US" sz="4000" b="1" i="1" dirty="0"/>
              <a:t>that do not exist, </a:t>
            </a:r>
            <a:r>
              <a:rPr lang="cs-CZ" sz="4000" b="1" i="1" dirty="0"/>
              <a:t>				</a:t>
            </a:r>
            <a:r>
              <a:rPr lang="en-US" sz="4000" b="1" i="1" dirty="0"/>
              <a:t>only interpretations…</a:t>
            </a:r>
            <a:endParaRPr lang="cs-CZ" sz="4000" b="1" i="1" dirty="0"/>
          </a:p>
          <a:p>
            <a:pPr>
              <a:buNone/>
            </a:pPr>
            <a:endParaRPr lang="cs-CZ" b="1" dirty="0"/>
          </a:p>
          <a:p>
            <a:pPr algn="r">
              <a:buNone/>
            </a:pPr>
            <a:r>
              <a:rPr lang="cs-CZ" dirty="0"/>
              <a:t>(Friedrich </a:t>
            </a:r>
            <a:r>
              <a:rPr lang="cs-CZ" dirty="0" err="1"/>
              <a:t>Nietzsche</a:t>
            </a:r>
            <a:r>
              <a:rPr lang="cs-CZ"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Ethics</a:t>
            </a:r>
            <a:r>
              <a:rPr lang="cs-CZ" dirty="0"/>
              <a:t> as a </a:t>
            </a:r>
            <a:r>
              <a:rPr lang="cs-CZ" dirty="0" err="1"/>
              <a:t>Practical</a:t>
            </a:r>
            <a:r>
              <a:rPr lang="cs-CZ" dirty="0"/>
              <a:t> </a:t>
            </a:r>
            <a:r>
              <a:rPr lang="cs-CZ" dirty="0" err="1"/>
              <a:t>Philosophy</a:t>
            </a:r>
            <a:endParaRPr lang="cs-CZ" dirty="0"/>
          </a:p>
        </p:txBody>
      </p:sp>
      <p:sp>
        <p:nvSpPr>
          <p:cNvPr id="3" name="Zástupný symbol pro obsah 2"/>
          <p:cNvSpPr>
            <a:spLocks noGrp="1"/>
          </p:cNvSpPr>
          <p:nvPr>
            <p:ph idx="1"/>
          </p:nvPr>
        </p:nvSpPr>
        <p:spPr/>
        <p:txBody>
          <a:bodyPr>
            <a:normAutofit/>
          </a:bodyPr>
          <a:lstStyle/>
          <a:p>
            <a:r>
              <a:rPr lang="en-US" dirty="0"/>
              <a:t>Ethics is practical </a:t>
            </a:r>
            <a:r>
              <a:rPr lang="cs-CZ" dirty="0"/>
              <a:t>in </a:t>
            </a:r>
            <a:r>
              <a:rPr lang="en-US" dirty="0"/>
              <a:t>that </a:t>
            </a:r>
            <a:r>
              <a:rPr lang="cs-CZ" dirty="0" err="1"/>
              <a:t>sense</a:t>
            </a:r>
            <a:r>
              <a:rPr lang="cs-CZ" dirty="0"/>
              <a:t> </a:t>
            </a:r>
            <a:r>
              <a:rPr lang="cs-CZ" dirty="0" err="1"/>
              <a:t>that</a:t>
            </a:r>
            <a:r>
              <a:rPr lang="cs-CZ" dirty="0"/>
              <a:t> </a:t>
            </a:r>
            <a:r>
              <a:rPr lang="cs-CZ" dirty="0" err="1"/>
              <a:t>it</a:t>
            </a:r>
            <a:r>
              <a:rPr lang="cs-CZ" dirty="0"/>
              <a:t> </a:t>
            </a:r>
            <a:r>
              <a:rPr lang="en-US" dirty="0"/>
              <a:t>brings man to own free formation of life.</a:t>
            </a:r>
            <a:endParaRPr lang="cs-CZ" dirty="0"/>
          </a:p>
          <a:p>
            <a:pPr>
              <a:buNone/>
            </a:pP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a:t>
            </a:r>
            <a:r>
              <a:rPr lang="cs-CZ" dirty="0"/>
              <a:t> </a:t>
            </a:r>
            <a:r>
              <a:rPr lang="cs-CZ" dirty="0" err="1"/>
              <a:t>of</a:t>
            </a:r>
            <a:r>
              <a:rPr lang="cs-CZ" dirty="0"/>
              <a:t> </a:t>
            </a:r>
            <a:r>
              <a:rPr lang="cs-CZ" dirty="0" err="1"/>
              <a:t>Ethics</a:t>
            </a:r>
            <a:endParaRPr lang="cs-CZ" dirty="0"/>
          </a:p>
        </p:txBody>
      </p:sp>
      <p:sp>
        <p:nvSpPr>
          <p:cNvPr id="3" name="Zástupný symbol pro obsah 2"/>
          <p:cNvSpPr>
            <a:spLocks noGrp="1"/>
          </p:cNvSpPr>
          <p:nvPr>
            <p:ph idx="1"/>
          </p:nvPr>
        </p:nvSpPr>
        <p:spPr/>
        <p:txBody>
          <a:bodyPr/>
          <a:lstStyle/>
          <a:p>
            <a:r>
              <a:rPr lang="cs-CZ" dirty="0"/>
              <a:t>„</a:t>
            </a:r>
            <a:r>
              <a:rPr lang="en-US" b="1" dirty="0"/>
              <a:t>Ethics</a:t>
            </a:r>
            <a:r>
              <a:rPr lang="en-US" dirty="0"/>
              <a:t>, also called </a:t>
            </a:r>
            <a:r>
              <a:rPr lang="en-US" b="1" dirty="0"/>
              <a:t>moral philosophy</a:t>
            </a:r>
            <a:r>
              <a:rPr lang="en-US" dirty="0"/>
              <a:t>, the discipline concerned with what is morally good and bad and morally right and wrong. The term is also applied to any system or theory of moral values or principles.</a:t>
            </a:r>
            <a:r>
              <a:rPr lang="cs-CZ" dirty="0"/>
              <a:t>“ (</a:t>
            </a:r>
            <a:r>
              <a:rPr lang="cs-CZ" dirty="0">
                <a:hlinkClick r:id="rId2"/>
              </a:rPr>
              <a:t>https://www.britannica.com/topic/ethics-philosophy</a:t>
            </a:r>
            <a:r>
              <a:rPr lang="cs-CZ" dirty="0"/>
              <a:t>)</a:t>
            </a:r>
          </a:p>
          <a:p>
            <a:pPr>
              <a:buNone/>
            </a:pP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a:t>
            </a:r>
            <a:r>
              <a:rPr lang="en-GB" dirty="0" err="1"/>
              <a:t>thics</a:t>
            </a:r>
            <a:r>
              <a:rPr lang="en-GB" dirty="0"/>
              <a:t> </a:t>
            </a:r>
            <a:r>
              <a:rPr lang="cs-CZ" dirty="0"/>
              <a:t>as a</a:t>
            </a:r>
            <a:r>
              <a:rPr lang="en-GB" dirty="0"/>
              <a:t> part of </a:t>
            </a:r>
            <a:r>
              <a:rPr lang="cs-CZ" dirty="0"/>
              <a:t>P</a:t>
            </a:r>
            <a:r>
              <a:rPr lang="en-GB" dirty="0" err="1"/>
              <a:t>olitical</a:t>
            </a:r>
            <a:r>
              <a:rPr lang="en-GB" dirty="0"/>
              <a:t> science</a:t>
            </a:r>
            <a:endParaRPr lang="cs-CZ" dirty="0"/>
          </a:p>
        </p:txBody>
      </p:sp>
      <p:sp>
        <p:nvSpPr>
          <p:cNvPr id="3" name="Zástupný symbol pro obsah 2"/>
          <p:cNvSpPr>
            <a:spLocks noGrp="1"/>
          </p:cNvSpPr>
          <p:nvPr>
            <p:ph idx="1"/>
          </p:nvPr>
        </p:nvSpPr>
        <p:spPr/>
        <p:txBody>
          <a:bodyPr>
            <a:normAutofit/>
          </a:bodyPr>
          <a:lstStyle/>
          <a:p>
            <a:pPr>
              <a:buNone/>
            </a:pPr>
            <a:r>
              <a:rPr lang="en-GB" dirty="0"/>
              <a:t>Aristotle already considered ethics to be part of political science. To Aristotle, man was in fact defined by the definition of his life for communal life (the of course ethics, too, were a communal matter). The community precedes the individual just as the whole precedes its parts.</a:t>
            </a:r>
            <a:endParaRPr lang="cs-CZ" dirty="0"/>
          </a:p>
          <a:p>
            <a:pPr>
              <a:buNone/>
            </a:pPr>
            <a:r>
              <a:rPr lang="en-GB" dirty="0"/>
              <a:t>According to </a:t>
            </a:r>
            <a:r>
              <a:rPr lang="en-GB" i="1" dirty="0" err="1"/>
              <a:t>Nicomach</a:t>
            </a:r>
            <a:r>
              <a:rPr lang="cs-CZ" i="1" dirty="0" err="1"/>
              <a:t>ean</a:t>
            </a:r>
            <a:r>
              <a:rPr lang="en-GB" i="1" dirty="0"/>
              <a:t> Ethics</a:t>
            </a:r>
            <a:r>
              <a:rPr lang="en-GB" dirty="0"/>
              <a:t>, the human being is also defined for living in a community.</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cs-CZ">
              <a:latin typeface="Arial" pitchFamily="34" charset="0"/>
              <a:cs typeface="Arial" pitchFamily="34" charset="0"/>
            </a:endParaRPr>
          </a:p>
        </p:txBody>
      </p:sp>
      <p:pic>
        <p:nvPicPr>
          <p:cNvPr id="1031" name="obrázek 6"/>
          <p:cNvPicPr>
            <a:picLocks noChangeAspect="1" noChangeArrowheads="1"/>
          </p:cNvPicPr>
          <p:nvPr/>
        </p:nvPicPr>
        <p:blipFill>
          <a:blip r:embed="rId2" cstate="print"/>
          <a:srcRect t="7531" r="1342"/>
          <a:stretch>
            <a:fillRect/>
          </a:stretch>
        </p:blipFill>
        <p:spPr bwMode="auto">
          <a:xfrm>
            <a:off x="2726915" y="1"/>
            <a:ext cx="6489605" cy="6857999"/>
          </a:xfrm>
          <a:prstGeom prst="rect">
            <a:avLst/>
          </a:prstGeom>
          <a:noFill/>
        </p:spPr>
      </p:pic>
      <p:sp>
        <p:nvSpPr>
          <p:cNvPr id="4" name="TextovéPole 3"/>
          <p:cNvSpPr txBox="1"/>
          <p:nvPr/>
        </p:nvSpPr>
        <p:spPr>
          <a:xfrm>
            <a:off x="5044240" y="712322"/>
            <a:ext cx="2084048" cy="369332"/>
          </a:xfrm>
          <a:prstGeom prst="rect">
            <a:avLst/>
          </a:prstGeom>
          <a:noFill/>
        </p:spPr>
        <p:txBody>
          <a:bodyPr wrap="square" rtlCol="0">
            <a:spAutoFit/>
          </a:bodyPr>
          <a:lstStyle/>
          <a:p>
            <a:r>
              <a:rPr lang="cs-CZ" b="1" dirty="0" err="1"/>
              <a:t>Philosophical</a:t>
            </a:r>
            <a:r>
              <a:rPr lang="cs-CZ" b="1" dirty="0"/>
              <a:t> </a:t>
            </a:r>
            <a:r>
              <a:rPr lang="cs-CZ" b="1" dirty="0" err="1"/>
              <a:t>Ethics</a:t>
            </a:r>
            <a:endParaRPr lang="cs-CZ" b="1" dirty="0"/>
          </a:p>
        </p:txBody>
      </p:sp>
      <p:sp>
        <p:nvSpPr>
          <p:cNvPr id="5" name="TextovéPole 4"/>
          <p:cNvSpPr txBox="1"/>
          <p:nvPr/>
        </p:nvSpPr>
        <p:spPr>
          <a:xfrm>
            <a:off x="2208089" y="962672"/>
            <a:ext cx="1728192" cy="369332"/>
          </a:xfrm>
          <a:prstGeom prst="rect">
            <a:avLst/>
          </a:prstGeom>
          <a:noFill/>
        </p:spPr>
        <p:txBody>
          <a:bodyPr wrap="square" rtlCol="0">
            <a:spAutoFit/>
          </a:bodyPr>
          <a:lstStyle/>
          <a:p>
            <a:r>
              <a:rPr lang="cs-CZ" b="1" dirty="0" err="1"/>
              <a:t>General</a:t>
            </a:r>
            <a:r>
              <a:rPr lang="cs-CZ" b="1" dirty="0"/>
              <a:t> </a:t>
            </a:r>
            <a:r>
              <a:rPr lang="cs-CZ" b="1" dirty="0" err="1"/>
              <a:t>Ethics</a:t>
            </a:r>
            <a:endParaRPr lang="cs-CZ" b="1" dirty="0"/>
          </a:p>
        </p:txBody>
      </p:sp>
      <p:sp>
        <p:nvSpPr>
          <p:cNvPr id="6" name="TextovéPole 5"/>
          <p:cNvSpPr txBox="1"/>
          <p:nvPr/>
        </p:nvSpPr>
        <p:spPr>
          <a:xfrm>
            <a:off x="8098408" y="980728"/>
            <a:ext cx="2088232" cy="369332"/>
          </a:xfrm>
          <a:prstGeom prst="rect">
            <a:avLst/>
          </a:prstGeom>
          <a:noFill/>
        </p:spPr>
        <p:txBody>
          <a:bodyPr wrap="square" rtlCol="0">
            <a:spAutoFit/>
          </a:bodyPr>
          <a:lstStyle/>
          <a:p>
            <a:r>
              <a:rPr lang="cs-CZ" b="1" dirty="0" err="1"/>
              <a:t>Applied</a:t>
            </a:r>
            <a:r>
              <a:rPr lang="cs-CZ" b="1" dirty="0"/>
              <a:t> </a:t>
            </a:r>
            <a:r>
              <a:rPr lang="cs-CZ" b="1" dirty="0" err="1"/>
              <a:t>Ethics</a:t>
            </a:r>
            <a:endParaRPr lang="cs-CZ" b="1" dirty="0"/>
          </a:p>
        </p:txBody>
      </p:sp>
      <p:sp>
        <p:nvSpPr>
          <p:cNvPr id="7" name="TextovéPole 6"/>
          <p:cNvSpPr txBox="1"/>
          <p:nvPr/>
        </p:nvSpPr>
        <p:spPr>
          <a:xfrm>
            <a:off x="8328248" y="4581128"/>
            <a:ext cx="2016224" cy="369332"/>
          </a:xfrm>
          <a:prstGeom prst="rect">
            <a:avLst/>
          </a:prstGeom>
          <a:noFill/>
        </p:spPr>
        <p:txBody>
          <a:bodyPr wrap="square" rtlCol="0">
            <a:spAutoFit/>
          </a:bodyPr>
          <a:lstStyle/>
          <a:p>
            <a:r>
              <a:rPr lang="cs-CZ" dirty="0"/>
              <a:t>Science </a:t>
            </a:r>
            <a:r>
              <a:rPr lang="cs-CZ" dirty="0" err="1"/>
              <a:t>Ethics</a:t>
            </a:r>
            <a:endParaRPr lang="cs-CZ" dirty="0"/>
          </a:p>
        </p:txBody>
      </p:sp>
      <p:sp>
        <p:nvSpPr>
          <p:cNvPr id="8" name="TextovéPole 7"/>
          <p:cNvSpPr txBox="1"/>
          <p:nvPr/>
        </p:nvSpPr>
        <p:spPr>
          <a:xfrm>
            <a:off x="1703512" y="4365105"/>
            <a:ext cx="1224136" cy="646331"/>
          </a:xfrm>
          <a:prstGeom prst="rect">
            <a:avLst/>
          </a:prstGeom>
          <a:noFill/>
        </p:spPr>
        <p:txBody>
          <a:bodyPr wrap="square" rtlCol="0">
            <a:spAutoFit/>
          </a:bodyPr>
          <a:lstStyle/>
          <a:p>
            <a:r>
              <a:rPr lang="cs-CZ" dirty="0" err="1"/>
              <a:t>Ecology</a:t>
            </a:r>
            <a:r>
              <a:rPr lang="cs-CZ" dirty="0"/>
              <a:t> </a:t>
            </a:r>
            <a:r>
              <a:rPr lang="cs-CZ" dirty="0" err="1"/>
              <a:t>Ethics</a:t>
            </a:r>
            <a:endParaRPr lang="cs-CZ" dirty="0"/>
          </a:p>
        </p:txBody>
      </p:sp>
      <p:sp>
        <p:nvSpPr>
          <p:cNvPr id="9" name="TextovéPole 8"/>
          <p:cNvSpPr txBox="1"/>
          <p:nvPr/>
        </p:nvSpPr>
        <p:spPr>
          <a:xfrm>
            <a:off x="5015880" y="4365105"/>
            <a:ext cx="1152128" cy="646331"/>
          </a:xfrm>
          <a:prstGeom prst="rect">
            <a:avLst/>
          </a:prstGeom>
          <a:noFill/>
        </p:spPr>
        <p:txBody>
          <a:bodyPr wrap="square" rtlCol="0">
            <a:spAutoFit/>
          </a:bodyPr>
          <a:lstStyle/>
          <a:p>
            <a:r>
              <a:rPr lang="cs-CZ" dirty="0" err="1"/>
              <a:t>Legal</a:t>
            </a:r>
            <a:r>
              <a:rPr lang="cs-CZ" dirty="0"/>
              <a:t> </a:t>
            </a:r>
            <a:r>
              <a:rPr lang="cs-CZ" dirty="0" err="1"/>
              <a:t>Ethics</a:t>
            </a:r>
            <a:endParaRPr lang="cs-CZ" dirty="0"/>
          </a:p>
        </p:txBody>
      </p:sp>
      <p:sp>
        <p:nvSpPr>
          <p:cNvPr id="10" name="TextovéPole 9"/>
          <p:cNvSpPr txBox="1"/>
          <p:nvPr/>
        </p:nvSpPr>
        <p:spPr>
          <a:xfrm>
            <a:off x="6600056" y="4221089"/>
            <a:ext cx="1440160" cy="646331"/>
          </a:xfrm>
          <a:prstGeom prst="rect">
            <a:avLst/>
          </a:prstGeom>
          <a:noFill/>
        </p:spPr>
        <p:txBody>
          <a:bodyPr wrap="square" rtlCol="0">
            <a:spAutoFit/>
          </a:bodyPr>
          <a:lstStyle/>
          <a:p>
            <a:r>
              <a:rPr lang="cs-CZ" dirty="0"/>
              <a:t>Business </a:t>
            </a:r>
            <a:r>
              <a:rPr lang="cs-CZ" dirty="0" err="1"/>
              <a:t>Ethics</a:t>
            </a:r>
            <a:endParaRPr lang="cs-CZ" dirty="0"/>
          </a:p>
        </p:txBody>
      </p:sp>
      <p:sp>
        <p:nvSpPr>
          <p:cNvPr id="11" name="TextovéPole 10"/>
          <p:cNvSpPr txBox="1"/>
          <p:nvPr/>
        </p:nvSpPr>
        <p:spPr>
          <a:xfrm>
            <a:off x="3575720" y="5013177"/>
            <a:ext cx="1080120" cy="646331"/>
          </a:xfrm>
          <a:prstGeom prst="rect">
            <a:avLst/>
          </a:prstGeom>
          <a:noFill/>
        </p:spPr>
        <p:txBody>
          <a:bodyPr wrap="square" rtlCol="0">
            <a:spAutoFit/>
          </a:bodyPr>
          <a:lstStyle/>
          <a:p>
            <a:r>
              <a:rPr lang="cs-CZ" dirty="0" err="1"/>
              <a:t>Medical</a:t>
            </a:r>
            <a:r>
              <a:rPr lang="cs-CZ" dirty="0"/>
              <a:t> </a:t>
            </a:r>
            <a:r>
              <a:rPr lang="cs-CZ" dirty="0" err="1"/>
              <a:t>Ethics</a:t>
            </a:r>
            <a:endParaRPr lang="cs-CZ" dirty="0"/>
          </a:p>
        </p:txBody>
      </p:sp>
      <p:sp>
        <p:nvSpPr>
          <p:cNvPr id="12" name="Zástupný symbol pro číslo snímku 11"/>
          <p:cNvSpPr>
            <a:spLocks noGrp="1"/>
          </p:cNvSpPr>
          <p:nvPr>
            <p:ph type="sldNum" sz="quarter" idx="12"/>
          </p:nvPr>
        </p:nvSpPr>
        <p:spPr/>
        <p:txBody>
          <a:bodyPr/>
          <a:lstStyle/>
          <a:p>
            <a:fld id="{FAF69003-D961-4E6A-B48B-65D082597A2E}" type="slidenum">
              <a:rPr lang="cs-CZ" smtClean="0"/>
              <a:pPr/>
              <a:t>8</a:t>
            </a:fld>
            <a:endParaRPr lang="cs-CZ"/>
          </a:p>
        </p:txBody>
      </p:sp>
      <p:sp>
        <p:nvSpPr>
          <p:cNvPr id="2" name="Šipka: doprava 1">
            <a:extLst>
              <a:ext uri="{FF2B5EF4-FFF2-40B4-BE49-F238E27FC236}">
                <a16:creationId xmlns:a16="http://schemas.microsoft.com/office/drawing/2014/main" id="{34E01B95-10F6-4BE0-B8AC-8D4DF70CCDEA}"/>
              </a:ext>
            </a:extLst>
          </p:cNvPr>
          <p:cNvSpPr/>
          <p:nvPr/>
        </p:nvSpPr>
        <p:spPr>
          <a:xfrm rot="21395626">
            <a:off x="3856514" y="2629579"/>
            <a:ext cx="1717362" cy="65926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455608C7-4D3F-4EB8-94DB-E3AC1DB317D5}"/>
              </a:ext>
            </a:extLst>
          </p:cNvPr>
          <p:cNvSpPr/>
          <p:nvPr/>
        </p:nvSpPr>
        <p:spPr>
          <a:xfrm>
            <a:off x="3719736" y="3545732"/>
            <a:ext cx="817412" cy="6033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708D849A-ED8F-43A2-A35C-1288F65B58FC}"/>
              </a:ext>
            </a:extLst>
          </p:cNvPr>
          <p:cNvSpPr/>
          <p:nvPr/>
        </p:nvSpPr>
        <p:spPr>
          <a:xfrm>
            <a:off x="5627948" y="2518541"/>
            <a:ext cx="1080120" cy="77263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5564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err="1"/>
              <a:t>References</a:t>
            </a:r>
            <a:endParaRPr lang="cs-CZ"/>
          </a:p>
        </p:txBody>
      </p:sp>
      <p:sp>
        <p:nvSpPr>
          <p:cNvPr id="3" name="Zástupný symbol pro obsah 2"/>
          <p:cNvSpPr>
            <a:spLocks noGrp="1"/>
          </p:cNvSpPr>
          <p:nvPr>
            <p:ph idx="1"/>
          </p:nvPr>
        </p:nvSpPr>
        <p:spPr/>
        <p:txBody>
          <a:bodyPr>
            <a:normAutofit fontScale="85000" lnSpcReduction="10000"/>
          </a:bodyPr>
          <a:lstStyle/>
          <a:p>
            <a:r>
              <a:rPr lang="cs-CZ" dirty="0" err="1"/>
              <a:t>Aristotle</a:t>
            </a:r>
            <a:r>
              <a:rPr lang="cs-CZ" dirty="0"/>
              <a:t>. </a:t>
            </a:r>
            <a:r>
              <a:rPr lang="cs-CZ" i="1" dirty="0" err="1">
                <a:hlinkClick r:id="rId2"/>
              </a:rPr>
              <a:t>Ethics</a:t>
            </a:r>
            <a:r>
              <a:rPr lang="cs-CZ" i="1" dirty="0">
                <a:hlinkClick r:id="rId2"/>
              </a:rPr>
              <a:t> – Magna </a:t>
            </a:r>
            <a:r>
              <a:rPr lang="cs-CZ" i="1" dirty="0" err="1">
                <a:hlinkClick r:id="rId2"/>
              </a:rPr>
              <a:t>Moralia</a:t>
            </a:r>
            <a:r>
              <a:rPr lang="cs-CZ" i="1" dirty="0">
                <a:hlinkClick r:id="rId2"/>
              </a:rPr>
              <a:t>. </a:t>
            </a:r>
            <a:r>
              <a:rPr lang="cs-CZ" i="1" dirty="0" err="1">
                <a:hlinkClick r:id="rId2"/>
              </a:rPr>
              <a:t>Ethica</a:t>
            </a:r>
            <a:r>
              <a:rPr lang="cs-CZ" i="1" dirty="0">
                <a:hlinkClick r:id="rId2"/>
              </a:rPr>
              <a:t> </a:t>
            </a:r>
            <a:r>
              <a:rPr lang="cs-CZ" i="1" dirty="0" err="1">
                <a:hlinkClick r:id="rId2"/>
              </a:rPr>
              <a:t>Eudemia</a:t>
            </a:r>
            <a:r>
              <a:rPr lang="cs-CZ" i="1" dirty="0">
                <a:hlinkClick r:id="rId2"/>
              </a:rPr>
              <a:t>. De </a:t>
            </a:r>
            <a:r>
              <a:rPr lang="cs-CZ" i="1" dirty="0" err="1">
                <a:hlinkClick r:id="rId2"/>
              </a:rPr>
              <a:t>Virtutibus</a:t>
            </a:r>
            <a:r>
              <a:rPr lang="cs-CZ" i="1" dirty="0">
                <a:hlinkClick r:id="rId2"/>
              </a:rPr>
              <a:t> et </a:t>
            </a:r>
            <a:r>
              <a:rPr lang="cs-CZ" i="1" dirty="0" err="1">
                <a:hlinkClick r:id="rId2"/>
              </a:rPr>
              <a:t>Vitiis</a:t>
            </a:r>
            <a:r>
              <a:rPr lang="cs-CZ" dirty="0"/>
              <a:t>.</a:t>
            </a:r>
          </a:p>
          <a:p>
            <a:r>
              <a:rPr lang="cs-CZ" dirty="0" err="1"/>
              <a:t>Aristotle</a:t>
            </a:r>
            <a:r>
              <a:rPr lang="cs-CZ" dirty="0"/>
              <a:t>. </a:t>
            </a:r>
            <a:r>
              <a:rPr lang="cs-CZ" i="1" dirty="0" err="1">
                <a:hlinkClick r:id="rId3"/>
              </a:rPr>
              <a:t>Politics</a:t>
            </a:r>
            <a:r>
              <a:rPr lang="cs-CZ" dirty="0"/>
              <a:t>.</a:t>
            </a:r>
          </a:p>
          <a:p>
            <a:r>
              <a:rPr lang="cs-CZ" dirty="0" err="1"/>
              <a:t>Aristotle</a:t>
            </a:r>
            <a:r>
              <a:rPr lang="cs-CZ" dirty="0"/>
              <a:t>. </a:t>
            </a:r>
            <a:r>
              <a:rPr lang="cs-CZ" dirty="0" err="1">
                <a:hlinkClick r:id="rId4"/>
              </a:rPr>
              <a:t>Metaphysics</a:t>
            </a:r>
            <a:r>
              <a:rPr lang="cs-CZ" dirty="0"/>
              <a:t>.</a:t>
            </a:r>
          </a:p>
          <a:p>
            <a:r>
              <a:rPr lang="cs-CZ" dirty="0"/>
              <a:t>Plato. </a:t>
            </a:r>
            <a:r>
              <a:rPr lang="cs-CZ" i="1" dirty="0" err="1"/>
              <a:t>Meno</a:t>
            </a:r>
            <a:r>
              <a:rPr lang="cs-CZ" dirty="0"/>
              <a:t>. </a:t>
            </a:r>
            <a:r>
              <a:rPr lang="cs-CZ" dirty="0">
                <a:hlinkClick r:id="rId5"/>
              </a:rPr>
              <a:t>https://archive.org/details/meno_cc_librivox</a:t>
            </a:r>
            <a:endParaRPr lang="cs-CZ" dirty="0"/>
          </a:p>
          <a:p>
            <a:r>
              <a:rPr lang="cs-CZ" dirty="0"/>
              <a:t>Plato. Republic, </a:t>
            </a:r>
            <a:r>
              <a:rPr lang="cs-CZ" dirty="0" err="1">
                <a:hlinkClick r:id="rId6"/>
              </a:rPr>
              <a:t>book</a:t>
            </a:r>
            <a:r>
              <a:rPr lang="cs-CZ" dirty="0">
                <a:hlinkClick r:id="rId6"/>
              </a:rPr>
              <a:t> VII</a:t>
            </a:r>
            <a:endParaRPr lang="cs-CZ" dirty="0"/>
          </a:p>
          <a:p>
            <a:r>
              <a:rPr lang="cs-CZ" dirty="0"/>
              <a:t>Svobodová, Z. </a:t>
            </a:r>
            <a:r>
              <a:rPr lang="en-US" i="1" dirty="0"/>
              <a:t>Become a </a:t>
            </a:r>
            <a:r>
              <a:rPr lang="cs-CZ" i="1" dirty="0"/>
              <a:t>F</a:t>
            </a:r>
            <a:r>
              <a:rPr lang="en-US" i="1" dirty="0" err="1"/>
              <a:t>riend</a:t>
            </a:r>
            <a:r>
              <a:rPr lang="en-US" i="1" dirty="0"/>
              <a:t> of </a:t>
            </a:r>
            <a:r>
              <a:rPr lang="cs-CZ" i="1" dirty="0"/>
              <a:t>E</a:t>
            </a:r>
            <a:r>
              <a:rPr lang="en-US" i="1" dirty="0" err="1"/>
              <a:t>thics</a:t>
            </a:r>
            <a:r>
              <a:rPr lang="en-US" i="1" dirty="0"/>
              <a:t>: The </a:t>
            </a:r>
            <a:r>
              <a:rPr lang="cs-CZ" i="1" dirty="0"/>
              <a:t>E</a:t>
            </a:r>
            <a:r>
              <a:rPr lang="en-US" i="1" dirty="0" err="1"/>
              <a:t>ssentials</a:t>
            </a:r>
            <a:r>
              <a:rPr lang="en-US" i="1" dirty="0"/>
              <a:t> of </a:t>
            </a:r>
            <a:r>
              <a:rPr lang="cs-CZ" i="1" dirty="0"/>
              <a:t>P</a:t>
            </a:r>
            <a:r>
              <a:rPr lang="en-US" i="1" dirty="0" err="1"/>
              <a:t>ractical</a:t>
            </a:r>
            <a:r>
              <a:rPr lang="en-US" i="1" dirty="0"/>
              <a:t> </a:t>
            </a:r>
            <a:r>
              <a:rPr lang="cs-CZ" i="1" dirty="0"/>
              <a:t>P</a:t>
            </a:r>
            <a:r>
              <a:rPr lang="en-US" i="1" dirty="0" err="1"/>
              <a:t>hilosophy</a:t>
            </a:r>
            <a:r>
              <a:rPr lang="cs-CZ" dirty="0"/>
              <a:t>. </a:t>
            </a:r>
            <a:r>
              <a:rPr lang="cs-CZ" dirty="0" err="1"/>
              <a:t>Available</a:t>
            </a:r>
            <a:r>
              <a:rPr lang="cs-CZ" dirty="0"/>
              <a:t> </a:t>
            </a:r>
            <a:r>
              <a:rPr lang="cs-CZ" dirty="0" err="1"/>
              <a:t>at</a:t>
            </a:r>
            <a:r>
              <a:rPr lang="cs-CZ" dirty="0"/>
              <a:t>: </a:t>
            </a:r>
          </a:p>
          <a:p>
            <a:pPr marL="0" indent="0">
              <a:buNone/>
            </a:pPr>
            <a:r>
              <a:rPr lang="cs-CZ" dirty="0">
                <a:hlinkClick r:id="rId7"/>
              </a:rPr>
              <a:t>www.academia.edu/</a:t>
            </a:r>
            <a:r>
              <a:rPr lang="cs-CZ" dirty="0" err="1">
                <a:hlinkClick r:id="rId7"/>
              </a:rPr>
              <a:t>learn</a:t>
            </a:r>
            <a:r>
              <a:rPr lang="cs-CZ" dirty="0">
                <a:hlinkClick r:id="rId7"/>
              </a:rPr>
              <a:t>/</a:t>
            </a:r>
            <a:r>
              <a:rPr lang="cs-CZ" dirty="0" err="1">
                <a:hlinkClick r:id="rId7"/>
              </a:rPr>
              <a:t>ZuzanaSvobodová</a:t>
            </a:r>
            <a:endParaRPr lang="cs-CZ" dirty="0"/>
          </a:p>
          <a:p>
            <a:pPr marL="0" indent="0">
              <a:buNone/>
            </a:pPr>
            <a:r>
              <a:rPr lang="cs-CZ" dirty="0" err="1"/>
              <a:t>journal</a:t>
            </a:r>
            <a:r>
              <a:rPr lang="cs-CZ" dirty="0"/>
              <a:t> </a:t>
            </a:r>
            <a:r>
              <a:rPr lang="cs-CZ" dirty="0" err="1"/>
              <a:t>mentioned</a:t>
            </a:r>
            <a:r>
              <a:rPr lang="cs-CZ" dirty="0"/>
              <a:t>: </a:t>
            </a:r>
            <a:r>
              <a:rPr lang="cs-CZ" dirty="0" err="1">
                <a:hlinkClick r:id="rId8"/>
              </a:rPr>
              <a:t>tape.academy</a:t>
            </a:r>
            <a:r>
              <a:rPr lang="cs-CZ" dirty="0"/>
              <a:t> (</a:t>
            </a:r>
            <a:r>
              <a:rPr lang="cs-CZ" dirty="0" err="1"/>
              <a:t>Theology</a:t>
            </a:r>
            <a:r>
              <a:rPr lang="cs-CZ" dirty="0"/>
              <a:t> and </a:t>
            </a:r>
            <a:r>
              <a:rPr lang="cs-CZ" dirty="0" err="1"/>
              <a:t>Philosophy</a:t>
            </a:r>
            <a:r>
              <a:rPr lang="cs-CZ" dirty="0"/>
              <a:t> </a:t>
            </a:r>
            <a:r>
              <a:rPr lang="cs-CZ" dirty="0" err="1"/>
              <a:t>of</a:t>
            </a:r>
            <a:r>
              <a:rPr lang="cs-CZ" dirty="0"/>
              <a:t> </a:t>
            </a:r>
            <a:r>
              <a:rPr lang="cs-CZ" dirty="0" err="1"/>
              <a:t>Education</a:t>
            </a:r>
            <a:r>
              <a:rPr lang="cs-CZ" dirty="0"/>
              <a:t>)</a:t>
            </a:r>
          </a:p>
          <a:p>
            <a:endParaRPr lang="cs-CZ" dirty="0"/>
          </a:p>
          <a:p>
            <a:pPr>
              <a:buNone/>
            </a:pPr>
            <a:endParaRPr lang="cs-CZ" dirty="0"/>
          </a:p>
          <a:p>
            <a:pPr>
              <a:buNone/>
            </a:pPr>
            <a:endParaRPr lang="cs-CZ" dirty="0"/>
          </a:p>
          <a:p>
            <a:endParaRPr lang="cs-CZ" dirty="0"/>
          </a:p>
        </p:txBody>
      </p:sp>
      <p:sp>
        <p:nvSpPr>
          <p:cNvPr id="4" name="Zástupný symbol pro číslo snímku 3"/>
          <p:cNvSpPr>
            <a:spLocks noGrp="1"/>
          </p:cNvSpPr>
          <p:nvPr>
            <p:ph type="sldNum" sz="quarter" idx="12"/>
          </p:nvPr>
        </p:nvSpPr>
        <p:spPr/>
        <p:txBody>
          <a:bodyPr/>
          <a:lstStyle/>
          <a:p>
            <a:fld id="{A9F7E50A-D1A4-4A4C-8B06-E97E0F8B3291}" type="slidenum">
              <a:rPr lang="cs-CZ" smtClean="0"/>
              <a:pPr/>
              <a:t>9</a:t>
            </a:fld>
            <a:endParaRPr lang="cs-CZ"/>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2774</TotalTime>
  <Words>668</Words>
  <Application>Microsoft Office PowerPoint</Application>
  <PresentationFormat>Širokoúhlá obrazovka</PresentationFormat>
  <Paragraphs>65</Paragraphs>
  <Slides>9</Slides>
  <Notes>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vt:i4>
      </vt:variant>
    </vt:vector>
  </HeadingPairs>
  <TitlesOfParts>
    <vt:vector size="12" baseType="lpstr">
      <vt:lpstr>Arial</vt:lpstr>
      <vt:lpstr>Calibri</vt:lpstr>
      <vt:lpstr>Motiv sady Office</vt:lpstr>
      <vt:lpstr>Ethics for Social Work Seminar 2</vt:lpstr>
      <vt:lpstr>Methods of philosophy/ethics</vt:lpstr>
      <vt:lpstr>Prezentace aplikace PowerPoint</vt:lpstr>
      <vt:lpstr>There are no facts, only interpretations.</vt:lpstr>
      <vt:lpstr>Ethics as a Practical Philosophy</vt:lpstr>
      <vt:lpstr>Definition of Ethics</vt:lpstr>
      <vt:lpstr>Ethics as a part of Political science</vt:lpstr>
      <vt:lpstr>Prezentace aplikace PowerPoint</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Medical Humanities</dc:title>
  <dc:creator>ZS</dc:creator>
  <cp:lastModifiedBy>Svobodová Zuzana PhDr. Ph.D.</cp:lastModifiedBy>
  <cp:revision>180</cp:revision>
  <dcterms:created xsi:type="dcterms:W3CDTF">2014-02-10T14:19:31Z</dcterms:created>
  <dcterms:modified xsi:type="dcterms:W3CDTF">2023-03-14T15:33:28Z</dcterms:modified>
</cp:coreProperties>
</file>