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1"/>
  </p:sldMasterIdLst>
  <p:sldIdLst>
    <p:sldId id="256" r:id="rId2"/>
    <p:sldId id="257" r:id="rId3"/>
    <p:sldId id="263" r:id="rId4"/>
    <p:sldId id="259" r:id="rId5"/>
    <p:sldId id="265" r:id="rId6"/>
    <p:sldId id="266" r:id="rId7"/>
    <p:sldId id="264"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3"/>
    <p:restoredTop sz="94609"/>
  </p:normalViewPr>
  <p:slideViewPr>
    <p:cSldViewPr snapToGrid="0" snapToObjects="1">
      <p:cViewPr varScale="1">
        <p:scale>
          <a:sx n="70" d="100"/>
          <a:sy n="70" d="100"/>
        </p:scale>
        <p:origin x="72" y="3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10/11/2022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8664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10/11/2022</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1077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10/11/2022</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0923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10/11/2022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727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10/11/2022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694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10/11/2022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0733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10/11/2022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7291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10/11/2022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6712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10/11/2022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1580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10/11/2022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471484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10/11/2022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2615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10/11/2022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79004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9" r:id="rId6"/>
    <p:sldLayoutId id="2147483754" r:id="rId7"/>
    <p:sldLayoutId id="2147483755" r:id="rId8"/>
    <p:sldLayoutId id="2147483756" r:id="rId9"/>
    <p:sldLayoutId id="2147483758" r:id="rId10"/>
    <p:sldLayoutId id="2147483757"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a:extLst>
              <a:ext uri="{FF2B5EF4-FFF2-40B4-BE49-F238E27FC236}">
                <a16:creationId xmlns:a16="http://schemas.microsoft.com/office/drawing/2014/main" id="{8AC0EBC0-0D60-4225-BDBA-B2EB6DDF9377}"/>
              </a:ext>
            </a:extLst>
          </p:cNvPr>
          <p:cNvPicPr>
            <a:picLocks noChangeAspect="1"/>
          </p:cNvPicPr>
          <p:nvPr/>
        </p:nvPicPr>
        <p:blipFill rotWithShape="1">
          <a:blip r:embed="rId2">
            <a:alphaModFix amt="35000"/>
          </a:blip>
          <a:srcRect b="43750"/>
          <a:stretch/>
        </p:blipFill>
        <p:spPr>
          <a:xfrm>
            <a:off x="20" y="10"/>
            <a:ext cx="12191980" cy="6857990"/>
          </a:xfrm>
          <a:prstGeom prst="rect">
            <a:avLst/>
          </a:prstGeom>
        </p:spPr>
      </p:pic>
      <p:sp>
        <p:nvSpPr>
          <p:cNvPr id="2" name="Nadpis 1">
            <a:extLst>
              <a:ext uri="{FF2B5EF4-FFF2-40B4-BE49-F238E27FC236}">
                <a16:creationId xmlns:a16="http://schemas.microsoft.com/office/drawing/2014/main" id="{06B10ED5-17A6-4D47-B959-4F03EA7F10E2}"/>
              </a:ext>
            </a:extLst>
          </p:cNvPr>
          <p:cNvSpPr>
            <a:spLocks noGrp="1"/>
          </p:cNvSpPr>
          <p:nvPr>
            <p:ph type="ctrTitle"/>
          </p:nvPr>
        </p:nvSpPr>
        <p:spPr>
          <a:xfrm>
            <a:off x="1097280" y="758952"/>
            <a:ext cx="10058400" cy="3566160"/>
          </a:xfrm>
        </p:spPr>
        <p:txBody>
          <a:bodyPr>
            <a:normAutofit/>
          </a:bodyPr>
          <a:lstStyle/>
          <a:p>
            <a:r>
              <a:rPr lang="cs-CZ" dirty="0">
                <a:solidFill>
                  <a:srgbClr val="FFFFFF"/>
                </a:solidFill>
              </a:rPr>
              <a:t>Boj zblízka</a:t>
            </a:r>
          </a:p>
        </p:txBody>
      </p:sp>
      <p:sp>
        <p:nvSpPr>
          <p:cNvPr id="3" name="Podnadpis 2">
            <a:extLst>
              <a:ext uri="{FF2B5EF4-FFF2-40B4-BE49-F238E27FC236}">
                <a16:creationId xmlns:a16="http://schemas.microsoft.com/office/drawing/2014/main" id="{C29A49EB-1D02-C34B-96E6-7349BCF480C3}"/>
              </a:ext>
            </a:extLst>
          </p:cNvPr>
          <p:cNvSpPr>
            <a:spLocks noGrp="1"/>
          </p:cNvSpPr>
          <p:nvPr>
            <p:ph type="subTitle" idx="1"/>
          </p:nvPr>
        </p:nvSpPr>
        <p:spPr>
          <a:xfrm>
            <a:off x="1100051" y="4645152"/>
            <a:ext cx="10058400" cy="1143000"/>
          </a:xfrm>
        </p:spPr>
        <p:txBody>
          <a:bodyPr>
            <a:normAutofit/>
          </a:bodyPr>
          <a:lstStyle/>
          <a:p>
            <a:r>
              <a:rPr lang="cs-CZ" dirty="0">
                <a:solidFill>
                  <a:srgbClr val="FFFFFF"/>
                </a:solidFill>
              </a:rPr>
              <a:t>Vedení části výcvikové hodiny – boj zblízka </a:t>
            </a:r>
            <a:br>
              <a:rPr lang="cs-CZ" dirty="0">
                <a:solidFill>
                  <a:srgbClr val="FFFFFF"/>
                </a:solidFill>
              </a:rPr>
            </a:br>
            <a:r>
              <a:rPr lang="cs-CZ" dirty="0">
                <a:solidFill>
                  <a:srgbClr val="FFFFFF"/>
                </a:solidFill>
              </a:rPr>
              <a:t>(cvičný úderový boj)</a:t>
            </a: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2011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EDE26E-19FD-5744-9289-7E9292686611}"/>
              </a:ext>
            </a:extLst>
          </p:cNvPr>
          <p:cNvSpPr>
            <a:spLocks noGrp="1"/>
          </p:cNvSpPr>
          <p:nvPr>
            <p:ph type="title"/>
          </p:nvPr>
        </p:nvSpPr>
        <p:spPr/>
        <p:txBody>
          <a:bodyPr/>
          <a:lstStyle/>
          <a:p>
            <a:r>
              <a:rPr lang="cs-CZ" dirty="0"/>
              <a:t>Boj zblízka</a:t>
            </a:r>
          </a:p>
        </p:txBody>
      </p:sp>
      <p:sp>
        <p:nvSpPr>
          <p:cNvPr id="3" name="Zástupný obsah 2">
            <a:extLst>
              <a:ext uri="{FF2B5EF4-FFF2-40B4-BE49-F238E27FC236}">
                <a16:creationId xmlns:a16="http://schemas.microsoft.com/office/drawing/2014/main" id="{97207630-7AF6-104B-A10D-54F90A53D1F5}"/>
              </a:ext>
            </a:extLst>
          </p:cNvPr>
          <p:cNvSpPr>
            <a:spLocks noGrp="1"/>
          </p:cNvSpPr>
          <p:nvPr>
            <p:ph idx="1"/>
          </p:nvPr>
        </p:nvSpPr>
        <p:spPr/>
        <p:txBody>
          <a:bodyPr>
            <a:normAutofit/>
          </a:bodyPr>
          <a:lstStyle/>
          <a:p>
            <a:r>
              <a:rPr lang="cs-CZ" b="1" dirty="0"/>
              <a:t>Cíl: </a:t>
            </a:r>
            <a:r>
              <a:rPr lang="cs-CZ" dirty="0"/>
              <a:t>didakticky odvést cvičný úderový boj</a:t>
            </a:r>
          </a:p>
          <a:p>
            <a:r>
              <a:rPr lang="cs-CZ" b="1" dirty="0"/>
              <a:t>Průběh:</a:t>
            </a:r>
          </a:p>
          <a:p>
            <a:pPr>
              <a:lnSpc>
                <a:spcPct val="100000"/>
              </a:lnSpc>
              <a:buFontTx/>
              <a:buChar char="-"/>
            </a:pPr>
            <a:r>
              <a:rPr lang="cs-CZ" sz="1800" b="1" dirty="0"/>
              <a:t>připravit písemnou přípravu; </a:t>
            </a:r>
          </a:p>
          <a:p>
            <a:pPr>
              <a:lnSpc>
                <a:spcPct val="100000"/>
              </a:lnSpc>
              <a:buFontTx/>
              <a:buChar char="-"/>
            </a:pPr>
            <a:r>
              <a:rPr lang="cs-CZ" sz="1800" b="1" dirty="0"/>
              <a:t>průpravné cvičení, cvičný </a:t>
            </a:r>
            <a:r>
              <a:rPr lang="cs-CZ" b="1" dirty="0"/>
              <a:t>úderový boj </a:t>
            </a:r>
            <a:r>
              <a:rPr lang="cs-CZ" sz="1800" dirty="0"/>
              <a:t>dle didaktických zásad, forem, stylů a metod </a:t>
            </a:r>
            <a:r>
              <a:rPr lang="cs-CZ" dirty="0"/>
              <a:t>(různé kombinace základních technik BZ, beze zbraně i se zbraní – na místě, za pohybu, s imaginárním protivníkem).</a:t>
            </a:r>
            <a:r>
              <a:rPr lang="cs-CZ" sz="1800" dirty="0"/>
              <a:t>;</a:t>
            </a:r>
          </a:p>
          <a:p>
            <a:pPr marL="0" indent="0">
              <a:lnSpc>
                <a:spcPct val="100000"/>
              </a:lnSpc>
              <a:buNone/>
            </a:pPr>
            <a:endParaRPr lang="cs-CZ" sz="1800" b="1" dirty="0"/>
          </a:p>
          <a:p>
            <a:pPr marL="0" indent="0">
              <a:lnSpc>
                <a:spcPct val="100000"/>
              </a:lnSpc>
              <a:buNone/>
            </a:pPr>
            <a:r>
              <a:rPr lang="cs-CZ" b="1" dirty="0"/>
              <a:t> Klíčová slova: </a:t>
            </a:r>
            <a:r>
              <a:rPr lang="cs-CZ" sz="1800" dirty="0"/>
              <a:t>sebeobrana, údery, kopy</a:t>
            </a:r>
          </a:p>
          <a:p>
            <a:endParaRPr lang="cs-CZ" b="1" dirty="0"/>
          </a:p>
        </p:txBody>
      </p:sp>
    </p:spTree>
    <p:extLst>
      <p:ext uri="{BB962C8B-B14F-4D97-AF65-F5344CB8AC3E}">
        <p14:creationId xmlns:p14="http://schemas.microsoft.com/office/powerpoint/2010/main" val="3484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3943A40-C977-A009-61EF-0A037B85061B}"/>
              </a:ext>
            </a:extLst>
          </p:cNvPr>
          <p:cNvSpPr txBox="1"/>
          <p:nvPr/>
        </p:nvSpPr>
        <p:spPr>
          <a:xfrm>
            <a:off x="645927" y="511766"/>
            <a:ext cx="3426343" cy="1255728"/>
          </a:xfrm>
          <a:prstGeom prst="rect">
            <a:avLst/>
          </a:prstGeom>
          <a:noFill/>
        </p:spPr>
        <p:txBody>
          <a:bodyPr wrap="square">
            <a:spAutoFit/>
          </a:bodyPr>
          <a:lstStyle/>
          <a:p>
            <a:pPr defTabSz="914400">
              <a:lnSpc>
                <a:spcPct val="90000"/>
              </a:lnSpc>
              <a:spcBef>
                <a:spcPct val="0"/>
              </a:spcBef>
            </a:pPr>
            <a:r>
              <a:rPr lang="cs-CZ" sz="4200" spc="-50" dirty="0">
                <a:solidFill>
                  <a:schemeClr val="tx1">
                    <a:lumMod val="75000"/>
                    <a:lumOff val="25000"/>
                  </a:schemeClr>
                </a:solidFill>
                <a:latin typeface="+mj-lt"/>
                <a:ea typeface="+mj-ea"/>
                <a:cs typeface="+mj-cs"/>
              </a:rPr>
              <a:t>Písemná příprava - vzor</a:t>
            </a:r>
          </a:p>
        </p:txBody>
      </p:sp>
      <p:pic>
        <p:nvPicPr>
          <p:cNvPr id="5" name="Obrázek 4">
            <a:extLst>
              <a:ext uri="{FF2B5EF4-FFF2-40B4-BE49-F238E27FC236}">
                <a16:creationId xmlns:a16="http://schemas.microsoft.com/office/drawing/2014/main" id="{E031FA5B-C315-4DA9-8684-FE360368A459}"/>
              </a:ext>
            </a:extLst>
          </p:cNvPr>
          <p:cNvPicPr>
            <a:picLocks noChangeAspect="1"/>
          </p:cNvPicPr>
          <p:nvPr/>
        </p:nvPicPr>
        <p:blipFill>
          <a:blip r:embed="rId2"/>
          <a:stretch>
            <a:fillRect/>
          </a:stretch>
        </p:blipFill>
        <p:spPr>
          <a:xfrm>
            <a:off x="5018779" y="0"/>
            <a:ext cx="4920200" cy="6390167"/>
          </a:xfrm>
          <a:prstGeom prst="rect">
            <a:avLst/>
          </a:prstGeom>
        </p:spPr>
      </p:pic>
    </p:spTree>
    <p:extLst>
      <p:ext uri="{BB962C8B-B14F-4D97-AF65-F5344CB8AC3E}">
        <p14:creationId xmlns:p14="http://schemas.microsoft.com/office/powerpoint/2010/main" val="312772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normAutofit/>
          </a:bodyPr>
          <a:lstStyle/>
          <a:p>
            <a:r>
              <a:rPr lang="cs-CZ" sz="3600" dirty="0">
                <a:solidFill>
                  <a:schemeClr val="tx1"/>
                </a:solidFill>
              </a:rPr>
              <a:t>Cvičný úderový boj</a:t>
            </a:r>
            <a:endParaRPr lang="cs-CZ" sz="3600" dirty="0"/>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algn="just"/>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Cvičný úderový boj je nedílnou součástí výcviku BZ. Obsahem cvičného úderového boje jsou kombinace základních technik BZ. Pro zkvalitnění výcviku se používají chrániče (boxovací rukavice, chrániče holení, chrániče zubů, suspenzor, helma, ochranná vesta atd.) a cvičné úderové cíle (lapače úderů a kopů, boxovací pytle, cvičné figury atd.). K výcviku cvičného úderového boje se přistupuje až po zvládnutí základních technik BZ (postoje, pády, kryty, údery a kopy). Výcvik cvičného úderového boje je značně fyzicky náročný. Osvědčeným způsobem zařazování cvičného úderového boje do výcviku BZ je jeho zařazování v pravidelných intervalech nebo nakonec výcvikové hodiny. </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cs-CZ" sz="1300" i="1" dirty="0"/>
          </a:p>
        </p:txBody>
      </p:sp>
    </p:spTree>
    <p:extLst>
      <p:ext uri="{BB962C8B-B14F-4D97-AF65-F5344CB8AC3E}">
        <p14:creationId xmlns:p14="http://schemas.microsoft.com/office/powerpoint/2010/main" val="807791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normAutofit/>
          </a:bodyPr>
          <a:lstStyle/>
          <a:p>
            <a:r>
              <a:rPr lang="cs-CZ" sz="1800" b="1" dirty="0">
                <a:effectLst/>
                <a:latin typeface="Times New Roman" panose="02020603050405020304" pitchFamily="18" charset="0"/>
                <a:ea typeface="Times New Roman" panose="02020603050405020304" pitchFamily="18" charset="0"/>
                <a:cs typeface="Times New Roman" panose="02020603050405020304" pitchFamily="18" charset="0"/>
              </a:rPr>
              <a:t>Dělení cvičného úderového boje</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marL="342900" lvl="0" indent="-342900" algn="just">
              <a:buFont typeface="+mj-lt"/>
              <a:buAutoNum type="arabicPeriod"/>
            </a:pP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Základní techniky</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postoje, pohyb v postojích, údery, kryty a kopy.</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Trénink na cvičné </a:t>
            </a:r>
            <a:r>
              <a:rPr lang="cs-CZ"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úderové</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 cíle</a:t>
            </a:r>
            <a:r>
              <a:rPr lang="cs-CZ" sz="1800" b="1"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údery a kopy do pevných cílů (lapače, boxovací pytle, pneumatiky, dřevěné desky se změkčeným povrchem, cvičné figuríny atd.),</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Trénink se spolucvičencem</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1800" i="1" dirty="0" err="1">
                <a:effectLst/>
                <a:latin typeface="Times New Roman" panose="02020603050405020304" pitchFamily="18" charset="0"/>
                <a:ea typeface="Times New Roman" panose="02020603050405020304" pitchFamily="18" charset="0"/>
                <a:cs typeface="Times New Roman" panose="02020603050405020304" pitchFamily="18" charset="0"/>
              </a:rPr>
              <a:t>Sparink</a:t>
            </a:r>
            <a:r>
              <a:rPr lang="cs-CZ"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 řízený a volný </a:t>
            </a:r>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sparink</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bezkontaktní, poloviční kontaktní a plně kontaktní.</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cs-CZ" sz="1300" i="1" dirty="0"/>
          </a:p>
        </p:txBody>
      </p:sp>
    </p:spTree>
    <p:extLst>
      <p:ext uri="{BB962C8B-B14F-4D97-AF65-F5344CB8AC3E}">
        <p14:creationId xmlns:p14="http://schemas.microsoft.com/office/powerpoint/2010/main" val="2197497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normAutofit/>
          </a:bodyPr>
          <a:lstStyle/>
          <a:p>
            <a:r>
              <a:rPr lang="cs-CZ" sz="1800" b="1" dirty="0">
                <a:effectLst/>
                <a:latin typeface="Times New Roman" panose="02020603050405020304" pitchFamily="18" charset="0"/>
                <a:ea typeface="Times New Roman" panose="02020603050405020304" pitchFamily="18" charset="0"/>
                <a:cs typeface="Times New Roman" panose="02020603050405020304" pitchFamily="18" charset="0"/>
              </a:rPr>
              <a:t>Výcvikové metody cvičného úderového boje</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Stínování – pohyb v postoji s využitím základních technik.</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Trénink na malé </a:t>
            </a:r>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lapy</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 provádění úderů do pevných cílů.</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Trénink na střední </a:t>
            </a:r>
            <a:r>
              <a:rPr lang="cs-CZ" sz="1800" dirty="0" err="1">
                <a:effectLst/>
                <a:latin typeface="Times New Roman" panose="02020603050405020304" pitchFamily="18" charset="0"/>
                <a:ea typeface="Times New Roman" panose="02020603050405020304" pitchFamily="18" charset="0"/>
                <a:cs typeface="Times New Roman" panose="02020603050405020304" pitchFamily="18" charset="0"/>
              </a:rPr>
              <a:t>lapy</a:t>
            </a: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 – kombinace úderů a kopů do pevných cílů.</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Trénink na úderový blok (štít) – provádění kopů do pevných cílů.</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Trénink na boxovací pytel – kombinace úderů a kopů.</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cs typeface="Times New Roman" panose="02020603050405020304" pitchFamily="18" charset="0"/>
              </a:rPr>
              <a:t>Otužování úderových ploch – příprava úderových ploch k jejich reálnému využití.</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cs-CZ" sz="1300" i="1" dirty="0"/>
          </a:p>
        </p:txBody>
      </p:sp>
    </p:spTree>
    <p:extLst>
      <p:ext uri="{BB962C8B-B14F-4D97-AF65-F5344CB8AC3E}">
        <p14:creationId xmlns:p14="http://schemas.microsoft.com/office/powerpoint/2010/main" val="3989902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F11E60-17C6-100F-8FBC-7D8DAEA5D3BA}"/>
              </a:ext>
            </a:extLst>
          </p:cNvPr>
          <p:cNvSpPr>
            <a:spLocks noGrp="1"/>
          </p:cNvSpPr>
          <p:nvPr>
            <p:ph type="title"/>
          </p:nvPr>
        </p:nvSpPr>
        <p:spPr/>
        <p:txBody>
          <a:bodyPr/>
          <a:lstStyle/>
          <a:p>
            <a:r>
              <a:rPr lang="cs-CZ" dirty="0"/>
              <a:t>Praktické přezkoušení</a:t>
            </a:r>
          </a:p>
        </p:txBody>
      </p:sp>
      <p:sp>
        <p:nvSpPr>
          <p:cNvPr id="3" name="Zástupný obsah 2">
            <a:extLst>
              <a:ext uri="{FF2B5EF4-FFF2-40B4-BE49-F238E27FC236}">
                <a16:creationId xmlns:a16="http://schemas.microsoft.com/office/drawing/2014/main" id="{15F7AD76-F699-BAD0-471B-EFE7001B13C2}"/>
              </a:ext>
            </a:extLst>
          </p:cNvPr>
          <p:cNvSpPr>
            <a:spLocks noGrp="1"/>
          </p:cNvSpPr>
          <p:nvPr>
            <p:ph idx="1"/>
          </p:nvPr>
        </p:nvSpPr>
        <p:spPr/>
        <p:txBody>
          <a:bodyPr>
            <a:normAutofit/>
          </a:bodyPr>
          <a:lstStyle/>
          <a:p>
            <a:pPr>
              <a:buFont typeface="Wingdings" pitchFamily="2" charset="2"/>
              <a:buChar char="Ø"/>
            </a:pPr>
            <a:r>
              <a:rPr lang="cs-CZ" dirty="0"/>
              <a:t> Kombinace úderů a kopů na cíl.</a:t>
            </a:r>
          </a:p>
          <a:p>
            <a:pPr marL="0" indent="0">
              <a:buNone/>
            </a:pPr>
            <a:br>
              <a:rPr lang="cs-CZ" dirty="0"/>
            </a:br>
            <a:endParaRPr lang="cs-CZ" dirty="0"/>
          </a:p>
          <a:p>
            <a:endParaRPr lang="cs-CZ" dirty="0"/>
          </a:p>
          <a:p>
            <a:endParaRPr lang="cs-CZ" dirty="0"/>
          </a:p>
        </p:txBody>
      </p:sp>
    </p:spTree>
    <p:extLst>
      <p:ext uri="{BB962C8B-B14F-4D97-AF65-F5344CB8AC3E}">
        <p14:creationId xmlns:p14="http://schemas.microsoft.com/office/powerpoint/2010/main" val="3509093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lstStyle/>
          <a:p>
            <a:r>
              <a:rPr lang="cs-CZ" dirty="0"/>
              <a:t>Seznam literatury</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a:buFont typeface="Arial" panose="020B0604020202020204" pitchFamily="34" charset="0"/>
              <a:buChar char="•"/>
            </a:pPr>
            <a:r>
              <a:rPr lang="cs-CZ" sz="1400" dirty="0"/>
              <a:t> VÁGNER, Michal. </a:t>
            </a:r>
            <a:r>
              <a:rPr lang="cs-CZ" sz="1400" i="1" dirty="0"/>
              <a:t>K teorii boje zblízka</a:t>
            </a:r>
            <a:r>
              <a:rPr lang="cs-CZ" sz="1400" dirty="0"/>
              <a:t>. Praha: Karolinum, 2008. ISBN 978-80-2461-476-2.</a:t>
            </a:r>
          </a:p>
          <a:p>
            <a:pPr>
              <a:buFont typeface="Arial" panose="020B0604020202020204" pitchFamily="34" charset="0"/>
              <a:buChar char="•"/>
            </a:pPr>
            <a:r>
              <a:rPr lang="cs-CZ" sz="1400" i="1" dirty="0"/>
              <a:t> </a:t>
            </a:r>
            <a:r>
              <a:rPr lang="cs-CZ" sz="1400" dirty="0"/>
              <a:t>VÁGNER, Michal. </a:t>
            </a:r>
            <a:r>
              <a:rPr lang="cs-CZ" sz="1400" i="1" dirty="0"/>
              <a:t>1. stupeň boje zblízka</a:t>
            </a:r>
            <a:r>
              <a:rPr lang="cs-CZ" sz="1400" dirty="0"/>
              <a:t>. Praha: 2008.</a:t>
            </a:r>
            <a:endParaRPr lang="cs-CZ" sz="1400" i="1" dirty="0"/>
          </a:p>
          <a:p>
            <a:pPr marL="0" indent="0">
              <a:buNone/>
            </a:pPr>
            <a:endParaRPr lang="cs-CZ" b="1" dirty="0"/>
          </a:p>
          <a:p>
            <a:pPr>
              <a:buFont typeface="Wingdings" pitchFamily="2" charset="2"/>
              <a:buChar char="Ø"/>
            </a:pPr>
            <a:endParaRPr lang="cs-CZ" dirty="0"/>
          </a:p>
        </p:txBody>
      </p:sp>
    </p:spTree>
    <p:extLst>
      <p:ext uri="{BB962C8B-B14F-4D97-AF65-F5344CB8AC3E}">
        <p14:creationId xmlns:p14="http://schemas.microsoft.com/office/powerpoint/2010/main" val="403207713"/>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242D41"/>
      </a:dk2>
      <a:lt2>
        <a:srgbClr val="E8E5E2"/>
      </a:lt2>
      <a:accent1>
        <a:srgbClr val="2997E7"/>
      </a:accent1>
      <a:accent2>
        <a:srgbClr val="13B3B3"/>
      </a:accent2>
      <a:accent3>
        <a:srgbClr val="21B879"/>
      </a:accent3>
      <a:accent4>
        <a:srgbClr val="14BC31"/>
      </a:accent4>
      <a:accent5>
        <a:srgbClr val="47B921"/>
      </a:accent5>
      <a:accent6>
        <a:srgbClr val="7DB213"/>
      </a:accent6>
      <a:hlink>
        <a:srgbClr val="399431"/>
      </a:hlink>
      <a:folHlink>
        <a:srgbClr val="7F7F7F"/>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emplate>{C3CB2FD1-364E-634F-BF21-6F1E549C9A16}tf10001119</Template>
  <TotalTime>780</TotalTime>
  <Words>388</Words>
  <Application>Microsoft Office PowerPoint</Application>
  <PresentationFormat>Širokoúhlá obrazovka</PresentationFormat>
  <Paragraphs>29</Paragraphs>
  <Slides>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8</vt:i4>
      </vt:variant>
    </vt:vector>
  </HeadingPairs>
  <TitlesOfParts>
    <vt:vector size="15" baseType="lpstr">
      <vt:lpstr>Arial</vt:lpstr>
      <vt:lpstr>Arial Nova</vt:lpstr>
      <vt:lpstr>Arial Nova Light</vt:lpstr>
      <vt:lpstr>Calibri</vt:lpstr>
      <vt:lpstr>Times New Roman</vt:lpstr>
      <vt:lpstr>Wingdings</vt:lpstr>
      <vt:lpstr>RetrospectVTI</vt:lpstr>
      <vt:lpstr>Boj zblízka</vt:lpstr>
      <vt:lpstr>Boj zblízka</vt:lpstr>
      <vt:lpstr>Prezentace aplikace PowerPoint</vt:lpstr>
      <vt:lpstr>Cvičný úderový boj</vt:lpstr>
      <vt:lpstr>Dělení cvičného úderového boje</vt:lpstr>
      <vt:lpstr>Výcvikové metody cvičného úderového boje</vt:lpstr>
      <vt:lpstr>Praktické přezkoušení</vt:lpstr>
      <vt:lpstr>Seznam literatury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Boj zblízka</dc:title>
  <dc:creator>Vladan Oláh</dc:creator>
  <cp:lastModifiedBy>Michal Vágner</cp:lastModifiedBy>
  <cp:revision>17</cp:revision>
  <dcterms:created xsi:type="dcterms:W3CDTF">2021-12-01T12:47:50Z</dcterms:created>
  <dcterms:modified xsi:type="dcterms:W3CDTF">2022-10-11T12:08:12Z</dcterms:modified>
</cp:coreProperties>
</file>