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0" r:id="rId1"/>
  </p:sldMasterIdLst>
  <p:sldIdLst>
    <p:sldId id="256" r:id="rId2"/>
    <p:sldId id="257" r:id="rId3"/>
    <p:sldId id="263" r:id="rId4"/>
    <p:sldId id="259" r:id="rId5"/>
    <p:sldId id="265" r:id="rId6"/>
    <p:sldId id="266" r:id="rId7"/>
    <p:sldId id="264"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3"/>
    <p:restoredTop sz="94609"/>
  </p:normalViewPr>
  <p:slideViewPr>
    <p:cSldViewPr snapToGrid="0" snapToObjects="1">
      <p:cViewPr varScale="1">
        <p:scale>
          <a:sx n="70" d="100"/>
          <a:sy n="70" d="100"/>
        </p:scale>
        <p:origin x="72" y="3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10/11/2022</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86641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10/11/2022</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10779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10/11/2022</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09236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10/11/2022</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57279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10/11/2022</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69453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10/11/2022</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07330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10/11/2022</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7291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10/11/2022</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67128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10/11/2022</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15805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10/11/2022</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471484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10/11/2022</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26155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10/11/2022</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0790045"/>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9" r:id="rId6"/>
    <p:sldLayoutId id="2147483754" r:id="rId7"/>
    <p:sldLayoutId id="2147483755" r:id="rId8"/>
    <p:sldLayoutId id="2147483756" r:id="rId9"/>
    <p:sldLayoutId id="2147483758" r:id="rId10"/>
    <p:sldLayoutId id="2147483757" r:id="rId11"/>
  </p:sldLayoutIdLst>
  <p:hf sldNum="0" hdr="0" ftr="0" dt="0"/>
  <p:txStyles>
    <p:titleStyle>
      <a:lvl1pPr algn="l" defTabSz="914400" rtl="0" eaLnBrk="1" latinLnBrk="0" hangingPunct="1">
        <a:lnSpc>
          <a:spcPct val="90000"/>
        </a:lnSpc>
        <a:spcBef>
          <a:spcPct val="0"/>
        </a:spcBef>
        <a:buNone/>
        <a:defRPr sz="42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20000"/>
        </a:lnSpc>
        <a:spcBef>
          <a:spcPts val="1200"/>
        </a:spcBef>
        <a:spcAft>
          <a:spcPts val="200"/>
        </a:spcAft>
        <a:buClr>
          <a:schemeClr val="accent1"/>
        </a:buClr>
        <a:buSzPct val="100000"/>
        <a:buFont typeface="Calibri" panose="020F0502020204030204" pitchFamily="34" charset="0"/>
        <a:buChar char=" "/>
        <a:defRPr sz="18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2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20000"/>
        </a:lnSpc>
        <a:spcBef>
          <a:spcPts val="200"/>
        </a:spcBef>
        <a:spcAft>
          <a:spcPts val="400"/>
        </a:spcAft>
        <a:buClrTx/>
        <a:buFont typeface="Calibri" pitchFamily="34" charset="0"/>
        <a:buChar char="◦"/>
        <a:defRPr sz="1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20000"/>
        </a:lnSpc>
        <a:spcBef>
          <a:spcPts val="200"/>
        </a:spcBef>
        <a:spcAft>
          <a:spcPts val="400"/>
        </a:spcAft>
        <a:buClrTx/>
        <a:buFont typeface="Calibri" pitchFamily="34" charset="0"/>
        <a:buChar char="◦"/>
        <a:defRPr sz="1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20000"/>
        </a:lnSpc>
        <a:spcBef>
          <a:spcPts val="200"/>
        </a:spcBef>
        <a:spcAft>
          <a:spcPts val="400"/>
        </a:spcAft>
        <a:buClrTx/>
        <a:buFont typeface="Calibri" pitchFamily="34" charset="0"/>
        <a:buChar char="◦"/>
        <a:defRPr sz="1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8">
            <a:extLst>
              <a:ext uri="{FF2B5EF4-FFF2-40B4-BE49-F238E27FC236}">
                <a16:creationId xmlns:a16="http://schemas.microsoft.com/office/drawing/2014/main" id="{0AF4F2BA-3C03-4E2C-8ABC-0949B61B3C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3">
            <a:extLst>
              <a:ext uri="{FF2B5EF4-FFF2-40B4-BE49-F238E27FC236}">
                <a16:creationId xmlns:a16="http://schemas.microsoft.com/office/drawing/2014/main" id="{8AC0EBC0-0D60-4225-BDBA-B2EB6DDF9377}"/>
              </a:ext>
            </a:extLst>
          </p:cNvPr>
          <p:cNvPicPr>
            <a:picLocks noChangeAspect="1"/>
          </p:cNvPicPr>
          <p:nvPr/>
        </p:nvPicPr>
        <p:blipFill rotWithShape="1">
          <a:blip r:embed="rId2">
            <a:alphaModFix amt="35000"/>
          </a:blip>
          <a:srcRect b="43750"/>
          <a:stretch/>
        </p:blipFill>
        <p:spPr>
          <a:xfrm>
            <a:off x="20" y="10"/>
            <a:ext cx="12191980" cy="6857990"/>
          </a:xfrm>
          <a:prstGeom prst="rect">
            <a:avLst/>
          </a:prstGeom>
        </p:spPr>
      </p:pic>
      <p:sp>
        <p:nvSpPr>
          <p:cNvPr id="2" name="Nadpis 1">
            <a:extLst>
              <a:ext uri="{FF2B5EF4-FFF2-40B4-BE49-F238E27FC236}">
                <a16:creationId xmlns:a16="http://schemas.microsoft.com/office/drawing/2014/main" id="{06B10ED5-17A6-4D47-B959-4F03EA7F10E2}"/>
              </a:ext>
            </a:extLst>
          </p:cNvPr>
          <p:cNvSpPr>
            <a:spLocks noGrp="1"/>
          </p:cNvSpPr>
          <p:nvPr>
            <p:ph type="ctrTitle"/>
          </p:nvPr>
        </p:nvSpPr>
        <p:spPr>
          <a:xfrm>
            <a:off x="1097280" y="758952"/>
            <a:ext cx="10058400" cy="3566160"/>
          </a:xfrm>
        </p:spPr>
        <p:txBody>
          <a:bodyPr>
            <a:normAutofit/>
          </a:bodyPr>
          <a:lstStyle/>
          <a:p>
            <a:r>
              <a:rPr lang="cs-CZ" dirty="0">
                <a:solidFill>
                  <a:srgbClr val="FFFFFF"/>
                </a:solidFill>
              </a:rPr>
              <a:t>Boj zblízka</a:t>
            </a:r>
          </a:p>
        </p:txBody>
      </p:sp>
      <p:sp>
        <p:nvSpPr>
          <p:cNvPr id="3" name="Podnadpis 2">
            <a:extLst>
              <a:ext uri="{FF2B5EF4-FFF2-40B4-BE49-F238E27FC236}">
                <a16:creationId xmlns:a16="http://schemas.microsoft.com/office/drawing/2014/main" id="{C29A49EB-1D02-C34B-96E6-7349BCF480C3}"/>
              </a:ext>
            </a:extLst>
          </p:cNvPr>
          <p:cNvSpPr>
            <a:spLocks noGrp="1"/>
          </p:cNvSpPr>
          <p:nvPr>
            <p:ph type="subTitle" idx="1"/>
          </p:nvPr>
        </p:nvSpPr>
        <p:spPr>
          <a:xfrm>
            <a:off x="1100051" y="4645152"/>
            <a:ext cx="10058400" cy="1143000"/>
          </a:xfrm>
        </p:spPr>
        <p:txBody>
          <a:bodyPr>
            <a:normAutofit/>
          </a:bodyPr>
          <a:lstStyle/>
          <a:p>
            <a:r>
              <a:rPr lang="cs-CZ" dirty="0">
                <a:solidFill>
                  <a:srgbClr val="FFFFFF"/>
                </a:solidFill>
              </a:rPr>
              <a:t>Vedení části výcvikové hodiny – boj zblízka </a:t>
            </a:r>
            <a:br>
              <a:rPr lang="cs-CZ" dirty="0">
                <a:solidFill>
                  <a:srgbClr val="FFFFFF"/>
                </a:solidFill>
              </a:rPr>
            </a:br>
            <a:r>
              <a:rPr lang="cs-CZ" dirty="0">
                <a:solidFill>
                  <a:srgbClr val="FFFFFF"/>
                </a:solidFill>
              </a:rPr>
              <a:t>(cvičný úderový boj)</a:t>
            </a:r>
          </a:p>
        </p:txBody>
      </p:sp>
      <p:cxnSp>
        <p:nvCxnSpPr>
          <p:cNvPr id="19" name="Straight Connector 10">
            <a:extLst>
              <a:ext uri="{FF2B5EF4-FFF2-40B4-BE49-F238E27FC236}">
                <a16:creationId xmlns:a16="http://schemas.microsoft.com/office/drawing/2014/main" id="{A07787ED-5EDC-4C54-AD87-55B60D0FE39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474741"/>
            <a:ext cx="987552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20" name="!!footer rectangle">
            <a:extLst>
              <a:ext uri="{FF2B5EF4-FFF2-40B4-BE49-F238E27FC236}">
                <a16:creationId xmlns:a16="http://schemas.microsoft.com/office/drawing/2014/main" id="{B40A8CA7-7D5A-43B0-A1A0-B558ECA9E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20118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EDE26E-19FD-5744-9289-7E9292686611}"/>
              </a:ext>
            </a:extLst>
          </p:cNvPr>
          <p:cNvSpPr>
            <a:spLocks noGrp="1"/>
          </p:cNvSpPr>
          <p:nvPr>
            <p:ph type="title"/>
          </p:nvPr>
        </p:nvSpPr>
        <p:spPr/>
        <p:txBody>
          <a:bodyPr/>
          <a:lstStyle/>
          <a:p>
            <a:r>
              <a:rPr lang="cs-CZ" dirty="0"/>
              <a:t>Boj zblízka</a:t>
            </a:r>
          </a:p>
        </p:txBody>
      </p:sp>
      <p:sp>
        <p:nvSpPr>
          <p:cNvPr id="3" name="Zástupný obsah 2">
            <a:extLst>
              <a:ext uri="{FF2B5EF4-FFF2-40B4-BE49-F238E27FC236}">
                <a16:creationId xmlns:a16="http://schemas.microsoft.com/office/drawing/2014/main" id="{97207630-7AF6-104B-A10D-54F90A53D1F5}"/>
              </a:ext>
            </a:extLst>
          </p:cNvPr>
          <p:cNvSpPr>
            <a:spLocks noGrp="1"/>
          </p:cNvSpPr>
          <p:nvPr>
            <p:ph idx="1"/>
          </p:nvPr>
        </p:nvSpPr>
        <p:spPr/>
        <p:txBody>
          <a:bodyPr>
            <a:normAutofit/>
          </a:bodyPr>
          <a:lstStyle/>
          <a:p>
            <a:r>
              <a:rPr lang="cs-CZ" b="1" dirty="0"/>
              <a:t>Cíl: </a:t>
            </a:r>
            <a:r>
              <a:rPr lang="cs-CZ" dirty="0"/>
              <a:t>didakticky odvést cvičný úderový boj</a:t>
            </a:r>
          </a:p>
          <a:p>
            <a:r>
              <a:rPr lang="cs-CZ" b="1" dirty="0"/>
              <a:t>Průběh:</a:t>
            </a:r>
          </a:p>
          <a:p>
            <a:pPr>
              <a:lnSpc>
                <a:spcPct val="100000"/>
              </a:lnSpc>
              <a:buFontTx/>
              <a:buChar char="-"/>
            </a:pPr>
            <a:r>
              <a:rPr lang="cs-CZ" sz="1800" b="1" dirty="0"/>
              <a:t>připravit písemnou přípravu; </a:t>
            </a:r>
          </a:p>
          <a:p>
            <a:pPr>
              <a:lnSpc>
                <a:spcPct val="100000"/>
              </a:lnSpc>
              <a:buFontTx/>
              <a:buChar char="-"/>
            </a:pPr>
            <a:r>
              <a:rPr lang="cs-CZ" sz="1800" b="1" dirty="0"/>
              <a:t>průpravné cvičení, cvičný </a:t>
            </a:r>
            <a:r>
              <a:rPr lang="cs-CZ" b="1" dirty="0"/>
              <a:t>úderový boj </a:t>
            </a:r>
            <a:r>
              <a:rPr lang="cs-CZ" sz="1800" dirty="0"/>
              <a:t>dle didaktických zásad, forem, stylů a metod </a:t>
            </a:r>
            <a:r>
              <a:rPr lang="cs-CZ" dirty="0"/>
              <a:t>(různé kombinace základních technik BZ, beze zbraně i se zbraní – na místě, za pohybu, s imaginárním protivníkem).</a:t>
            </a:r>
            <a:r>
              <a:rPr lang="cs-CZ" sz="1800" dirty="0"/>
              <a:t>;</a:t>
            </a:r>
          </a:p>
          <a:p>
            <a:pPr marL="0" indent="0">
              <a:lnSpc>
                <a:spcPct val="100000"/>
              </a:lnSpc>
              <a:buNone/>
            </a:pPr>
            <a:endParaRPr lang="cs-CZ" sz="1800" b="1" dirty="0"/>
          </a:p>
          <a:p>
            <a:pPr marL="0" indent="0">
              <a:lnSpc>
                <a:spcPct val="100000"/>
              </a:lnSpc>
              <a:buNone/>
            </a:pPr>
            <a:r>
              <a:rPr lang="cs-CZ" b="1" dirty="0"/>
              <a:t> Klíčová slova: </a:t>
            </a:r>
            <a:r>
              <a:rPr lang="cs-CZ" sz="1800" dirty="0"/>
              <a:t>sebeobrana, údery, kopy</a:t>
            </a:r>
          </a:p>
          <a:p>
            <a:endParaRPr lang="cs-CZ" b="1" dirty="0"/>
          </a:p>
        </p:txBody>
      </p:sp>
    </p:spTree>
    <p:extLst>
      <p:ext uri="{BB962C8B-B14F-4D97-AF65-F5344CB8AC3E}">
        <p14:creationId xmlns:p14="http://schemas.microsoft.com/office/powerpoint/2010/main" val="34847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3943A40-C977-A009-61EF-0A037B85061B}"/>
              </a:ext>
            </a:extLst>
          </p:cNvPr>
          <p:cNvSpPr txBox="1"/>
          <p:nvPr/>
        </p:nvSpPr>
        <p:spPr>
          <a:xfrm>
            <a:off x="645927" y="511766"/>
            <a:ext cx="3426343" cy="1255728"/>
          </a:xfrm>
          <a:prstGeom prst="rect">
            <a:avLst/>
          </a:prstGeom>
          <a:noFill/>
        </p:spPr>
        <p:txBody>
          <a:bodyPr wrap="square">
            <a:spAutoFit/>
          </a:bodyPr>
          <a:lstStyle/>
          <a:p>
            <a:pPr defTabSz="914400">
              <a:lnSpc>
                <a:spcPct val="90000"/>
              </a:lnSpc>
              <a:spcBef>
                <a:spcPct val="0"/>
              </a:spcBef>
            </a:pPr>
            <a:r>
              <a:rPr lang="cs-CZ" sz="4200" spc="-50" dirty="0">
                <a:solidFill>
                  <a:schemeClr val="tx1">
                    <a:lumMod val="75000"/>
                    <a:lumOff val="25000"/>
                  </a:schemeClr>
                </a:solidFill>
                <a:latin typeface="+mj-lt"/>
                <a:ea typeface="+mj-ea"/>
                <a:cs typeface="+mj-cs"/>
              </a:rPr>
              <a:t>Písemná příprava - vzor</a:t>
            </a:r>
          </a:p>
        </p:txBody>
      </p:sp>
      <p:pic>
        <p:nvPicPr>
          <p:cNvPr id="5" name="Obrázek 4">
            <a:extLst>
              <a:ext uri="{FF2B5EF4-FFF2-40B4-BE49-F238E27FC236}">
                <a16:creationId xmlns:a16="http://schemas.microsoft.com/office/drawing/2014/main" id="{E031FA5B-C315-4DA9-8684-FE360368A459}"/>
              </a:ext>
            </a:extLst>
          </p:cNvPr>
          <p:cNvPicPr>
            <a:picLocks noChangeAspect="1"/>
          </p:cNvPicPr>
          <p:nvPr/>
        </p:nvPicPr>
        <p:blipFill>
          <a:blip r:embed="rId2"/>
          <a:stretch>
            <a:fillRect/>
          </a:stretch>
        </p:blipFill>
        <p:spPr>
          <a:xfrm>
            <a:off x="5018779" y="0"/>
            <a:ext cx="4920200" cy="6390167"/>
          </a:xfrm>
          <a:prstGeom prst="rect">
            <a:avLst/>
          </a:prstGeom>
        </p:spPr>
      </p:pic>
    </p:spTree>
    <p:extLst>
      <p:ext uri="{BB962C8B-B14F-4D97-AF65-F5344CB8AC3E}">
        <p14:creationId xmlns:p14="http://schemas.microsoft.com/office/powerpoint/2010/main" val="3127721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748BBD-A890-DA4E-B054-D3F0281FA431}"/>
              </a:ext>
            </a:extLst>
          </p:cNvPr>
          <p:cNvSpPr>
            <a:spLocks noGrp="1"/>
          </p:cNvSpPr>
          <p:nvPr>
            <p:ph type="title"/>
          </p:nvPr>
        </p:nvSpPr>
        <p:spPr/>
        <p:txBody>
          <a:bodyPr>
            <a:normAutofit/>
          </a:bodyPr>
          <a:lstStyle/>
          <a:p>
            <a:r>
              <a:rPr lang="cs-CZ" sz="3600" dirty="0">
                <a:solidFill>
                  <a:schemeClr val="tx1"/>
                </a:solidFill>
              </a:rPr>
              <a:t>Cvičný úderový boj</a:t>
            </a:r>
            <a:endParaRPr lang="cs-CZ" sz="3600" dirty="0"/>
          </a:p>
        </p:txBody>
      </p:sp>
      <p:sp>
        <p:nvSpPr>
          <p:cNvPr id="3" name="Zástupný obsah 2">
            <a:extLst>
              <a:ext uri="{FF2B5EF4-FFF2-40B4-BE49-F238E27FC236}">
                <a16:creationId xmlns:a16="http://schemas.microsoft.com/office/drawing/2014/main" id="{611B1688-8DD1-6947-8F90-F49C549F3016}"/>
              </a:ext>
            </a:extLst>
          </p:cNvPr>
          <p:cNvSpPr>
            <a:spLocks noGrp="1"/>
          </p:cNvSpPr>
          <p:nvPr>
            <p:ph idx="1"/>
          </p:nvPr>
        </p:nvSpPr>
        <p:spPr>
          <a:xfrm>
            <a:off x="1097280" y="1860698"/>
            <a:ext cx="10058400" cy="4603897"/>
          </a:xfrm>
        </p:spPr>
        <p:txBody>
          <a:bodyPr>
            <a:normAutofit/>
          </a:bodyPr>
          <a:lstStyle/>
          <a:p>
            <a:pPr algn="just"/>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Cvičný úderový boj je nedílnou součástí výcviku BZ. Obsahem cvičného úderového boje jsou kombinace základních technik BZ. Pro zkvalitnění výcviku se používají chrániče (boxovací rukavice, chrániče holení, chrániče zubů, suspenzor, helma, ochranná vesta atd.) a cvičné úderové cíle (lapače úderů a kopů, boxovací pytle, cvičné figury atd.). K výcviku cvičného úderového boje se přistupuje až po zvládnutí základních technik BZ (postoje, pády, kryty, údery a kopy). Výcvik cvičného úderového boje je značně fyzicky náročný. Osvědčeným způsobem zařazování cvičného úderového boje do výcviku BZ je jeho zařazování v pravidelných intervalech nebo nakonec výcvikové hodiny. </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cs-CZ" sz="1300" i="1" dirty="0"/>
          </a:p>
        </p:txBody>
      </p:sp>
    </p:spTree>
    <p:extLst>
      <p:ext uri="{BB962C8B-B14F-4D97-AF65-F5344CB8AC3E}">
        <p14:creationId xmlns:p14="http://schemas.microsoft.com/office/powerpoint/2010/main" val="807791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748BBD-A890-DA4E-B054-D3F0281FA431}"/>
              </a:ext>
            </a:extLst>
          </p:cNvPr>
          <p:cNvSpPr>
            <a:spLocks noGrp="1"/>
          </p:cNvSpPr>
          <p:nvPr>
            <p:ph type="title"/>
          </p:nvPr>
        </p:nvSpPr>
        <p:spPr/>
        <p:txBody>
          <a:bodyPr>
            <a:normAutofit/>
          </a:bodyPr>
          <a:lstStyle/>
          <a:p>
            <a:r>
              <a:rPr lang="cs-CZ" sz="1800" b="1" dirty="0">
                <a:effectLst/>
                <a:latin typeface="Times New Roman" panose="02020603050405020304" pitchFamily="18" charset="0"/>
                <a:ea typeface="Times New Roman" panose="02020603050405020304" pitchFamily="18" charset="0"/>
                <a:cs typeface="Times New Roman" panose="02020603050405020304" pitchFamily="18" charset="0"/>
              </a:rPr>
              <a:t>Dělení cvičného úderového boje</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Zástupný obsah 2">
            <a:extLst>
              <a:ext uri="{FF2B5EF4-FFF2-40B4-BE49-F238E27FC236}">
                <a16:creationId xmlns:a16="http://schemas.microsoft.com/office/drawing/2014/main" id="{611B1688-8DD1-6947-8F90-F49C549F3016}"/>
              </a:ext>
            </a:extLst>
          </p:cNvPr>
          <p:cNvSpPr>
            <a:spLocks noGrp="1"/>
          </p:cNvSpPr>
          <p:nvPr>
            <p:ph idx="1"/>
          </p:nvPr>
        </p:nvSpPr>
        <p:spPr>
          <a:xfrm>
            <a:off x="1097280" y="1860698"/>
            <a:ext cx="10058400" cy="4603897"/>
          </a:xfrm>
        </p:spPr>
        <p:txBody>
          <a:bodyPr>
            <a:normAutofit/>
          </a:bodyPr>
          <a:lstStyle/>
          <a:p>
            <a:pPr marL="342900" lvl="0" indent="-342900" algn="just">
              <a:buFont typeface="+mj-lt"/>
              <a:buAutoNum type="arabicPeriod"/>
            </a:pPr>
            <a:r>
              <a:rPr lang="cs-CZ" sz="1800" i="1" dirty="0">
                <a:effectLst/>
                <a:latin typeface="Times New Roman" panose="02020603050405020304" pitchFamily="18" charset="0"/>
                <a:ea typeface="Times New Roman" panose="02020603050405020304" pitchFamily="18" charset="0"/>
                <a:cs typeface="Times New Roman" panose="02020603050405020304" pitchFamily="18" charset="0"/>
              </a:rPr>
              <a:t>Základní techniky</a:t>
            </a:r>
            <a:r>
              <a:rPr lang="cs-CZ" sz="1800" b="1" i="1"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postoje, pohyb v postojích, údery, kryty a kopy.</a:t>
            </a:r>
            <a:r>
              <a:rPr lang="cs-CZ"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cs-CZ" sz="1800" i="1" dirty="0">
                <a:effectLst/>
                <a:latin typeface="Times New Roman" panose="02020603050405020304" pitchFamily="18" charset="0"/>
                <a:ea typeface="Times New Roman" panose="02020603050405020304" pitchFamily="18" charset="0"/>
                <a:cs typeface="Times New Roman" panose="02020603050405020304" pitchFamily="18" charset="0"/>
              </a:rPr>
              <a:t>Trénink na cvičné </a:t>
            </a:r>
            <a:r>
              <a:rPr lang="cs-CZ"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úderové</a:t>
            </a:r>
            <a:r>
              <a:rPr lang="cs-CZ" sz="1800" i="1" dirty="0">
                <a:effectLst/>
                <a:latin typeface="Times New Roman" panose="02020603050405020304" pitchFamily="18" charset="0"/>
                <a:ea typeface="Times New Roman" panose="02020603050405020304" pitchFamily="18" charset="0"/>
                <a:cs typeface="Times New Roman" panose="02020603050405020304" pitchFamily="18" charset="0"/>
              </a:rPr>
              <a:t> cíle</a:t>
            </a:r>
            <a:r>
              <a:rPr lang="cs-CZ" sz="1800" b="1" i="1"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údery a kopy do pevných cílů (lapače, boxovací pytle, pneumatiky, dřevěné desky se změkčeným povrchem, cvičné figuríny atd.),</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cs-CZ" sz="1800" i="1" dirty="0">
                <a:effectLst/>
                <a:latin typeface="Times New Roman" panose="02020603050405020304" pitchFamily="18" charset="0"/>
                <a:ea typeface="Times New Roman" panose="02020603050405020304" pitchFamily="18" charset="0"/>
                <a:cs typeface="Times New Roman" panose="02020603050405020304" pitchFamily="18" charset="0"/>
              </a:rPr>
              <a:t>Trénink se spolucvičencem</a:t>
            </a: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cs-CZ"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cs-CZ" sz="1800" i="1" dirty="0" err="1">
                <a:effectLst/>
                <a:latin typeface="Times New Roman" panose="02020603050405020304" pitchFamily="18" charset="0"/>
                <a:ea typeface="Times New Roman" panose="02020603050405020304" pitchFamily="18" charset="0"/>
                <a:cs typeface="Times New Roman" panose="02020603050405020304" pitchFamily="18" charset="0"/>
              </a:rPr>
              <a:t>Sparink</a:t>
            </a:r>
            <a:r>
              <a:rPr lang="cs-CZ"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 - řízený a volný </a:t>
            </a:r>
            <a:r>
              <a:rPr lang="cs-CZ" sz="1800" dirty="0" err="1">
                <a:effectLst/>
                <a:latin typeface="Times New Roman" panose="02020603050405020304" pitchFamily="18" charset="0"/>
                <a:ea typeface="Times New Roman" panose="02020603050405020304" pitchFamily="18" charset="0"/>
                <a:cs typeface="Times New Roman" panose="02020603050405020304" pitchFamily="18" charset="0"/>
              </a:rPr>
              <a:t>sparink</a:t>
            </a: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 bezkontaktní, poloviční kontaktní a plně kontaktní.</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cs-CZ" sz="1300" i="1" dirty="0"/>
          </a:p>
        </p:txBody>
      </p:sp>
    </p:spTree>
    <p:extLst>
      <p:ext uri="{BB962C8B-B14F-4D97-AF65-F5344CB8AC3E}">
        <p14:creationId xmlns:p14="http://schemas.microsoft.com/office/powerpoint/2010/main" val="2197497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748BBD-A890-DA4E-B054-D3F0281FA431}"/>
              </a:ext>
            </a:extLst>
          </p:cNvPr>
          <p:cNvSpPr>
            <a:spLocks noGrp="1"/>
          </p:cNvSpPr>
          <p:nvPr>
            <p:ph type="title"/>
          </p:nvPr>
        </p:nvSpPr>
        <p:spPr/>
        <p:txBody>
          <a:bodyPr>
            <a:normAutofit/>
          </a:bodyPr>
          <a:lstStyle/>
          <a:p>
            <a:r>
              <a:rPr lang="cs-CZ" sz="1800" b="1" dirty="0">
                <a:effectLst/>
                <a:latin typeface="Times New Roman" panose="02020603050405020304" pitchFamily="18" charset="0"/>
                <a:ea typeface="Times New Roman" panose="02020603050405020304" pitchFamily="18" charset="0"/>
                <a:cs typeface="Times New Roman" panose="02020603050405020304" pitchFamily="18" charset="0"/>
              </a:rPr>
              <a:t>Výcvikové metody cvičného úderového boje</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Zástupný obsah 2">
            <a:extLst>
              <a:ext uri="{FF2B5EF4-FFF2-40B4-BE49-F238E27FC236}">
                <a16:creationId xmlns:a16="http://schemas.microsoft.com/office/drawing/2014/main" id="{611B1688-8DD1-6947-8F90-F49C549F3016}"/>
              </a:ext>
            </a:extLst>
          </p:cNvPr>
          <p:cNvSpPr>
            <a:spLocks noGrp="1"/>
          </p:cNvSpPr>
          <p:nvPr>
            <p:ph idx="1"/>
          </p:nvPr>
        </p:nvSpPr>
        <p:spPr>
          <a:xfrm>
            <a:off x="1097280" y="1860698"/>
            <a:ext cx="10058400" cy="4603897"/>
          </a:xfrm>
        </p:spPr>
        <p:txBody>
          <a:bodyPr>
            <a:normAutofit/>
          </a:bodyPr>
          <a:lstStyle/>
          <a:p>
            <a:pPr marL="342900" lvl="0" indent="-342900" algn="just">
              <a:buFont typeface="Times New Roman" panose="02020603050405020304" pitchFamily="18" charset="0"/>
              <a:buChar char="–"/>
            </a:pP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Stínování – pohyb v postoji s využitím základních technik.</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buFont typeface="Times New Roman" panose="02020603050405020304" pitchFamily="18" charset="0"/>
              <a:buChar char="–"/>
            </a:pP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Trénink na malé </a:t>
            </a:r>
            <a:r>
              <a:rPr lang="cs-CZ" sz="1800" dirty="0" err="1">
                <a:effectLst/>
                <a:latin typeface="Times New Roman" panose="02020603050405020304" pitchFamily="18" charset="0"/>
                <a:ea typeface="Times New Roman" panose="02020603050405020304" pitchFamily="18" charset="0"/>
                <a:cs typeface="Times New Roman" panose="02020603050405020304" pitchFamily="18" charset="0"/>
              </a:rPr>
              <a:t>lapy</a:t>
            </a: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 – provádění úderů do pevných cílů.</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buFont typeface="Times New Roman" panose="02020603050405020304" pitchFamily="18" charset="0"/>
              <a:buChar char="–"/>
            </a:pP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Trénink na střední </a:t>
            </a:r>
            <a:r>
              <a:rPr lang="cs-CZ" sz="1800" dirty="0" err="1">
                <a:effectLst/>
                <a:latin typeface="Times New Roman" panose="02020603050405020304" pitchFamily="18" charset="0"/>
                <a:ea typeface="Times New Roman" panose="02020603050405020304" pitchFamily="18" charset="0"/>
                <a:cs typeface="Times New Roman" panose="02020603050405020304" pitchFamily="18" charset="0"/>
              </a:rPr>
              <a:t>lapy</a:t>
            </a: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 – kombinace úderů a kopů do pevných cílů.</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buFont typeface="Times New Roman" panose="02020603050405020304" pitchFamily="18" charset="0"/>
              <a:buChar char="–"/>
            </a:pP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Trénink na úderový blok (štít) – provádění kopů do pevných cílů.</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buFont typeface="Times New Roman" panose="02020603050405020304" pitchFamily="18" charset="0"/>
              <a:buChar char="–"/>
            </a:pP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Trénink na boxovací pytel – kombinace úderů a kopů.</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buFont typeface="Times New Roman" panose="02020603050405020304" pitchFamily="18" charset="0"/>
              <a:buChar char="–"/>
            </a:pPr>
            <a:r>
              <a:rPr lang="cs-CZ" sz="1800" dirty="0">
                <a:effectLst/>
                <a:latin typeface="Times New Roman" panose="02020603050405020304" pitchFamily="18" charset="0"/>
                <a:ea typeface="Times New Roman" panose="02020603050405020304" pitchFamily="18" charset="0"/>
                <a:cs typeface="Times New Roman" panose="02020603050405020304" pitchFamily="18" charset="0"/>
              </a:rPr>
              <a:t>Otužování úderových ploch – příprava úderových ploch k jejich reálnému využití.</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cs-CZ" sz="1300" i="1" dirty="0"/>
          </a:p>
        </p:txBody>
      </p:sp>
    </p:spTree>
    <p:extLst>
      <p:ext uri="{BB962C8B-B14F-4D97-AF65-F5344CB8AC3E}">
        <p14:creationId xmlns:p14="http://schemas.microsoft.com/office/powerpoint/2010/main" val="3989902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F11E60-17C6-100F-8FBC-7D8DAEA5D3BA}"/>
              </a:ext>
            </a:extLst>
          </p:cNvPr>
          <p:cNvSpPr>
            <a:spLocks noGrp="1"/>
          </p:cNvSpPr>
          <p:nvPr>
            <p:ph type="title"/>
          </p:nvPr>
        </p:nvSpPr>
        <p:spPr/>
        <p:txBody>
          <a:bodyPr/>
          <a:lstStyle/>
          <a:p>
            <a:r>
              <a:rPr lang="cs-CZ" dirty="0"/>
              <a:t>Praktické přezkoušení</a:t>
            </a:r>
          </a:p>
        </p:txBody>
      </p:sp>
      <p:sp>
        <p:nvSpPr>
          <p:cNvPr id="3" name="Zástupný obsah 2">
            <a:extLst>
              <a:ext uri="{FF2B5EF4-FFF2-40B4-BE49-F238E27FC236}">
                <a16:creationId xmlns:a16="http://schemas.microsoft.com/office/drawing/2014/main" id="{15F7AD76-F699-BAD0-471B-EFE7001B13C2}"/>
              </a:ext>
            </a:extLst>
          </p:cNvPr>
          <p:cNvSpPr>
            <a:spLocks noGrp="1"/>
          </p:cNvSpPr>
          <p:nvPr>
            <p:ph idx="1"/>
          </p:nvPr>
        </p:nvSpPr>
        <p:spPr/>
        <p:txBody>
          <a:bodyPr>
            <a:normAutofit/>
          </a:bodyPr>
          <a:lstStyle/>
          <a:p>
            <a:pPr>
              <a:buFont typeface="Wingdings" pitchFamily="2" charset="2"/>
              <a:buChar char="Ø"/>
            </a:pPr>
            <a:r>
              <a:rPr lang="cs-CZ" dirty="0"/>
              <a:t> Kombinace úderů a kopů na cíl.</a:t>
            </a:r>
          </a:p>
          <a:p>
            <a:pPr marL="0" indent="0">
              <a:buNone/>
            </a:pPr>
            <a:br>
              <a:rPr lang="cs-CZ" dirty="0"/>
            </a:br>
            <a:endParaRPr lang="cs-CZ" dirty="0"/>
          </a:p>
          <a:p>
            <a:endParaRPr lang="cs-CZ" dirty="0"/>
          </a:p>
          <a:p>
            <a:endParaRPr lang="cs-CZ" dirty="0"/>
          </a:p>
        </p:txBody>
      </p:sp>
    </p:spTree>
    <p:extLst>
      <p:ext uri="{BB962C8B-B14F-4D97-AF65-F5344CB8AC3E}">
        <p14:creationId xmlns:p14="http://schemas.microsoft.com/office/powerpoint/2010/main" val="3509093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748BBD-A890-DA4E-B054-D3F0281FA431}"/>
              </a:ext>
            </a:extLst>
          </p:cNvPr>
          <p:cNvSpPr>
            <a:spLocks noGrp="1"/>
          </p:cNvSpPr>
          <p:nvPr>
            <p:ph type="title"/>
          </p:nvPr>
        </p:nvSpPr>
        <p:spPr/>
        <p:txBody>
          <a:bodyPr/>
          <a:lstStyle/>
          <a:p>
            <a:r>
              <a:rPr lang="cs-CZ" dirty="0"/>
              <a:t>Seznam literatury</a:t>
            </a:r>
          </a:p>
        </p:txBody>
      </p:sp>
      <p:sp>
        <p:nvSpPr>
          <p:cNvPr id="3" name="Zástupný obsah 2">
            <a:extLst>
              <a:ext uri="{FF2B5EF4-FFF2-40B4-BE49-F238E27FC236}">
                <a16:creationId xmlns:a16="http://schemas.microsoft.com/office/drawing/2014/main" id="{611B1688-8DD1-6947-8F90-F49C549F3016}"/>
              </a:ext>
            </a:extLst>
          </p:cNvPr>
          <p:cNvSpPr>
            <a:spLocks noGrp="1"/>
          </p:cNvSpPr>
          <p:nvPr>
            <p:ph idx="1"/>
          </p:nvPr>
        </p:nvSpPr>
        <p:spPr>
          <a:xfrm>
            <a:off x="1097280" y="1860698"/>
            <a:ext cx="10058400" cy="4603897"/>
          </a:xfrm>
        </p:spPr>
        <p:txBody>
          <a:bodyPr>
            <a:normAutofit/>
          </a:bodyPr>
          <a:lstStyle/>
          <a:p>
            <a:pPr>
              <a:buFont typeface="Arial" panose="020B0604020202020204" pitchFamily="34" charset="0"/>
              <a:buChar char="•"/>
            </a:pPr>
            <a:r>
              <a:rPr lang="cs-CZ" sz="1400" dirty="0"/>
              <a:t> VÁGNER, Michal. </a:t>
            </a:r>
            <a:r>
              <a:rPr lang="cs-CZ" sz="1400" i="1" dirty="0"/>
              <a:t>K teorii boje zblízka</a:t>
            </a:r>
            <a:r>
              <a:rPr lang="cs-CZ" sz="1400" dirty="0"/>
              <a:t>. Praha: Karolinum, 2008. ISBN 978-80-2461-476-2.</a:t>
            </a:r>
          </a:p>
          <a:p>
            <a:pPr>
              <a:buFont typeface="Arial" panose="020B0604020202020204" pitchFamily="34" charset="0"/>
              <a:buChar char="•"/>
            </a:pPr>
            <a:r>
              <a:rPr lang="cs-CZ" sz="1400" i="1" dirty="0"/>
              <a:t> </a:t>
            </a:r>
            <a:r>
              <a:rPr lang="cs-CZ" sz="1400" dirty="0"/>
              <a:t>VÁGNER, Michal. </a:t>
            </a:r>
            <a:r>
              <a:rPr lang="cs-CZ" sz="1400" i="1" dirty="0"/>
              <a:t>1. stupeň boje zblízka</a:t>
            </a:r>
            <a:r>
              <a:rPr lang="cs-CZ" sz="1400" dirty="0"/>
              <a:t>. Praha: 2008.</a:t>
            </a:r>
            <a:endParaRPr lang="cs-CZ" sz="1400" i="1" dirty="0"/>
          </a:p>
          <a:p>
            <a:pPr marL="0" indent="0">
              <a:buNone/>
            </a:pPr>
            <a:endParaRPr lang="cs-CZ" b="1" dirty="0"/>
          </a:p>
          <a:p>
            <a:pPr>
              <a:buFont typeface="Wingdings" pitchFamily="2" charset="2"/>
              <a:buChar char="Ø"/>
            </a:pPr>
            <a:endParaRPr lang="cs-CZ" dirty="0"/>
          </a:p>
        </p:txBody>
      </p:sp>
    </p:spTree>
    <p:extLst>
      <p:ext uri="{BB962C8B-B14F-4D97-AF65-F5344CB8AC3E}">
        <p14:creationId xmlns:p14="http://schemas.microsoft.com/office/powerpoint/2010/main" val="403207713"/>
      </p:ext>
    </p:extLst>
  </p:cSld>
  <p:clrMapOvr>
    <a:masterClrMapping/>
  </p:clrMapOvr>
</p:sld>
</file>

<file path=ppt/theme/theme1.xml><?xml version="1.0" encoding="utf-8"?>
<a:theme xmlns:a="http://schemas.openxmlformats.org/drawingml/2006/main" name="RetrospectVTI">
  <a:themeElements>
    <a:clrScheme name="AnalogousFromDarkSeedLeftStep">
      <a:dk1>
        <a:srgbClr val="000000"/>
      </a:dk1>
      <a:lt1>
        <a:srgbClr val="FFFFFF"/>
      </a:lt1>
      <a:dk2>
        <a:srgbClr val="242D41"/>
      </a:dk2>
      <a:lt2>
        <a:srgbClr val="E8E5E2"/>
      </a:lt2>
      <a:accent1>
        <a:srgbClr val="2997E7"/>
      </a:accent1>
      <a:accent2>
        <a:srgbClr val="13B3B3"/>
      </a:accent2>
      <a:accent3>
        <a:srgbClr val="21B879"/>
      </a:accent3>
      <a:accent4>
        <a:srgbClr val="14BC31"/>
      </a:accent4>
      <a:accent5>
        <a:srgbClr val="47B921"/>
      </a:accent5>
      <a:accent6>
        <a:srgbClr val="7DB213"/>
      </a:accent6>
      <a:hlink>
        <a:srgbClr val="399431"/>
      </a:hlink>
      <a:folHlink>
        <a:srgbClr val="7F7F7F"/>
      </a:folHlink>
    </a:clrScheme>
    <a:fontScheme name="Retrospect">
      <a:majorFont>
        <a:latin typeface="Arial Nova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Nova"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emplate>{C3CB2FD1-364E-634F-BF21-6F1E549C9A16}tf10001119</Template>
  <TotalTime>780</TotalTime>
  <Words>388</Words>
  <Application>Microsoft Office PowerPoint</Application>
  <PresentationFormat>Širokoúhlá obrazovka</PresentationFormat>
  <Paragraphs>29</Paragraphs>
  <Slides>8</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8</vt:i4>
      </vt:variant>
    </vt:vector>
  </HeadingPairs>
  <TitlesOfParts>
    <vt:vector size="15" baseType="lpstr">
      <vt:lpstr>Arial</vt:lpstr>
      <vt:lpstr>Arial Nova</vt:lpstr>
      <vt:lpstr>Arial Nova Light</vt:lpstr>
      <vt:lpstr>Calibri</vt:lpstr>
      <vt:lpstr>Times New Roman</vt:lpstr>
      <vt:lpstr>Wingdings</vt:lpstr>
      <vt:lpstr>RetrospectVTI</vt:lpstr>
      <vt:lpstr>Boj zblízka</vt:lpstr>
      <vt:lpstr>Boj zblízka</vt:lpstr>
      <vt:lpstr>Prezentace aplikace PowerPoint</vt:lpstr>
      <vt:lpstr>Cvičný úderový boj</vt:lpstr>
      <vt:lpstr>Dělení cvičného úderového boje</vt:lpstr>
      <vt:lpstr>Výcvikové metody cvičného úderového boje</vt:lpstr>
      <vt:lpstr>Praktické přezkoušení</vt:lpstr>
      <vt:lpstr>Seznam literatury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Boj zblízka</dc:title>
  <dc:creator>Vladan Oláh</dc:creator>
  <cp:lastModifiedBy>Michal Vágner</cp:lastModifiedBy>
  <cp:revision>17</cp:revision>
  <dcterms:created xsi:type="dcterms:W3CDTF">2021-12-01T12:47:50Z</dcterms:created>
  <dcterms:modified xsi:type="dcterms:W3CDTF">2022-10-11T12:08:12Z</dcterms:modified>
</cp:coreProperties>
</file>