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0" r:id="rId6"/>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06" autoAdjust="0"/>
    <p:restoredTop sz="94660"/>
  </p:normalViewPr>
  <p:slideViewPr>
    <p:cSldViewPr snapToGrid="0">
      <p:cViewPr varScale="1">
        <p:scale>
          <a:sx n="86" d="100"/>
          <a:sy n="86" d="100"/>
        </p:scale>
        <p:origin x="270" y="4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676D0B6-62E3-F7B5-F4AB-8815A52DA57D}"/>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DDF7D6E2-8F78-9D21-406C-3CE89A95701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4CB7C5D7-15B2-8452-A1E6-D74F546B8AC5}"/>
              </a:ext>
            </a:extLst>
          </p:cNvPr>
          <p:cNvSpPr>
            <a:spLocks noGrp="1"/>
          </p:cNvSpPr>
          <p:nvPr>
            <p:ph type="dt" sz="half" idx="10"/>
          </p:nvPr>
        </p:nvSpPr>
        <p:spPr/>
        <p:txBody>
          <a:bodyPr/>
          <a:lstStyle/>
          <a:p>
            <a:fld id="{F8052C80-8995-46A9-8EC7-0393D877BC88}" type="datetimeFigureOut">
              <a:rPr lang="cs-CZ" smtClean="0"/>
              <a:t>29.09.2025</a:t>
            </a:fld>
            <a:endParaRPr lang="cs-CZ"/>
          </a:p>
        </p:txBody>
      </p:sp>
      <p:sp>
        <p:nvSpPr>
          <p:cNvPr id="5" name="Zástupný symbol pro zápatí 4">
            <a:extLst>
              <a:ext uri="{FF2B5EF4-FFF2-40B4-BE49-F238E27FC236}">
                <a16:creationId xmlns:a16="http://schemas.microsoft.com/office/drawing/2014/main" id="{206F963B-F589-04B9-99EF-1F1445CD199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E9BD46A-3BB5-AEF1-16F0-0B423F9DF6F3}"/>
              </a:ext>
            </a:extLst>
          </p:cNvPr>
          <p:cNvSpPr>
            <a:spLocks noGrp="1"/>
          </p:cNvSpPr>
          <p:nvPr>
            <p:ph type="sldNum" sz="quarter" idx="12"/>
          </p:nvPr>
        </p:nvSpPr>
        <p:spPr/>
        <p:txBody>
          <a:bodyPr/>
          <a:lstStyle/>
          <a:p>
            <a:fld id="{B038113A-E551-4164-9F4E-F8D153A513B6}" type="slidenum">
              <a:rPr lang="cs-CZ" smtClean="0"/>
              <a:t>‹#›</a:t>
            </a:fld>
            <a:endParaRPr lang="cs-CZ"/>
          </a:p>
        </p:txBody>
      </p:sp>
    </p:spTree>
    <p:extLst>
      <p:ext uri="{BB962C8B-B14F-4D97-AF65-F5344CB8AC3E}">
        <p14:creationId xmlns:p14="http://schemas.microsoft.com/office/powerpoint/2010/main" val="13372130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814EB46-F4B4-22FA-21A9-F85245D62E59}"/>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48DEF2D1-E3F3-55DF-ED03-087D8C937F8C}"/>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755DC2C7-9DA0-718C-CB25-16893C54F977}"/>
              </a:ext>
            </a:extLst>
          </p:cNvPr>
          <p:cNvSpPr>
            <a:spLocks noGrp="1"/>
          </p:cNvSpPr>
          <p:nvPr>
            <p:ph type="dt" sz="half" idx="10"/>
          </p:nvPr>
        </p:nvSpPr>
        <p:spPr/>
        <p:txBody>
          <a:bodyPr/>
          <a:lstStyle/>
          <a:p>
            <a:fld id="{F8052C80-8995-46A9-8EC7-0393D877BC88}" type="datetimeFigureOut">
              <a:rPr lang="cs-CZ" smtClean="0"/>
              <a:t>29.09.2025</a:t>
            </a:fld>
            <a:endParaRPr lang="cs-CZ"/>
          </a:p>
        </p:txBody>
      </p:sp>
      <p:sp>
        <p:nvSpPr>
          <p:cNvPr id="5" name="Zástupný symbol pro zápatí 4">
            <a:extLst>
              <a:ext uri="{FF2B5EF4-FFF2-40B4-BE49-F238E27FC236}">
                <a16:creationId xmlns:a16="http://schemas.microsoft.com/office/drawing/2014/main" id="{EDA75A69-043C-7806-F898-3149E503987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7269246F-FFD5-B12E-AC12-4B3465C6EBF4}"/>
              </a:ext>
            </a:extLst>
          </p:cNvPr>
          <p:cNvSpPr>
            <a:spLocks noGrp="1"/>
          </p:cNvSpPr>
          <p:nvPr>
            <p:ph type="sldNum" sz="quarter" idx="12"/>
          </p:nvPr>
        </p:nvSpPr>
        <p:spPr/>
        <p:txBody>
          <a:bodyPr/>
          <a:lstStyle/>
          <a:p>
            <a:fld id="{B038113A-E551-4164-9F4E-F8D153A513B6}" type="slidenum">
              <a:rPr lang="cs-CZ" smtClean="0"/>
              <a:t>‹#›</a:t>
            </a:fld>
            <a:endParaRPr lang="cs-CZ"/>
          </a:p>
        </p:txBody>
      </p:sp>
    </p:spTree>
    <p:extLst>
      <p:ext uri="{BB962C8B-B14F-4D97-AF65-F5344CB8AC3E}">
        <p14:creationId xmlns:p14="http://schemas.microsoft.com/office/powerpoint/2010/main" val="7982797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9FFB11C2-2F54-E827-D3E8-8C2E7A01B141}"/>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13BA4873-792C-DDA7-5DF9-3E75D6E6A4E8}"/>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FFD15301-A3C1-ABD9-CD04-893AF32E78F0}"/>
              </a:ext>
            </a:extLst>
          </p:cNvPr>
          <p:cNvSpPr>
            <a:spLocks noGrp="1"/>
          </p:cNvSpPr>
          <p:nvPr>
            <p:ph type="dt" sz="half" idx="10"/>
          </p:nvPr>
        </p:nvSpPr>
        <p:spPr/>
        <p:txBody>
          <a:bodyPr/>
          <a:lstStyle/>
          <a:p>
            <a:fld id="{F8052C80-8995-46A9-8EC7-0393D877BC88}" type="datetimeFigureOut">
              <a:rPr lang="cs-CZ" smtClean="0"/>
              <a:t>29.09.2025</a:t>
            </a:fld>
            <a:endParaRPr lang="cs-CZ"/>
          </a:p>
        </p:txBody>
      </p:sp>
      <p:sp>
        <p:nvSpPr>
          <p:cNvPr id="5" name="Zástupný symbol pro zápatí 4">
            <a:extLst>
              <a:ext uri="{FF2B5EF4-FFF2-40B4-BE49-F238E27FC236}">
                <a16:creationId xmlns:a16="http://schemas.microsoft.com/office/drawing/2014/main" id="{F433C1A1-9FF1-053B-5326-CA20A8FD75F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274DAA83-3736-DED9-D290-D4571A105138}"/>
              </a:ext>
            </a:extLst>
          </p:cNvPr>
          <p:cNvSpPr>
            <a:spLocks noGrp="1"/>
          </p:cNvSpPr>
          <p:nvPr>
            <p:ph type="sldNum" sz="quarter" idx="12"/>
          </p:nvPr>
        </p:nvSpPr>
        <p:spPr/>
        <p:txBody>
          <a:bodyPr/>
          <a:lstStyle/>
          <a:p>
            <a:fld id="{B038113A-E551-4164-9F4E-F8D153A513B6}" type="slidenum">
              <a:rPr lang="cs-CZ" smtClean="0"/>
              <a:t>‹#›</a:t>
            </a:fld>
            <a:endParaRPr lang="cs-CZ"/>
          </a:p>
        </p:txBody>
      </p:sp>
    </p:spTree>
    <p:extLst>
      <p:ext uri="{BB962C8B-B14F-4D97-AF65-F5344CB8AC3E}">
        <p14:creationId xmlns:p14="http://schemas.microsoft.com/office/powerpoint/2010/main" val="10060105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C9D5D5C-F874-88E2-71FC-2379A228313E}"/>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F2B86E98-D156-CC2C-FC9A-7C2A10FD8C99}"/>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56935C52-013F-FD28-B786-D86E0C5C953A}"/>
              </a:ext>
            </a:extLst>
          </p:cNvPr>
          <p:cNvSpPr>
            <a:spLocks noGrp="1"/>
          </p:cNvSpPr>
          <p:nvPr>
            <p:ph type="dt" sz="half" idx="10"/>
          </p:nvPr>
        </p:nvSpPr>
        <p:spPr/>
        <p:txBody>
          <a:bodyPr/>
          <a:lstStyle/>
          <a:p>
            <a:fld id="{F8052C80-8995-46A9-8EC7-0393D877BC88}" type="datetimeFigureOut">
              <a:rPr lang="cs-CZ" smtClean="0"/>
              <a:t>29.09.2025</a:t>
            </a:fld>
            <a:endParaRPr lang="cs-CZ"/>
          </a:p>
        </p:txBody>
      </p:sp>
      <p:sp>
        <p:nvSpPr>
          <p:cNvPr id="5" name="Zástupný symbol pro zápatí 4">
            <a:extLst>
              <a:ext uri="{FF2B5EF4-FFF2-40B4-BE49-F238E27FC236}">
                <a16:creationId xmlns:a16="http://schemas.microsoft.com/office/drawing/2014/main" id="{1C87672E-1663-CB18-B123-FD69B67D9355}"/>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C71F099-7C79-A4C1-54C5-492B11C3334A}"/>
              </a:ext>
            </a:extLst>
          </p:cNvPr>
          <p:cNvSpPr>
            <a:spLocks noGrp="1"/>
          </p:cNvSpPr>
          <p:nvPr>
            <p:ph type="sldNum" sz="quarter" idx="12"/>
          </p:nvPr>
        </p:nvSpPr>
        <p:spPr/>
        <p:txBody>
          <a:bodyPr/>
          <a:lstStyle/>
          <a:p>
            <a:fld id="{B038113A-E551-4164-9F4E-F8D153A513B6}" type="slidenum">
              <a:rPr lang="cs-CZ" smtClean="0"/>
              <a:t>‹#›</a:t>
            </a:fld>
            <a:endParaRPr lang="cs-CZ"/>
          </a:p>
        </p:txBody>
      </p:sp>
    </p:spTree>
    <p:extLst>
      <p:ext uri="{BB962C8B-B14F-4D97-AF65-F5344CB8AC3E}">
        <p14:creationId xmlns:p14="http://schemas.microsoft.com/office/powerpoint/2010/main" val="2239632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4DC0B99-2B2F-F9DF-DD39-73BAA373F028}"/>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B38BFC4D-2BA5-5323-9F16-EF4A658E667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98889B58-58C1-1C83-9C02-DC097625B936}"/>
              </a:ext>
            </a:extLst>
          </p:cNvPr>
          <p:cNvSpPr>
            <a:spLocks noGrp="1"/>
          </p:cNvSpPr>
          <p:nvPr>
            <p:ph type="dt" sz="half" idx="10"/>
          </p:nvPr>
        </p:nvSpPr>
        <p:spPr/>
        <p:txBody>
          <a:bodyPr/>
          <a:lstStyle/>
          <a:p>
            <a:fld id="{F8052C80-8995-46A9-8EC7-0393D877BC88}" type="datetimeFigureOut">
              <a:rPr lang="cs-CZ" smtClean="0"/>
              <a:t>29.09.2025</a:t>
            </a:fld>
            <a:endParaRPr lang="cs-CZ"/>
          </a:p>
        </p:txBody>
      </p:sp>
      <p:sp>
        <p:nvSpPr>
          <p:cNvPr id="5" name="Zástupný symbol pro zápatí 4">
            <a:extLst>
              <a:ext uri="{FF2B5EF4-FFF2-40B4-BE49-F238E27FC236}">
                <a16:creationId xmlns:a16="http://schemas.microsoft.com/office/drawing/2014/main" id="{36F8D04A-54AD-CC1B-2738-91996EBE441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91093C7-178C-1C91-6B63-55F434A7209F}"/>
              </a:ext>
            </a:extLst>
          </p:cNvPr>
          <p:cNvSpPr>
            <a:spLocks noGrp="1"/>
          </p:cNvSpPr>
          <p:nvPr>
            <p:ph type="sldNum" sz="quarter" idx="12"/>
          </p:nvPr>
        </p:nvSpPr>
        <p:spPr/>
        <p:txBody>
          <a:bodyPr/>
          <a:lstStyle/>
          <a:p>
            <a:fld id="{B038113A-E551-4164-9F4E-F8D153A513B6}" type="slidenum">
              <a:rPr lang="cs-CZ" smtClean="0"/>
              <a:t>‹#›</a:t>
            </a:fld>
            <a:endParaRPr lang="cs-CZ"/>
          </a:p>
        </p:txBody>
      </p:sp>
    </p:spTree>
    <p:extLst>
      <p:ext uri="{BB962C8B-B14F-4D97-AF65-F5344CB8AC3E}">
        <p14:creationId xmlns:p14="http://schemas.microsoft.com/office/powerpoint/2010/main" val="2339330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56C30C-271B-DAAA-5DC8-865A16D804ED}"/>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7F770D7B-609C-4E77-C7F4-C793E6EAE9EE}"/>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AF8A4423-525F-465D-DDC1-4E595FEBFEF9}"/>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BE44318E-C2AE-BA03-800F-2BC5E4B82FE3}"/>
              </a:ext>
            </a:extLst>
          </p:cNvPr>
          <p:cNvSpPr>
            <a:spLocks noGrp="1"/>
          </p:cNvSpPr>
          <p:nvPr>
            <p:ph type="dt" sz="half" idx="10"/>
          </p:nvPr>
        </p:nvSpPr>
        <p:spPr/>
        <p:txBody>
          <a:bodyPr/>
          <a:lstStyle/>
          <a:p>
            <a:fld id="{F8052C80-8995-46A9-8EC7-0393D877BC88}" type="datetimeFigureOut">
              <a:rPr lang="cs-CZ" smtClean="0"/>
              <a:t>29.09.2025</a:t>
            </a:fld>
            <a:endParaRPr lang="cs-CZ"/>
          </a:p>
        </p:txBody>
      </p:sp>
      <p:sp>
        <p:nvSpPr>
          <p:cNvPr id="6" name="Zástupný symbol pro zápatí 5">
            <a:extLst>
              <a:ext uri="{FF2B5EF4-FFF2-40B4-BE49-F238E27FC236}">
                <a16:creationId xmlns:a16="http://schemas.microsoft.com/office/drawing/2014/main" id="{7FB76F29-9CB9-AFCA-4731-2DFDB288E4F9}"/>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FBA32C6B-3395-966A-721C-8654C677DF8C}"/>
              </a:ext>
            </a:extLst>
          </p:cNvPr>
          <p:cNvSpPr>
            <a:spLocks noGrp="1"/>
          </p:cNvSpPr>
          <p:nvPr>
            <p:ph type="sldNum" sz="quarter" idx="12"/>
          </p:nvPr>
        </p:nvSpPr>
        <p:spPr/>
        <p:txBody>
          <a:bodyPr/>
          <a:lstStyle/>
          <a:p>
            <a:fld id="{B038113A-E551-4164-9F4E-F8D153A513B6}" type="slidenum">
              <a:rPr lang="cs-CZ" smtClean="0"/>
              <a:t>‹#›</a:t>
            </a:fld>
            <a:endParaRPr lang="cs-CZ"/>
          </a:p>
        </p:txBody>
      </p:sp>
    </p:spTree>
    <p:extLst>
      <p:ext uri="{BB962C8B-B14F-4D97-AF65-F5344CB8AC3E}">
        <p14:creationId xmlns:p14="http://schemas.microsoft.com/office/powerpoint/2010/main" val="32014792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2771E03-4870-EA80-8A86-EEBAC75424F4}"/>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52529F42-3AF9-D8AA-EF36-67B392973EB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074B941C-7374-8F5A-1EC7-D0F419214B15}"/>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0F2D4FBE-A94F-48C4-CEE0-868A6AFC294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F4966DFF-F070-7248-889C-177012DCD3B7}"/>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CD115DEF-5F7D-3681-EA49-E64D8624B2F8}"/>
              </a:ext>
            </a:extLst>
          </p:cNvPr>
          <p:cNvSpPr>
            <a:spLocks noGrp="1"/>
          </p:cNvSpPr>
          <p:nvPr>
            <p:ph type="dt" sz="half" idx="10"/>
          </p:nvPr>
        </p:nvSpPr>
        <p:spPr/>
        <p:txBody>
          <a:bodyPr/>
          <a:lstStyle/>
          <a:p>
            <a:fld id="{F8052C80-8995-46A9-8EC7-0393D877BC88}" type="datetimeFigureOut">
              <a:rPr lang="cs-CZ" smtClean="0"/>
              <a:t>29.09.2025</a:t>
            </a:fld>
            <a:endParaRPr lang="cs-CZ"/>
          </a:p>
        </p:txBody>
      </p:sp>
      <p:sp>
        <p:nvSpPr>
          <p:cNvPr id="8" name="Zástupný symbol pro zápatí 7">
            <a:extLst>
              <a:ext uri="{FF2B5EF4-FFF2-40B4-BE49-F238E27FC236}">
                <a16:creationId xmlns:a16="http://schemas.microsoft.com/office/drawing/2014/main" id="{C2B59DA6-650B-51DA-8B2C-285B3F184696}"/>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80A9EBAC-4371-23AC-153B-28C6653E426E}"/>
              </a:ext>
            </a:extLst>
          </p:cNvPr>
          <p:cNvSpPr>
            <a:spLocks noGrp="1"/>
          </p:cNvSpPr>
          <p:nvPr>
            <p:ph type="sldNum" sz="quarter" idx="12"/>
          </p:nvPr>
        </p:nvSpPr>
        <p:spPr/>
        <p:txBody>
          <a:bodyPr/>
          <a:lstStyle/>
          <a:p>
            <a:fld id="{B038113A-E551-4164-9F4E-F8D153A513B6}" type="slidenum">
              <a:rPr lang="cs-CZ" smtClean="0"/>
              <a:t>‹#›</a:t>
            </a:fld>
            <a:endParaRPr lang="cs-CZ"/>
          </a:p>
        </p:txBody>
      </p:sp>
    </p:spTree>
    <p:extLst>
      <p:ext uri="{BB962C8B-B14F-4D97-AF65-F5344CB8AC3E}">
        <p14:creationId xmlns:p14="http://schemas.microsoft.com/office/powerpoint/2010/main" val="1428122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55F65F6-3DDE-7D15-44DB-44C1F0D294E1}"/>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3BDAED7A-7616-F052-15AE-CE13674C7303}"/>
              </a:ext>
            </a:extLst>
          </p:cNvPr>
          <p:cNvSpPr>
            <a:spLocks noGrp="1"/>
          </p:cNvSpPr>
          <p:nvPr>
            <p:ph type="dt" sz="half" idx="10"/>
          </p:nvPr>
        </p:nvSpPr>
        <p:spPr/>
        <p:txBody>
          <a:bodyPr/>
          <a:lstStyle/>
          <a:p>
            <a:fld id="{F8052C80-8995-46A9-8EC7-0393D877BC88}" type="datetimeFigureOut">
              <a:rPr lang="cs-CZ" smtClean="0"/>
              <a:t>29.09.2025</a:t>
            </a:fld>
            <a:endParaRPr lang="cs-CZ"/>
          </a:p>
        </p:txBody>
      </p:sp>
      <p:sp>
        <p:nvSpPr>
          <p:cNvPr id="4" name="Zástupný symbol pro zápatí 3">
            <a:extLst>
              <a:ext uri="{FF2B5EF4-FFF2-40B4-BE49-F238E27FC236}">
                <a16:creationId xmlns:a16="http://schemas.microsoft.com/office/drawing/2014/main" id="{6399F7FC-126F-62A0-95BC-926C979D9CD3}"/>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1175BAAE-FAD9-98A0-6134-B0CA1AF18590}"/>
              </a:ext>
            </a:extLst>
          </p:cNvPr>
          <p:cNvSpPr>
            <a:spLocks noGrp="1"/>
          </p:cNvSpPr>
          <p:nvPr>
            <p:ph type="sldNum" sz="quarter" idx="12"/>
          </p:nvPr>
        </p:nvSpPr>
        <p:spPr/>
        <p:txBody>
          <a:bodyPr/>
          <a:lstStyle/>
          <a:p>
            <a:fld id="{B038113A-E551-4164-9F4E-F8D153A513B6}" type="slidenum">
              <a:rPr lang="cs-CZ" smtClean="0"/>
              <a:t>‹#›</a:t>
            </a:fld>
            <a:endParaRPr lang="cs-CZ"/>
          </a:p>
        </p:txBody>
      </p:sp>
    </p:spTree>
    <p:extLst>
      <p:ext uri="{BB962C8B-B14F-4D97-AF65-F5344CB8AC3E}">
        <p14:creationId xmlns:p14="http://schemas.microsoft.com/office/powerpoint/2010/main" val="4189665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48D73410-528B-7033-FCA7-3F9A7387DD47}"/>
              </a:ext>
            </a:extLst>
          </p:cNvPr>
          <p:cNvSpPr>
            <a:spLocks noGrp="1"/>
          </p:cNvSpPr>
          <p:nvPr>
            <p:ph type="dt" sz="half" idx="10"/>
          </p:nvPr>
        </p:nvSpPr>
        <p:spPr/>
        <p:txBody>
          <a:bodyPr/>
          <a:lstStyle/>
          <a:p>
            <a:fld id="{F8052C80-8995-46A9-8EC7-0393D877BC88}" type="datetimeFigureOut">
              <a:rPr lang="cs-CZ" smtClean="0"/>
              <a:t>29.09.2025</a:t>
            </a:fld>
            <a:endParaRPr lang="cs-CZ"/>
          </a:p>
        </p:txBody>
      </p:sp>
      <p:sp>
        <p:nvSpPr>
          <p:cNvPr id="3" name="Zástupný symbol pro zápatí 2">
            <a:extLst>
              <a:ext uri="{FF2B5EF4-FFF2-40B4-BE49-F238E27FC236}">
                <a16:creationId xmlns:a16="http://schemas.microsoft.com/office/drawing/2014/main" id="{4A0E5CFE-23BC-E054-5FF3-C106C6677AA6}"/>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C1669A99-5EF7-6422-1350-14EF6E557E5B}"/>
              </a:ext>
            </a:extLst>
          </p:cNvPr>
          <p:cNvSpPr>
            <a:spLocks noGrp="1"/>
          </p:cNvSpPr>
          <p:nvPr>
            <p:ph type="sldNum" sz="quarter" idx="12"/>
          </p:nvPr>
        </p:nvSpPr>
        <p:spPr/>
        <p:txBody>
          <a:bodyPr/>
          <a:lstStyle/>
          <a:p>
            <a:fld id="{B038113A-E551-4164-9F4E-F8D153A513B6}" type="slidenum">
              <a:rPr lang="cs-CZ" smtClean="0"/>
              <a:t>‹#›</a:t>
            </a:fld>
            <a:endParaRPr lang="cs-CZ"/>
          </a:p>
        </p:txBody>
      </p:sp>
    </p:spTree>
    <p:extLst>
      <p:ext uri="{BB962C8B-B14F-4D97-AF65-F5344CB8AC3E}">
        <p14:creationId xmlns:p14="http://schemas.microsoft.com/office/powerpoint/2010/main" val="32440454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C8690E-D686-3754-9BCD-3CB18CB549BA}"/>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EC8630A7-EA92-29B6-925C-09E4362976B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568FB688-A8A6-974E-F9AB-6740D638A6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4B0C1B5E-1F93-F221-B807-5EC84D710644}"/>
              </a:ext>
            </a:extLst>
          </p:cNvPr>
          <p:cNvSpPr>
            <a:spLocks noGrp="1"/>
          </p:cNvSpPr>
          <p:nvPr>
            <p:ph type="dt" sz="half" idx="10"/>
          </p:nvPr>
        </p:nvSpPr>
        <p:spPr/>
        <p:txBody>
          <a:bodyPr/>
          <a:lstStyle/>
          <a:p>
            <a:fld id="{F8052C80-8995-46A9-8EC7-0393D877BC88}" type="datetimeFigureOut">
              <a:rPr lang="cs-CZ" smtClean="0"/>
              <a:t>29.09.2025</a:t>
            </a:fld>
            <a:endParaRPr lang="cs-CZ"/>
          </a:p>
        </p:txBody>
      </p:sp>
      <p:sp>
        <p:nvSpPr>
          <p:cNvPr id="6" name="Zástupný symbol pro zápatí 5">
            <a:extLst>
              <a:ext uri="{FF2B5EF4-FFF2-40B4-BE49-F238E27FC236}">
                <a16:creationId xmlns:a16="http://schemas.microsoft.com/office/drawing/2014/main" id="{9EF410CB-FF15-D309-20C9-FFD83668C88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EF789049-5AC0-C134-8FF5-1250A03151A3}"/>
              </a:ext>
            </a:extLst>
          </p:cNvPr>
          <p:cNvSpPr>
            <a:spLocks noGrp="1"/>
          </p:cNvSpPr>
          <p:nvPr>
            <p:ph type="sldNum" sz="quarter" idx="12"/>
          </p:nvPr>
        </p:nvSpPr>
        <p:spPr/>
        <p:txBody>
          <a:bodyPr/>
          <a:lstStyle/>
          <a:p>
            <a:fld id="{B038113A-E551-4164-9F4E-F8D153A513B6}" type="slidenum">
              <a:rPr lang="cs-CZ" smtClean="0"/>
              <a:t>‹#›</a:t>
            </a:fld>
            <a:endParaRPr lang="cs-CZ"/>
          </a:p>
        </p:txBody>
      </p:sp>
    </p:spTree>
    <p:extLst>
      <p:ext uri="{BB962C8B-B14F-4D97-AF65-F5344CB8AC3E}">
        <p14:creationId xmlns:p14="http://schemas.microsoft.com/office/powerpoint/2010/main" val="1186400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C45C7C2-AB62-F755-DE9D-AD309A503B8B}"/>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536174FA-2386-6E6E-3960-CCFE827B81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43FDE510-75C7-FEB6-A4D6-938B3918CD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E555A3E0-F3FC-5881-4123-89F4BFBA79C5}"/>
              </a:ext>
            </a:extLst>
          </p:cNvPr>
          <p:cNvSpPr>
            <a:spLocks noGrp="1"/>
          </p:cNvSpPr>
          <p:nvPr>
            <p:ph type="dt" sz="half" idx="10"/>
          </p:nvPr>
        </p:nvSpPr>
        <p:spPr/>
        <p:txBody>
          <a:bodyPr/>
          <a:lstStyle/>
          <a:p>
            <a:fld id="{F8052C80-8995-46A9-8EC7-0393D877BC88}" type="datetimeFigureOut">
              <a:rPr lang="cs-CZ" smtClean="0"/>
              <a:t>29.09.2025</a:t>
            </a:fld>
            <a:endParaRPr lang="cs-CZ"/>
          </a:p>
        </p:txBody>
      </p:sp>
      <p:sp>
        <p:nvSpPr>
          <p:cNvPr id="6" name="Zástupný symbol pro zápatí 5">
            <a:extLst>
              <a:ext uri="{FF2B5EF4-FFF2-40B4-BE49-F238E27FC236}">
                <a16:creationId xmlns:a16="http://schemas.microsoft.com/office/drawing/2014/main" id="{F5F559C2-0110-2144-EBB3-56D25A030B6A}"/>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80C4614A-5153-827B-019D-8DEFAECB9142}"/>
              </a:ext>
            </a:extLst>
          </p:cNvPr>
          <p:cNvSpPr>
            <a:spLocks noGrp="1"/>
          </p:cNvSpPr>
          <p:nvPr>
            <p:ph type="sldNum" sz="quarter" idx="12"/>
          </p:nvPr>
        </p:nvSpPr>
        <p:spPr/>
        <p:txBody>
          <a:bodyPr/>
          <a:lstStyle/>
          <a:p>
            <a:fld id="{B038113A-E551-4164-9F4E-F8D153A513B6}" type="slidenum">
              <a:rPr lang="cs-CZ" smtClean="0"/>
              <a:t>‹#›</a:t>
            </a:fld>
            <a:endParaRPr lang="cs-CZ"/>
          </a:p>
        </p:txBody>
      </p:sp>
    </p:spTree>
    <p:extLst>
      <p:ext uri="{BB962C8B-B14F-4D97-AF65-F5344CB8AC3E}">
        <p14:creationId xmlns:p14="http://schemas.microsoft.com/office/powerpoint/2010/main" val="75803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5443961B-84D0-C206-5A9C-56D0F56BA3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B5EDEC73-209E-5295-DB6D-14F0408D8A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209BA195-DCE2-56C6-3AA9-5989B50ED4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052C80-8995-46A9-8EC7-0393D877BC88}" type="datetimeFigureOut">
              <a:rPr lang="cs-CZ" smtClean="0"/>
              <a:t>29.09.2025</a:t>
            </a:fld>
            <a:endParaRPr lang="cs-CZ"/>
          </a:p>
        </p:txBody>
      </p:sp>
      <p:sp>
        <p:nvSpPr>
          <p:cNvPr id="5" name="Zástupný symbol pro zápatí 4">
            <a:extLst>
              <a:ext uri="{FF2B5EF4-FFF2-40B4-BE49-F238E27FC236}">
                <a16:creationId xmlns:a16="http://schemas.microsoft.com/office/drawing/2014/main" id="{B9B2BD1F-1A2D-94EB-E9D1-4C0C73AC98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24DA7270-220F-2115-CD49-CA988CAE410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38113A-E551-4164-9F4E-F8D153A513B6}" type="slidenum">
              <a:rPr lang="cs-CZ" smtClean="0"/>
              <a:t>‹#›</a:t>
            </a:fld>
            <a:endParaRPr lang="cs-CZ"/>
          </a:p>
        </p:txBody>
      </p:sp>
    </p:spTree>
    <p:extLst>
      <p:ext uri="{BB962C8B-B14F-4D97-AF65-F5344CB8AC3E}">
        <p14:creationId xmlns:p14="http://schemas.microsoft.com/office/powerpoint/2010/main" val="4760802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hyperlink" Target="https://www.youtube.com/watch?v=jWAineywlO8"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B446730-2585-074A-760D-E53CE5AC299B}"/>
              </a:ext>
            </a:extLst>
          </p:cNvPr>
          <p:cNvSpPr>
            <a:spLocks noGrp="1"/>
          </p:cNvSpPr>
          <p:nvPr>
            <p:ph type="ctrTitle"/>
          </p:nvPr>
        </p:nvSpPr>
        <p:spPr/>
        <p:txBody>
          <a:bodyPr/>
          <a:lstStyle/>
          <a:p>
            <a:r>
              <a:rPr lang="bg-BG" dirty="0"/>
              <a:t>Экономические проблемы современного мира</a:t>
            </a:r>
            <a:endParaRPr lang="cs-CZ" dirty="0"/>
          </a:p>
        </p:txBody>
      </p:sp>
    </p:spTree>
    <p:extLst>
      <p:ext uri="{BB962C8B-B14F-4D97-AF65-F5344CB8AC3E}">
        <p14:creationId xmlns:p14="http://schemas.microsoft.com/office/powerpoint/2010/main" val="3809064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A041D91B-DBD9-0B06-CBC3-FDDB4880CC41}"/>
              </a:ext>
            </a:extLst>
          </p:cNvPr>
          <p:cNvSpPr txBox="1"/>
          <p:nvPr/>
        </p:nvSpPr>
        <p:spPr>
          <a:xfrm>
            <a:off x="110835" y="0"/>
            <a:ext cx="9066415" cy="6651052"/>
          </a:xfrm>
          <a:prstGeom prst="rect">
            <a:avLst/>
          </a:prstGeom>
          <a:noFill/>
        </p:spPr>
        <p:txBody>
          <a:bodyPr wrap="square">
            <a:spAutoFit/>
          </a:bodyPr>
          <a:lstStyle/>
          <a:p>
            <a:pPr algn="just">
              <a:lnSpc>
                <a:spcPct val="115000"/>
              </a:lnSpc>
              <a:spcAft>
                <a:spcPts val="800"/>
              </a:spcAft>
              <a:buNone/>
            </a:pPr>
            <a:r>
              <a:rPr lang="ru-RU" sz="2000" kern="100" dirty="0">
                <a:effectLst/>
                <a:latin typeface="Aptos" panose="020B0004020202020204" pitchFamily="34" charset="0"/>
                <a:ea typeface="Aptos" panose="020B0004020202020204" pitchFamily="34" charset="0"/>
                <a:cs typeface="Times New Roman" panose="02020603050405020304" pitchFamily="18" charset="0"/>
              </a:rPr>
              <a:t>	Современная мировая экономика </a:t>
            </a:r>
            <a:r>
              <a:rPr lang="ru-RU" sz="2000" b="1" kern="100" dirty="0">
                <a:effectLst/>
                <a:latin typeface="Aptos" panose="020B0004020202020204" pitchFamily="34" charset="0"/>
                <a:ea typeface="Aptos" panose="020B0004020202020204" pitchFamily="34" charset="0"/>
                <a:cs typeface="Times New Roman" panose="02020603050405020304" pitchFamily="18" charset="0"/>
              </a:rPr>
              <a:t>сталкивается с</a:t>
            </a:r>
            <a:r>
              <a:rPr lang="ru-RU" sz="2000" kern="100" dirty="0">
                <a:effectLst/>
                <a:latin typeface="Aptos" panose="020B0004020202020204" pitchFamily="34" charset="0"/>
                <a:ea typeface="Aptos" panose="020B0004020202020204" pitchFamily="34" charset="0"/>
                <a:cs typeface="Times New Roman" panose="02020603050405020304" pitchFamily="18" charset="0"/>
              </a:rPr>
              <a:t> целым рядом вызовов. Одной из ключевых проблем остаётся экономическое неравенство: разрыв между богатыми и бедными странами, а также внутри самих государств, продолжает углубляться.</a:t>
            </a:r>
            <a:endParaRPr lang="cs-CZ" sz="20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buNone/>
            </a:pPr>
            <a:r>
              <a:rPr lang="ru-RU" sz="2000" kern="100" dirty="0">
                <a:effectLst/>
                <a:latin typeface="Aptos" panose="020B0004020202020204" pitchFamily="34" charset="0"/>
                <a:ea typeface="Aptos" panose="020B0004020202020204" pitchFamily="34" charset="0"/>
                <a:cs typeface="Times New Roman" panose="02020603050405020304" pitchFamily="18" charset="0"/>
              </a:rPr>
              <a:t>	Кроме того, глобализация </a:t>
            </a:r>
            <a:r>
              <a:rPr lang="ru-RU" sz="2000" b="1" kern="100" dirty="0">
                <a:effectLst/>
                <a:latin typeface="Aptos" panose="020B0004020202020204" pitchFamily="34" charset="0"/>
                <a:ea typeface="Aptos" panose="020B0004020202020204" pitchFamily="34" charset="0"/>
                <a:cs typeface="Times New Roman" panose="02020603050405020304" pitchFamily="18" charset="0"/>
              </a:rPr>
              <a:t>привела к</a:t>
            </a:r>
            <a:r>
              <a:rPr lang="ru-RU" sz="2000" kern="100" dirty="0">
                <a:effectLst/>
                <a:latin typeface="Aptos" panose="020B0004020202020204" pitchFamily="34" charset="0"/>
                <a:ea typeface="Aptos" panose="020B0004020202020204" pitchFamily="34" charset="0"/>
                <a:cs typeface="Times New Roman" panose="02020603050405020304" pitchFamily="18" charset="0"/>
              </a:rPr>
              <a:t> тому, что экономические кризисы быстро приобретают международный масштаб, затрагивая даже те страны, которые напрямую не связаны с источником кризиса. Примером является финансовый кризис 2008 года, последствия которого ощущались во всём мире. Особое значение приобретают вопросы устойчивого развития и экологической безопасности. Мировая экономика по-прежнему </a:t>
            </a:r>
            <a:r>
              <a:rPr lang="ru-RU" sz="2000" b="1" kern="100" dirty="0">
                <a:effectLst/>
                <a:latin typeface="Aptos" panose="020B0004020202020204" pitchFamily="34" charset="0"/>
                <a:ea typeface="Aptos" panose="020B0004020202020204" pitchFamily="34" charset="0"/>
                <a:cs typeface="Times New Roman" panose="02020603050405020304" pitchFamily="18" charset="0"/>
              </a:rPr>
              <a:t>зависит от </a:t>
            </a:r>
            <a:r>
              <a:rPr lang="ru-RU" sz="2000" kern="100" dirty="0">
                <a:effectLst/>
                <a:latin typeface="Aptos" panose="020B0004020202020204" pitchFamily="34" charset="0"/>
                <a:ea typeface="Aptos" panose="020B0004020202020204" pitchFamily="34" charset="0"/>
                <a:cs typeface="Times New Roman" panose="02020603050405020304" pitchFamily="18" charset="0"/>
              </a:rPr>
              <a:t>ископаемых ресурсов, что </a:t>
            </a:r>
            <a:r>
              <a:rPr lang="ru-RU" sz="2000" b="1" kern="100" dirty="0">
                <a:effectLst/>
                <a:latin typeface="Aptos" panose="020B0004020202020204" pitchFamily="34" charset="0"/>
                <a:ea typeface="Aptos" panose="020B0004020202020204" pitchFamily="34" charset="0"/>
                <a:cs typeface="Times New Roman" panose="02020603050405020304" pitchFamily="18" charset="0"/>
              </a:rPr>
              <a:t>вызывает</a:t>
            </a:r>
            <a:r>
              <a:rPr lang="ru-RU" sz="2000" kern="100" dirty="0">
                <a:effectLst/>
                <a:latin typeface="Aptos" panose="020B0004020202020204" pitchFamily="34" charset="0"/>
                <a:ea typeface="Aptos" panose="020B0004020202020204" pitchFamily="34" charset="0"/>
                <a:cs typeface="Times New Roman" panose="02020603050405020304" pitchFamily="18" charset="0"/>
              </a:rPr>
              <a:t> энергетические конфликты и усиливает проблему климатических изменений.</a:t>
            </a:r>
            <a:endParaRPr lang="cs-CZ" sz="20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buNone/>
            </a:pPr>
            <a:r>
              <a:rPr lang="ru-RU" sz="2000" kern="100" dirty="0">
                <a:effectLst/>
                <a:latin typeface="Aptos" panose="020B0004020202020204" pitchFamily="34" charset="0"/>
                <a:ea typeface="Aptos" panose="020B0004020202020204" pitchFamily="34" charset="0"/>
                <a:cs typeface="Times New Roman" panose="02020603050405020304" pitchFamily="18" charset="0"/>
              </a:rPr>
              <a:t>	Наконец, важной задачей остаётся регулирование процессов миграции рабочей силы и </a:t>
            </a:r>
            <a:r>
              <a:rPr lang="ru-RU" sz="2000" b="1" kern="100" dirty="0">
                <a:effectLst/>
                <a:latin typeface="Aptos" panose="020B0004020202020204" pitchFamily="34" charset="0"/>
                <a:ea typeface="Aptos" panose="020B0004020202020204" pitchFamily="34" charset="0"/>
                <a:cs typeface="Times New Roman" panose="02020603050405020304" pitchFamily="18" charset="0"/>
              </a:rPr>
              <a:t>преодоление</a:t>
            </a:r>
            <a:r>
              <a:rPr lang="ru-RU" sz="2000" kern="100" dirty="0">
                <a:effectLst/>
                <a:latin typeface="Aptos" panose="020B0004020202020204" pitchFamily="34" charset="0"/>
                <a:ea typeface="Aptos" panose="020B0004020202020204" pitchFamily="34" charset="0"/>
                <a:cs typeface="Times New Roman" panose="02020603050405020304" pitchFamily="18" charset="0"/>
              </a:rPr>
              <a:t> последствий безработицы, которая усиливается в результате автоматизации и цифровизации производства. Таким образом, экономические проблемы современного мира взаимосвязаны, и их решение возможно только при сотрудничестве государств и международных организаций.</a:t>
            </a:r>
            <a:endParaRPr lang="cs-CZ"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extovéPole 5">
            <a:extLst>
              <a:ext uri="{FF2B5EF4-FFF2-40B4-BE49-F238E27FC236}">
                <a16:creationId xmlns:a16="http://schemas.microsoft.com/office/drawing/2014/main" id="{AC4727A4-E0C3-5603-6E77-A39DCF5B74D6}"/>
              </a:ext>
            </a:extLst>
          </p:cNvPr>
          <p:cNvSpPr txBox="1"/>
          <p:nvPr/>
        </p:nvSpPr>
        <p:spPr>
          <a:xfrm>
            <a:off x="9565178" y="537556"/>
            <a:ext cx="2349731" cy="1631216"/>
          </a:xfrm>
          <a:prstGeom prst="rect">
            <a:avLst/>
          </a:prstGeom>
          <a:noFill/>
        </p:spPr>
        <p:txBody>
          <a:bodyPr wrap="square" rtlCol="0">
            <a:spAutoFit/>
          </a:bodyPr>
          <a:lstStyle/>
          <a:p>
            <a:r>
              <a:rPr lang="ru-RU" sz="2000" b="1" dirty="0"/>
              <a:t>Составьте как можно больше словосочетаний с выделенными глаголами.</a:t>
            </a:r>
            <a:endParaRPr lang="cs-CZ" sz="2000" b="1" dirty="0"/>
          </a:p>
        </p:txBody>
      </p:sp>
    </p:spTree>
    <p:extLst>
      <p:ext uri="{BB962C8B-B14F-4D97-AF65-F5344CB8AC3E}">
        <p14:creationId xmlns:p14="http://schemas.microsoft.com/office/powerpoint/2010/main" val="9717627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1B3596E-7A0C-3181-F055-069995A9B5AD}"/>
              </a:ext>
            </a:extLst>
          </p:cNvPr>
          <p:cNvSpPr txBox="1"/>
          <p:nvPr/>
        </p:nvSpPr>
        <p:spPr>
          <a:xfrm>
            <a:off x="44335" y="-42200"/>
            <a:ext cx="9565178" cy="6902402"/>
          </a:xfrm>
          <a:prstGeom prst="rect">
            <a:avLst/>
          </a:prstGeom>
          <a:noFill/>
        </p:spPr>
        <p:txBody>
          <a:bodyPr wrap="square">
            <a:spAutoFit/>
          </a:bodyPr>
          <a:lstStyle/>
          <a:p>
            <a:pPr>
              <a:lnSpc>
                <a:spcPct val="115000"/>
              </a:lnSpc>
              <a:spcAft>
                <a:spcPts val="800"/>
              </a:spcAft>
              <a:buNone/>
            </a:pPr>
            <a:r>
              <a:rPr lang="ru-RU" sz="2000" b="1" kern="100" dirty="0">
                <a:effectLst/>
                <a:latin typeface="Aptos" panose="020B0004020202020204" pitchFamily="34" charset="0"/>
                <a:ea typeface="Aptos" panose="020B0004020202020204" pitchFamily="34" charset="0"/>
                <a:cs typeface="Times New Roman" panose="02020603050405020304" pitchFamily="18" charset="0"/>
              </a:rPr>
              <a:t>Темы для дискуссии:</a:t>
            </a:r>
            <a:endParaRPr lang="cs-CZ"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mj-lt"/>
              <a:buAutoNum type="arabicPeriod"/>
            </a:pPr>
            <a:r>
              <a:rPr lang="ru-RU" sz="2000" kern="100" dirty="0">
                <a:effectLst/>
                <a:latin typeface="Aptos" panose="020B0004020202020204" pitchFamily="34" charset="0"/>
                <a:ea typeface="Aptos" panose="020B0004020202020204" pitchFamily="34" charset="0"/>
                <a:cs typeface="Times New Roman" panose="02020603050405020304" pitchFamily="18" charset="0"/>
              </a:rPr>
              <a:t>Должно ли государство брать на себя ответственность за бедных, или каждый сам ответственен за своё благосостояние? Является ли неравенство стимулом для развития или угрозой для общества? Должны ли богатые платить гораздо больше налогов, чем бедные?</a:t>
            </a:r>
            <a:endParaRPr lang="cs-CZ"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mj-lt"/>
              <a:buAutoNum type="arabicPeriod"/>
            </a:pPr>
            <a:r>
              <a:rPr lang="ru-RU" sz="2000" kern="100" dirty="0">
                <a:effectLst/>
                <a:latin typeface="Aptos" panose="020B0004020202020204" pitchFamily="34" charset="0"/>
                <a:ea typeface="Aptos" panose="020B0004020202020204" pitchFamily="34" charset="0"/>
                <a:cs typeface="Times New Roman" panose="02020603050405020304" pitchFamily="18" charset="0"/>
              </a:rPr>
              <a:t>Может ли страна быть богатой, если большинство её граждан бедны?</a:t>
            </a:r>
            <a:endParaRPr lang="cs-CZ"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mj-lt"/>
              <a:buAutoNum type="arabicPeriod"/>
            </a:pPr>
            <a:r>
              <a:rPr lang="ru-RU" sz="2000" kern="100" dirty="0">
                <a:effectLst/>
                <a:latin typeface="Aptos" panose="020B0004020202020204" pitchFamily="34" charset="0"/>
                <a:ea typeface="Aptos" panose="020B0004020202020204" pitchFamily="34" charset="0"/>
                <a:cs typeface="Times New Roman" panose="02020603050405020304" pitchFamily="18" charset="0"/>
              </a:rPr>
              <a:t>Следует ли запретить офшорные зоны, даже если это приведёт к оттоку капитала?</a:t>
            </a:r>
            <a:endParaRPr lang="cs-CZ"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mj-lt"/>
              <a:buAutoNum type="arabicPeriod"/>
            </a:pPr>
            <a:r>
              <a:rPr lang="ru-RU" sz="2000" kern="100" dirty="0">
                <a:effectLst/>
                <a:latin typeface="Aptos" panose="020B0004020202020204" pitchFamily="34" charset="0"/>
                <a:ea typeface="Aptos" panose="020B0004020202020204" pitchFamily="34" charset="0"/>
                <a:cs typeface="Times New Roman" panose="02020603050405020304" pitchFamily="18" charset="0"/>
              </a:rPr>
              <a:t>Что важнее для страны: стабильность экономики или быстрый рост? Может ли рост быть бесконечным?</a:t>
            </a:r>
            <a:endParaRPr lang="cs-CZ"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mj-lt"/>
              <a:buAutoNum type="arabicPeriod"/>
            </a:pPr>
            <a:r>
              <a:rPr lang="ru-RU" sz="2000" kern="100" dirty="0">
                <a:effectLst/>
                <a:latin typeface="Aptos" panose="020B0004020202020204" pitchFamily="34" charset="0"/>
                <a:ea typeface="Aptos" panose="020B0004020202020204" pitchFamily="34" charset="0"/>
                <a:cs typeface="Times New Roman" panose="02020603050405020304" pitchFamily="18" charset="0"/>
              </a:rPr>
              <a:t>Нужно ли государству контролировать цены на продукты первой необходимости? Что опаснее: экономический кризис или чрезмерное государственное регулирование?</a:t>
            </a:r>
            <a:endParaRPr lang="cs-CZ"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mj-lt"/>
              <a:buAutoNum type="arabicPeriod"/>
            </a:pPr>
            <a:r>
              <a:rPr lang="ru-RU" sz="2000" kern="100" dirty="0">
                <a:effectLst/>
                <a:latin typeface="Aptos" panose="020B0004020202020204" pitchFamily="34" charset="0"/>
                <a:ea typeface="Aptos" panose="020B0004020202020204" pitchFamily="34" charset="0"/>
                <a:cs typeface="Times New Roman" panose="02020603050405020304" pitchFamily="18" charset="0"/>
              </a:rPr>
              <a:t>Экономика будущего: мир без наличных денег — свобода или зависимость от государства и банков?</a:t>
            </a:r>
            <a:endParaRPr lang="cs-CZ"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mj-lt"/>
              <a:buAutoNum type="arabicPeriod"/>
            </a:pPr>
            <a:r>
              <a:rPr lang="ru-RU" sz="2000" kern="100" dirty="0">
                <a:effectLst/>
                <a:latin typeface="Aptos" panose="020B0004020202020204" pitchFamily="34" charset="0"/>
                <a:ea typeface="Aptos" panose="020B0004020202020204" pitchFamily="34" charset="0"/>
                <a:cs typeface="Times New Roman" panose="02020603050405020304" pitchFamily="18" charset="0"/>
              </a:rPr>
              <a:t>Стоит ли развивающимся странам копировать западную экономическую модель, или им нужен свой путь?</a:t>
            </a:r>
            <a:endParaRPr lang="cs-CZ"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mj-lt"/>
              <a:buAutoNum type="arabicPeriod"/>
            </a:pPr>
            <a:r>
              <a:rPr lang="ru-RU" sz="2000" kern="100" dirty="0">
                <a:effectLst/>
                <a:latin typeface="Aptos" panose="020B0004020202020204" pitchFamily="34" charset="0"/>
                <a:ea typeface="Aptos" panose="020B0004020202020204" pitchFamily="34" charset="0"/>
                <a:cs typeface="Times New Roman" panose="02020603050405020304" pitchFamily="18" charset="0"/>
              </a:rPr>
              <a:t>Может ли страна быть независимой в мировой экономике, или это иллюзия?</a:t>
            </a:r>
            <a:endParaRPr lang="cs-CZ"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mj-lt"/>
              <a:buAutoNum type="arabicPeriod"/>
            </a:pPr>
            <a:r>
              <a:rPr lang="ru-RU" sz="2000" kern="100" dirty="0">
                <a:effectLst/>
                <a:latin typeface="Aptos" panose="020B0004020202020204" pitchFamily="34" charset="0"/>
                <a:ea typeface="Aptos" panose="020B0004020202020204" pitchFamily="34" charset="0"/>
                <a:cs typeface="Times New Roman" panose="02020603050405020304" pitchFamily="18" charset="0"/>
              </a:rPr>
              <a:t>Что опаснее для экономики: коррупция или безработица? </a:t>
            </a:r>
            <a:endParaRPr lang="cs-CZ"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TextovéPole 3">
            <a:extLst>
              <a:ext uri="{FF2B5EF4-FFF2-40B4-BE49-F238E27FC236}">
                <a16:creationId xmlns:a16="http://schemas.microsoft.com/office/drawing/2014/main" id="{064735D9-5407-A52B-4DDF-6C6687B5AF63}"/>
              </a:ext>
            </a:extLst>
          </p:cNvPr>
          <p:cNvSpPr txBox="1"/>
          <p:nvPr/>
        </p:nvSpPr>
        <p:spPr>
          <a:xfrm>
            <a:off x="9969730" y="581891"/>
            <a:ext cx="1978429" cy="2862322"/>
          </a:xfrm>
          <a:prstGeom prst="rect">
            <a:avLst/>
          </a:prstGeom>
          <a:noFill/>
        </p:spPr>
        <p:txBody>
          <a:bodyPr wrap="square" rtlCol="0">
            <a:spAutoFit/>
          </a:bodyPr>
          <a:lstStyle/>
          <a:p>
            <a:r>
              <a:rPr lang="ru-RU" sz="2000" b="1" dirty="0"/>
              <a:t>Я пришел к убеждению / выводу, что…</a:t>
            </a:r>
          </a:p>
          <a:p>
            <a:endParaRPr lang="ru-RU" sz="2000" b="1" dirty="0"/>
          </a:p>
          <a:p>
            <a:r>
              <a:rPr lang="ru-RU" sz="2000" b="1" dirty="0"/>
              <a:t>Я хотел бы возразить / поддержать твою точку зрения.</a:t>
            </a:r>
            <a:endParaRPr lang="cs-CZ" sz="2000" b="1" dirty="0"/>
          </a:p>
        </p:txBody>
      </p:sp>
    </p:spTree>
    <p:extLst>
      <p:ext uri="{BB962C8B-B14F-4D97-AF65-F5344CB8AC3E}">
        <p14:creationId xmlns:p14="http://schemas.microsoft.com/office/powerpoint/2010/main" val="26741776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48A4932C-D993-60BC-24FA-A9E877FBD0AB}"/>
              </a:ext>
            </a:extLst>
          </p:cNvPr>
          <p:cNvSpPr txBox="1"/>
          <p:nvPr/>
        </p:nvSpPr>
        <p:spPr>
          <a:xfrm>
            <a:off x="33251" y="72856"/>
            <a:ext cx="12125498" cy="6712287"/>
          </a:xfrm>
          <a:prstGeom prst="rect">
            <a:avLst/>
          </a:prstGeom>
          <a:noFill/>
        </p:spPr>
        <p:txBody>
          <a:bodyPr wrap="square">
            <a:spAutoFit/>
          </a:bodyPr>
          <a:lstStyle/>
          <a:p>
            <a:pPr>
              <a:lnSpc>
                <a:spcPct val="115000"/>
              </a:lnSpc>
              <a:spcAft>
                <a:spcPts val="800"/>
              </a:spcAft>
              <a:buNone/>
            </a:pPr>
            <a:r>
              <a:rPr lang="ru-RU" sz="2000"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Расскажите о любом, известном Вам экономическом кризисе, используя следующие слова:</a:t>
            </a:r>
          </a:p>
          <a:p>
            <a:pPr>
              <a:lnSpc>
                <a:spcPct val="115000"/>
              </a:lnSpc>
              <a:spcAft>
                <a:spcPts val="800"/>
              </a:spcAft>
              <a:buNone/>
            </a:pPr>
            <a:r>
              <a:rPr lang="ru-RU" sz="1800" b="1" kern="100" dirty="0">
                <a:effectLst/>
                <a:latin typeface="Aptos" panose="020B0004020202020204" pitchFamily="34" charset="0"/>
                <a:ea typeface="Aptos" panose="020B0004020202020204" pitchFamily="34" charset="0"/>
                <a:cs typeface="Times New Roman" panose="02020603050405020304" pitchFamily="18" charset="0"/>
              </a:rPr>
              <a:t>Обнищание</a:t>
            </a:r>
            <a:r>
              <a:rPr lang="ru-RU" sz="1800" kern="100" dirty="0">
                <a:effectLst/>
                <a:latin typeface="Aptos" panose="020B0004020202020204" pitchFamily="34" charset="0"/>
                <a:ea typeface="Aptos" panose="020B0004020202020204" pitchFamily="34" charset="0"/>
                <a:cs typeface="Times New Roman" panose="02020603050405020304" pitchFamily="18" charset="0"/>
              </a:rPr>
              <a:t> — резкое ухудшение материального положения, переход к крайне низкому уровню жизни.</a:t>
            </a:r>
            <a:endParaRPr lang="cs-CZ"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ru-RU" sz="1800" b="1" kern="100" dirty="0">
                <a:effectLst/>
                <a:latin typeface="Aptos" panose="020B0004020202020204" pitchFamily="34" charset="0"/>
                <a:ea typeface="Aptos" panose="020B0004020202020204" pitchFamily="34" charset="0"/>
                <a:cs typeface="Times New Roman" panose="02020603050405020304" pitchFamily="18" charset="0"/>
              </a:rPr>
              <a:t>Разорение</a:t>
            </a:r>
            <a:r>
              <a:rPr lang="ru-RU" sz="1800" kern="100" dirty="0">
                <a:effectLst/>
                <a:latin typeface="Aptos" panose="020B0004020202020204" pitchFamily="34" charset="0"/>
                <a:ea typeface="Aptos" panose="020B0004020202020204" pitchFamily="34" charset="0"/>
                <a:cs typeface="Times New Roman" panose="02020603050405020304" pitchFamily="18" charset="0"/>
              </a:rPr>
              <a:t> — потеря имущества или капитала, полное разрушение хозяйства или предприятия.</a:t>
            </a:r>
            <a:endParaRPr lang="cs-CZ"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ru-RU" sz="1800" b="1" kern="100" dirty="0">
                <a:effectLst/>
                <a:latin typeface="Aptos" panose="020B0004020202020204" pitchFamily="34" charset="0"/>
                <a:ea typeface="Aptos" panose="020B0004020202020204" pitchFamily="34" charset="0"/>
                <a:cs typeface="Times New Roman" panose="02020603050405020304" pitchFamily="18" charset="0"/>
              </a:rPr>
              <a:t>Застой</a:t>
            </a:r>
            <a:r>
              <a:rPr lang="ru-RU" sz="1800" kern="100" dirty="0">
                <a:effectLst/>
                <a:latin typeface="Aptos" panose="020B0004020202020204" pitchFamily="34" charset="0"/>
                <a:ea typeface="Aptos" panose="020B0004020202020204" pitchFamily="34" charset="0"/>
                <a:cs typeface="Times New Roman" panose="02020603050405020304" pitchFamily="18" charset="0"/>
              </a:rPr>
              <a:t> — отсутствие развития или прогресса в экономике на протяжении долгого времени.</a:t>
            </a:r>
            <a:endParaRPr lang="cs-CZ"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ru-RU" sz="1800" b="1" kern="100" dirty="0">
                <a:effectLst/>
                <a:latin typeface="Aptos" panose="020B0004020202020204" pitchFamily="34" charset="0"/>
                <a:ea typeface="Aptos" panose="020B0004020202020204" pitchFamily="34" charset="0"/>
                <a:cs typeface="Times New Roman" panose="02020603050405020304" pitchFamily="18" charset="0"/>
              </a:rPr>
              <a:t>Хищение</a:t>
            </a:r>
            <a:r>
              <a:rPr lang="ru-RU" sz="1800" kern="100" dirty="0">
                <a:effectLst/>
                <a:latin typeface="Aptos" panose="020B0004020202020204" pitchFamily="34" charset="0"/>
                <a:ea typeface="Aptos" panose="020B0004020202020204" pitchFamily="34" charset="0"/>
                <a:cs typeface="Times New Roman" panose="02020603050405020304" pitchFamily="18" charset="0"/>
              </a:rPr>
              <a:t> — присвоение чужих средств или ресурсов незаконным путём.</a:t>
            </a:r>
            <a:endParaRPr lang="cs-CZ"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ru-RU" sz="1800" b="1" kern="100" dirty="0">
                <a:effectLst/>
                <a:latin typeface="Aptos" panose="020B0004020202020204" pitchFamily="34" charset="0"/>
                <a:ea typeface="Aptos" panose="020B0004020202020204" pitchFamily="34" charset="0"/>
                <a:cs typeface="Times New Roman" panose="02020603050405020304" pitchFamily="18" charset="0"/>
              </a:rPr>
              <a:t>Смута </a:t>
            </a:r>
            <a:r>
              <a:rPr lang="ru-RU" sz="1800" kern="100" dirty="0">
                <a:effectLst/>
                <a:latin typeface="Aptos" panose="020B0004020202020204" pitchFamily="34" charset="0"/>
                <a:ea typeface="Aptos" panose="020B0004020202020204" pitchFamily="34" charset="0"/>
                <a:cs typeface="Times New Roman" panose="02020603050405020304" pitchFamily="18" charset="0"/>
              </a:rPr>
              <a:t>— социально-экономическая нестабильность, сопровождаемая беспорядками и кризисами.</a:t>
            </a:r>
            <a:endParaRPr lang="cs-CZ"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ru-RU" sz="1800" b="1" kern="100" dirty="0">
                <a:effectLst/>
                <a:latin typeface="Aptos" panose="020B0004020202020204" pitchFamily="34" charset="0"/>
                <a:ea typeface="Aptos" panose="020B0004020202020204" pitchFamily="34" charset="0"/>
                <a:cs typeface="Times New Roman" panose="02020603050405020304" pitchFamily="18" charset="0"/>
              </a:rPr>
              <a:t>Перераспределение</a:t>
            </a:r>
            <a:r>
              <a:rPr lang="ru-RU" sz="1800" kern="100" dirty="0">
                <a:effectLst/>
                <a:latin typeface="Aptos" panose="020B0004020202020204" pitchFamily="34" charset="0"/>
                <a:ea typeface="Aptos" panose="020B0004020202020204" pitchFamily="34" charset="0"/>
                <a:cs typeface="Times New Roman" panose="02020603050405020304" pitchFamily="18" charset="0"/>
              </a:rPr>
              <a:t> — процесс повторного распределения доходов и ресурсов внутри общества.</a:t>
            </a:r>
            <a:endParaRPr lang="cs-CZ"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ru-RU" sz="1800" b="1" kern="100" dirty="0">
                <a:effectLst/>
                <a:latin typeface="Aptos" panose="020B0004020202020204" pitchFamily="34" charset="0"/>
                <a:ea typeface="Aptos" panose="020B0004020202020204" pitchFamily="34" charset="0"/>
                <a:cs typeface="Times New Roman" panose="02020603050405020304" pitchFamily="18" charset="0"/>
              </a:rPr>
              <a:t>Сверхприбыль </a:t>
            </a:r>
            <a:r>
              <a:rPr lang="ru-RU" sz="1800" kern="100" dirty="0">
                <a:effectLst/>
                <a:latin typeface="Aptos" panose="020B0004020202020204" pitchFamily="34" charset="0"/>
                <a:ea typeface="Aptos" panose="020B0004020202020204" pitchFamily="34" charset="0"/>
                <a:cs typeface="Times New Roman" panose="02020603050405020304" pitchFamily="18" charset="0"/>
              </a:rPr>
              <a:t>— доход, значительно превышающий обычный уровень прибыли.</a:t>
            </a:r>
            <a:endParaRPr lang="cs-CZ"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ru-RU" sz="1800" b="1" kern="100" dirty="0">
                <a:effectLst/>
                <a:latin typeface="Aptos" panose="020B0004020202020204" pitchFamily="34" charset="0"/>
                <a:ea typeface="Aptos" panose="020B0004020202020204" pitchFamily="34" charset="0"/>
                <a:cs typeface="Times New Roman" panose="02020603050405020304" pitchFamily="18" charset="0"/>
              </a:rPr>
              <a:t>Дефицит </a:t>
            </a:r>
            <a:r>
              <a:rPr lang="ru-RU" sz="1800" kern="100" dirty="0">
                <a:effectLst/>
                <a:latin typeface="Aptos" panose="020B0004020202020204" pitchFamily="34" charset="0"/>
                <a:ea typeface="Aptos" panose="020B0004020202020204" pitchFamily="34" charset="0"/>
                <a:cs typeface="Times New Roman" panose="02020603050405020304" pitchFamily="18" charset="0"/>
              </a:rPr>
              <a:t>— нехватка товаров, услуг или финансовых средств.</a:t>
            </a:r>
            <a:endParaRPr lang="cs-CZ"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ru-RU" sz="1800" b="1" kern="100" dirty="0">
                <a:effectLst/>
                <a:latin typeface="Aptos" panose="020B0004020202020204" pitchFamily="34" charset="0"/>
                <a:ea typeface="Aptos" panose="020B0004020202020204" pitchFamily="34" charset="0"/>
                <a:cs typeface="Times New Roman" panose="02020603050405020304" pitchFamily="18" charset="0"/>
              </a:rPr>
              <a:t>Сбережения</a:t>
            </a:r>
            <a:r>
              <a:rPr lang="ru-RU" sz="1800" kern="100" dirty="0">
                <a:effectLst/>
                <a:latin typeface="Aptos" panose="020B0004020202020204" pitchFamily="34" charset="0"/>
                <a:ea typeface="Aptos" panose="020B0004020202020204" pitchFamily="34" charset="0"/>
                <a:cs typeface="Times New Roman" panose="02020603050405020304" pitchFamily="18" charset="0"/>
              </a:rPr>
              <a:t> — часть дохода, отложенная на будущее и не расходуемая сразу.</a:t>
            </a:r>
            <a:endParaRPr lang="cs-CZ"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ru-RU" sz="1800" b="1" kern="100" dirty="0">
                <a:effectLst/>
                <a:latin typeface="Aptos" panose="020B0004020202020204" pitchFamily="34" charset="0"/>
                <a:ea typeface="Aptos" panose="020B0004020202020204" pitchFamily="34" charset="0"/>
                <a:cs typeface="Times New Roman" panose="02020603050405020304" pitchFamily="18" charset="0"/>
              </a:rPr>
              <a:t>Обесценивание</a:t>
            </a:r>
            <a:r>
              <a:rPr lang="ru-RU" sz="1800" kern="100" dirty="0">
                <a:effectLst/>
                <a:latin typeface="Aptos" panose="020B0004020202020204" pitchFamily="34" charset="0"/>
                <a:ea typeface="Aptos" panose="020B0004020202020204" pitchFamily="34" charset="0"/>
                <a:cs typeface="Times New Roman" panose="02020603050405020304" pitchFamily="18" charset="0"/>
              </a:rPr>
              <a:t> — потеря стоимости денег или имущества.</a:t>
            </a:r>
            <a:endParaRPr lang="cs-CZ"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ru-RU" sz="1800" b="1" kern="100" dirty="0">
                <a:effectLst/>
                <a:latin typeface="Aptos" panose="020B0004020202020204" pitchFamily="34" charset="0"/>
                <a:ea typeface="Aptos" panose="020B0004020202020204" pitchFamily="34" charset="0"/>
                <a:cs typeface="Times New Roman" panose="02020603050405020304" pitchFamily="18" charset="0"/>
              </a:rPr>
              <a:t>Распределение благ</a:t>
            </a:r>
            <a:r>
              <a:rPr lang="ru-RU" sz="1800" kern="100" dirty="0">
                <a:effectLst/>
                <a:latin typeface="Aptos" panose="020B0004020202020204" pitchFamily="34" charset="0"/>
                <a:ea typeface="Aptos" panose="020B0004020202020204" pitchFamily="34" charset="0"/>
                <a:cs typeface="Times New Roman" panose="02020603050405020304" pitchFamily="18" charset="0"/>
              </a:rPr>
              <a:t> — процесс, при котором материальные ценности делятся между членами общества.</a:t>
            </a:r>
            <a:endParaRPr lang="cs-CZ"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ru-RU" sz="1800" b="1" kern="100" dirty="0">
                <a:effectLst/>
                <a:latin typeface="Aptos" panose="020B0004020202020204" pitchFamily="34" charset="0"/>
                <a:ea typeface="Aptos" panose="020B0004020202020204" pitchFamily="34" charset="0"/>
                <a:cs typeface="Times New Roman" panose="02020603050405020304" pitchFamily="18" charset="0"/>
              </a:rPr>
              <a:t>Злоупотребление</a:t>
            </a:r>
            <a:r>
              <a:rPr lang="ru-RU" sz="1800" kern="100" dirty="0">
                <a:effectLst/>
                <a:latin typeface="Aptos" panose="020B0004020202020204" pitchFamily="34" charset="0"/>
                <a:ea typeface="Aptos" panose="020B0004020202020204" pitchFamily="34" charset="0"/>
                <a:cs typeface="Times New Roman" panose="02020603050405020304" pitchFamily="18" charset="0"/>
              </a:rPr>
              <a:t> + чем? — использование должности или ресурсов в личных целях, наносящее вред экономике.</a:t>
            </a:r>
            <a:endParaRPr lang="cs-CZ"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ru-RU" sz="1800" b="1" kern="100" dirty="0">
                <a:effectLst/>
                <a:latin typeface="Aptos" panose="020B0004020202020204" pitchFamily="34" charset="0"/>
                <a:ea typeface="Aptos" panose="020B0004020202020204" pitchFamily="34" charset="0"/>
                <a:cs typeface="Times New Roman" panose="02020603050405020304" pitchFamily="18" charset="0"/>
              </a:rPr>
              <a:t>Теневая экономика</a:t>
            </a:r>
            <a:r>
              <a:rPr lang="ru-RU" sz="1800" kern="100" dirty="0">
                <a:effectLst/>
                <a:latin typeface="Aptos" panose="020B0004020202020204" pitchFamily="34" charset="0"/>
                <a:ea typeface="Aptos" panose="020B0004020202020204" pitchFamily="34" charset="0"/>
                <a:cs typeface="Times New Roman" panose="02020603050405020304" pitchFamily="18" charset="0"/>
              </a:rPr>
              <a:t> — скрытая от государства и налоговых органов хозяйственная деятельность.</a:t>
            </a:r>
            <a:endParaRPr lang="cs-CZ"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ru-RU" sz="1800" b="1" kern="100" dirty="0">
                <a:effectLst/>
                <a:latin typeface="Aptos" panose="020B0004020202020204" pitchFamily="34" charset="0"/>
                <a:ea typeface="Aptos" panose="020B0004020202020204" pitchFamily="34" charset="0"/>
                <a:cs typeface="Times New Roman" panose="02020603050405020304" pitchFamily="18" charset="0"/>
              </a:rPr>
              <a:t>Спад </a:t>
            </a:r>
            <a:r>
              <a:rPr lang="ru-RU" sz="1800" kern="100" dirty="0">
                <a:effectLst/>
                <a:latin typeface="Aptos" panose="020B0004020202020204" pitchFamily="34" charset="0"/>
                <a:ea typeface="Aptos" panose="020B0004020202020204" pitchFamily="34" charset="0"/>
                <a:cs typeface="Times New Roman" panose="02020603050405020304" pitchFamily="18" charset="0"/>
              </a:rPr>
              <a:t>— уменьшение производства, снижение деловой активности.</a:t>
            </a:r>
            <a:endParaRPr lang="cs-CZ"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ru-RU" sz="1800" b="1" kern="100" dirty="0">
                <a:effectLst/>
                <a:latin typeface="Aptos" panose="020B0004020202020204" pitchFamily="34" charset="0"/>
                <a:ea typeface="Aptos" panose="020B0004020202020204" pitchFamily="34" charset="0"/>
                <a:cs typeface="Times New Roman" panose="02020603050405020304" pitchFamily="18" charset="0"/>
              </a:rPr>
              <a:t>Процветание</a:t>
            </a:r>
            <a:r>
              <a:rPr lang="ru-RU" sz="1800" kern="100" dirty="0">
                <a:effectLst/>
                <a:latin typeface="Aptos" panose="020B0004020202020204" pitchFamily="34" charset="0"/>
                <a:ea typeface="Aptos" panose="020B0004020202020204" pitchFamily="34" charset="0"/>
                <a:cs typeface="Times New Roman" panose="02020603050405020304" pitchFamily="18" charset="0"/>
              </a:rPr>
              <a:t> — состояние устойчивого роста и благополучия экономики.</a:t>
            </a:r>
            <a:endParaRPr lang="cs-CZ"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9059503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42690F3E-2BA9-5E6B-0A45-6A53595EBA35}"/>
              </a:ext>
            </a:extLst>
          </p:cNvPr>
          <p:cNvSpPr txBox="1"/>
          <p:nvPr/>
        </p:nvSpPr>
        <p:spPr>
          <a:xfrm>
            <a:off x="3048000" y="3107220"/>
            <a:ext cx="6096000" cy="646331"/>
          </a:xfrm>
          <a:prstGeom prst="rect">
            <a:avLst/>
          </a:prstGeom>
          <a:noFill/>
        </p:spPr>
        <p:txBody>
          <a:bodyPr wrap="square">
            <a:spAutoFit/>
          </a:bodyPr>
          <a:lstStyle/>
          <a:p>
            <a:r>
              <a:rPr lang="ru-RU" dirty="0">
                <a:hlinkClick r:id="rId2"/>
              </a:rPr>
              <a:t>Почему возникает инфляция | Как работает ключевая ставка</a:t>
            </a:r>
            <a:endParaRPr lang="cs-CZ" dirty="0"/>
          </a:p>
        </p:txBody>
      </p:sp>
      <p:sp>
        <p:nvSpPr>
          <p:cNvPr id="4" name="TextovéPole 3">
            <a:extLst>
              <a:ext uri="{FF2B5EF4-FFF2-40B4-BE49-F238E27FC236}">
                <a16:creationId xmlns:a16="http://schemas.microsoft.com/office/drawing/2014/main" id="{8D285BAE-84D2-885F-6256-5CDFA88E9F72}"/>
              </a:ext>
            </a:extLst>
          </p:cNvPr>
          <p:cNvSpPr txBox="1"/>
          <p:nvPr/>
        </p:nvSpPr>
        <p:spPr>
          <a:xfrm>
            <a:off x="1734589" y="1784466"/>
            <a:ext cx="8440189" cy="707886"/>
          </a:xfrm>
          <a:prstGeom prst="rect">
            <a:avLst/>
          </a:prstGeom>
          <a:noFill/>
        </p:spPr>
        <p:txBody>
          <a:bodyPr wrap="square" rtlCol="0">
            <a:spAutoFit/>
          </a:bodyPr>
          <a:lstStyle/>
          <a:p>
            <a:r>
              <a:rPr lang="ru-RU" sz="2000" b="1" dirty="0"/>
              <a:t>Что такое инфляция, а что такое дефляция? Почему она не исчезает? Каков ее позитивный аспект?</a:t>
            </a:r>
            <a:endParaRPr lang="cs-CZ" sz="2000" b="1" dirty="0"/>
          </a:p>
        </p:txBody>
      </p:sp>
      <p:sp>
        <p:nvSpPr>
          <p:cNvPr id="5" name="TextovéPole 4">
            <a:extLst>
              <a:ext uri="{FF2B5EF4-FFF2-40B4-BE49-F238E27FC236}">
                <a16:creationId xmlns:a16="http://schemas.microsoft.com/office/drawing/2014/main" id="{24EA2BD3-98EC-6BE7-D697-1FA91ADF96B3}"/>
              </a:ext>
            </a:extLst>
          </p:cNvPr>
          <p:cNvSpPr txBox="1"/>
          <p:nvPr/>
        </p:nvSpPr>
        <p:spPr>
          <a:xfrm>
            <a:off x="4477790" y="4012276"/>
            <a:ext cx="1041862" cy="400110"/>
          </a:xfrm>
          <a:prstGeom prst="rect">
            <a:avLst/>
          </a:prstGeom>
          <a:noFill/>
        </p:spPr>
        <p:txBody>
          <a:bodyPr wrap="square" rtlCol="0">
            <a:spAutoFit/>
          </a:bodyPr>
          <a:lstStyle/>
          <a:p>
            <a:r>
              <a:rPr lang="ru-RU" sz="2000" b="1" dirty="0"/>
              <a:t>До 4.20</a:t>
            </a:r>
            <a:endParaRPr lang="cs-CZ" sz="2000" b="1" dirty="0"/>
          </a:p>
        </p:txBody>
      </p:sp>
    </p:spTree>
    <p:extLst>
      <p:ext uri="{BB962C8B-B14F-4D97-AF65-F5344CB8AC3E}">
        <p14:creationId xmlns:p14="http://schemas.microsoft.com/office/powerpoint/2010/main" val="1936997784"/>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559</Words>
  <Application>Microsoft Office PowerPoint</Application>
  <PresentationFormat>Širokoúhlá obrazovka</PresentationFormat>
  <Paragraphs>37</Paragraphs>
  <Slides>5</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5</vt:i4>
      </vt:variant>
    </vt:vector>
  </HeadingPairs>
  <TitlesOfParts>
    <vt:vector size="10" baseType="lpstr">
      <vt:lpstr>Aptos</vt:lpstr>
      <vt:lpstr>Arial</vt:lpstr>
      <vt:lpstr>Calibri</vt:lpstr>
      <vt:lpstr>Calibri Light</vt:lpstr>
      <vt:lpstr>Motiv Office</vt:lpstr>
      <vt:lpstr>Экономические проблемы современного мира</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Veronika SN</dc:creator>
  <cp:lastModifiedBy>Veronika SN</cp:lastModifiedBy>
  <cp:revision>1</cp:revision>
  <dcterms:created xsi:type="dcterms:W3CDTF">2025-09-29T08:48:50Z</dcterms:created>
  <dcterms:modified xsi:type="dcterms:W3CDTF">2025-09-29T08:51:52Z</dcterms:modified>
</cp:coreProperties>
</file>