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28"/>
  </p:notesMasterIdLst>
  <p:handoutMasterIdLst>
    <p:handoutMasterId r:id="rId29"/>
  </p:handoutMasterIdLst>
  <p:sldIdLst>
    <p:sldId id="257" r:id="rId2"/>
    <p:sldId id="259" r:id="rId3"/>
    <p:sldId id="269" r:id="rId4"/>
    <p:sldId id="285" r:id="rId5"/>
    <p:sldId id="286" r:id="rId6"/>
    <p:sldId id="290" r:id="rId7"/>
    <p:sldId id="284" r:id="rId8"/>
    <p:sldId id="289" r:id="rId9"/>
    <p:sldId id="283" r:id="rId10"/>
    <p:sldId id="273" r:id="rId11"/>
    <p:sldId id="274" r:id="rId12"/>
    <p:sldId id="276" r:id="rId13"/>
    <p:sldId id="260" r:id="rId14"/>
    <p:sldId id="277" r:id="rId15"/>
    <p:sldId id="264" r:id="rId16"/>
    <p:sldId id="279" r:id="rId17"/>
    <p:sldId id="261" r:id="rId18"/>
    <p:sldId id="278" r:id="rId19"/>
    <p:sldId id="265" r:id="rId20"/>
    <p:sldId id="280" r:id="rId21"/>
    <p:sldId id="262" r:id="rId22"/>
    <p:sldId id="281" r:id="rId23"/>
    <p:sldId id="266" r:id="rId24"/>
    <p:sldId id="263" r:id="rId25"/>
    <p:sldId id="267" r:id="rId26"/>
    <p:sldId id="268" r:id="rId27"/>
  </p:sldIdLst>
  <p:sldSz cx="12192000"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9C8"/>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7" autoAdjust="0"/>
    <p:restoredTop sz="94660"/>
  </p:normalViewPr>
  <p:slideViewPr>
    <p:cSldViewPr snapToGrid="0">
      <p:cViewPr varScale="1">
        <p:scale>
          <a:sx n="83" d="100"/>
          <a:sy n="83" d="100"/>
        </p:scale>
        <p:origin x="456" y="77"/>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F8AE666-829D-48E8-9FC3-85FF0D1DB2B5}" type="datetime1">
              <a:rPr lang="cs-CZ" smtClean="0"/>
              <a:t>05.10.2025</a:t>
            </a:fld>
            <a:endParaRPr lang="en-US"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B200E62-9364-4CB9-89C4-77645E764019}" type="datetime1">
              <a:rPr lang="cs-CZ" smtClean="0"/>
              <a:t>05.10.2025</a:t>
            </a:fld>
            <a:endParaRPr lang="en-US"/>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
              <a:t>Kliknutím můžete upravit styly předlohy textu.</a:t>
            </a:r>
            <a:endParaRPr lang="en-US"/>
          </a:p>
          <a:p>
            <a:pPr lvl="1" rtl="0"/>
            <a:r>
              <a:rPr lang="cs"/>
              <a:t>Druhá úroveň</a:t>
            </a:r>
          </a:p>
          <a:p>
            <a:pPr lvl="2" rtl="0"/>
            <a:r>
              <a:rPr lang="cs"/>
              <a:t>Třetí úroveň</a:t>
            </a:r>
          </a:p>
          <a:p>
            <a:pPr lvl="3" rtl="0"/>
            <a:r>
              <a:rPr lang="cs"/>
              <a:t>Čtvrtá úroveň</a:t>
            </a:r>
          </a:p>
          <a:p>
            <a:pPr lvl="4" rtl="0"/>
            <a:r>
              <a:rPr lang="cs"/>
              <a:t>Pátá úroveň</a:t>
            </a:r>
            <a:endParaRPr lang="en-US"/>
          </a:p>
        </p:txBody>
      </p:sp>
      <p:sp>
        <p:nvSpPr>
          <p:cNvPr id="6" name="Zástupné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Obdélník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2" name="Nadpis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cs-CZ"/>
              <a:t>Kliknutím lze upravit styl.</a:t>
            </a:r>
            <a:endParaRPr lang="en-US" dirty="0"/>
          </a:p>
        </p:txBody>
      </p:sp>
      <p:sp>
        <p:nvSpPr>
          <p:cNvPr id="3" name="Podnadpis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cs-CZ"/>
              <a:t>Kliknutím můžete upravit styl předlohy.</a:t>
            </a:r>
            <a:endParaRPr lang="en-US" dirty="0"/>
          </a:p>
        </p:txBody>
      </p:sp>
      <p:cxnSp>
        <p:nvCxnSpPr>
          <p:cNvPr id="9" name="Přímá spojnice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Zástupný symbol pro datum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4BD239E7-27CF-40C7-8F0A-BFE4D4394C35}" type="datetime1">
              <a:rPr lang="cs-CZ" smtClean="0"/>
              <a:t>05.10.2025</a:t>
            </a:fld>
            <a:endParaRPr lang="en-US" dirty="0"/>
          </a:p>
        </p:txBody>
      </p:sp>
      <p:sp>
        <p:nvSpPr>
          <p:cNvPr id="5" name="Zástupný symbol pro zápatí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Zástupný symbol pro číslo snímku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en-US" dirty="0"/>
          </a:p>
        </p:txBody>
      </p:sp>
      <p:sp>
        <p:nvSpPr>
          <p:cNvPr id="3" name="Zástupný symbol pro svislý text 2"/>
          <p:cNvSpPr>
            <a:spLocks noGrp="1"/>
          </p:cNvSpPr>
          <p:nvPr>
            <p:ph type="body" orient="vert" idx="1"/>
          </p:nvPr>
        </p:nvSpPr>
        <p:spPr/>
        <p:txBody>
          <a:bodyPr vert="eaVert" lIns="45720" tIns="0" rIns="45720" bIns="0"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7" name="Zástupný symbol pro datum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8279535A-A064-470E-AB26-E7F9E0FAA2CE}" type="datetime1">
              <a:rPr lang="cs-CZ" smtClean="0"/>
              <a:t>05.10.2025</a:t>
            </a:fld>
            <a:endParaRPr lang="en-US" dirty="0"/>
          </a:p>
        </p:txBody>
      </p:sp>
      <p:sp>
        <p:nvSpPr>
          <p:cNvPr id="8" name="Zástupný symbol pro zápatí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Zástupný symbol pro číslo snímku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9" name="Obdélník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vislý nadpis 1"/>
          <p:cNvSpPr>
            <a:spLocks noGrp="1"/>
          </p:cNvSpPr>
          <p:nvPr>
            <p:ph type="title" orient="vert"/>
          </p:nvPr>
        </p:nvSpPr>
        <p:spPr>
          <a:xfrm>
            <a:off x="8724900" y="412302"/>
            <a:ext cx="2628900" cy="5759898"/>
          </a:xfrm>
        </p:spPr>
        <p:txBody>
          <a:bodyPr vert="eaVert" rtlCol="0"/>
          <a:lstStyle/>
          <a:p>
            <a:pPr rtl="0"/>
            <a:r>
              <a:rPr lang="cs-CZ"/>
              <a:t>Kliknutím lze upravit styl.</a:t>
            </a:r>
            <a:endParaRPr lang="en-US" dirty="0"/>
          </a:p>
        </p:txBody>
      </p:sp>
      <p:sp>
        <p:nvSpPr>
          <p:cNvPr id="3" name="Zástupný symbol pro svislý text 2"/>
          <p:cNvSpPr>
            <a:spLocks noGrp="1"/>
          </p:cNvSpPr>
          <p:nvPr>
            <p:ph type="body" orient="vert" idx="1"/>
          </p:nvPr>
        </p:nvSpPr>
        <p:spPr>
          <a:xfrm>
            <a:off x="838200" y="412302"/>
            <a:ext cx="7734300" cy="5759898"/>
          </a:xfrm>
        </p:spPr>
        <p:txBody>
          <a:bodyPr vert="eaVert" lIns="45720" tIns="0" rIns="45720" bIns="0"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7" name="Zástupný symbol pro datum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59A97A77-74DD-4E76-8172-DB6859F6630F}" type="datetime1">
              <a:rPr lang="cs-CZ" smtClean="0"/>
              <a:t>05.10.2025</a:t>
            </a:fld>
            <a:endParaRPr lang="en-US" dirty="0"/>
          </a:p>
        </p:txBody>
      </p:sp>
      <p:sp>
        <p:nvSpPr>
          <p:cNvPr id="8" name="Zástupný symbol pro zápatí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Zástupný symbol pro číslo snímku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en-US" dirty="0"/>
          </a:p>
        </p:txBody>
      </p:sp>
      <p:sp>
        <p:nvSpPr>
          <p:cNvPr id="3" name="Zástupný symbol pro obsah 2"/>
          <p:cNvSpPr>
            <a:spLocks noGrp="1"/>
          </p:cNvSpPr>
          <p:nvPr>
            <p:ph idx="1"/>
          </p:nvPr>
        </p:nvSpPr>
        <p:spPr/>
        <p:txBody>
          <a:bodyPr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7" name="Zástupný symbol pro datum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ECCB81F3-DDE0-4DA4-BA3D-DCA17B514D85}" type="datetime1">
              <a:rPr lang="cs-CZ" smtClean="0"/>
              <a:t>05.10.2025</a:t>
            </a:fld>
            <a:endParaRPr lang="en-US" dirty="0"/>
          </a:p>
        </p:txBody>
      </p:sp>
      <p:sp>
        <p:nvSpPr>
          <p:cNvPr id="8" name="Zástupný symbol pro zápatí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Zástupný symbol pro číslo snímku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p:bgPr>
        <a:solidFill>
          <a:schemeClr val="bg1"/>
        </a:solidFill>
        <a:effectLst/>
      </p:bgPr>
    </p:bg>
    <p:spTree>
      <p:nvGrpSpPr>
        <p:cNvPr id="1" name=""/>
        <p:cNvGrpSpPr/>
        <p:nvPr/>
      </p:nvGrpSpPr>
      <p:grpSpPr>
        <a:xfrm>
          <a:off x="0" y="0"/>
          <a:ext cx="0" cy="0"/>
          <a:chOff x="0" y="0"/>
          <a:chExt cx="0" cy="0"/>
        </a:xfrm>
      </p:grpSpPr>
      <p:sp>
        <p:nvSpPr>
          <p:cNvPr id="10" name="Obdélník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cs-CZ"/>
              <a:t>Kliknutím lze upravit styl.</a:t>
            </a:r>
            <a:endParaRPr lang="en-US" dirty="0"/>
          </a:p>
        </p:txBody>
      </p:sp>
      <p:sp>
        <p:nvSpPr>
          <p:cNvPr id="3" name="Zástupný symbol pro text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s-CZ"/>
              <a:t>Po kliknutí můžete upravovat styly textu v předloze.</a:t>
            </a:r>
          </a:p>
        </p:txBody>
      </p:sp>
      <p:cxnSp>
        <p:nvCxnSpPr>
          <p:cNvPr id="9" name="Přímá spojnice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Zástupný symbol pro datum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D3E4E29C-9478-40CB-B885-8083C7A499E9}" type="datetime1">
              <a:rPr lang="cs-CZ" smtClean="0"/>
              <a:t>05.10.2025</a:t>
            </a:fld>
            <a:endParaRPr lang="en-US" dirty="0"/>
          </a:p>
        </p:txBody>
      </p:sp>
      <p:sp>
        <p:nvSpPr>
          <p:cNvPr id="8" name="Zástupný symbol pro zápatí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Zástupný symbol pro číslo snímku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8" name="Nadpis 7"/>
          <p:cNvSpPr>
            <a:spLocks noGrp="1"/>
          </p:cNvSpPr>
          <p:nvPr>
            <p:ph type="title"/>
          </p:nvPr>
        </p:nvSpPr>
        <p:spPr>
          <a:xfrm>
            <a:off x="1097280" y="286603"/>
            <a:ext cx="10058400" cy="1450757"/>
          </a:xfrm>
        </p:spPr>
        <p:txBody>
          <a:bodyPr rtlCol="0"/>
          <a:lstStyle/>
          <a:p>
            <a:pPr rtl="0"/>
            <a:r>
              <a:rPr lang="cs-CZ"/>
              <a:t>Kliknutím lze upravit styl.</a:t>
            </a:r>
            <a:endParaRPr lang="en-US" dirty="0"/>
          </a:p>
        </p:txBody>
      </p:sp>
      <p:sp>
        <p:nvSpPr>
          <p:cNvPr id="3" name="Zástupný symbol pro obsah 2"/>
          <p:cNvSpPr>
            <a:spLocks noGrp="1"/>
          </p:cNvSpPr>
          <p:nvPr>
            <p:ph sz="half" idx="1"/>
          </p:nvPr>
        </p:nvSpPr>
        <p:spPr>
          <a:xfrm>
            <a:off x="1097280" y="2120900"/>
            <a:ext cx="4639736" cy="3748193"/>
          </a:xfrm>
        </p:spPr>
        <p:txBody>
          <a:bodyPr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obsah 3"/>
          <p:cNvSpPr>
            <a:spLocks noGrp="1"/>
          </p:cNvSpPr>
          <p:nvPr>
            <p:ph sz="half" idx="2"/>
          </p:nvPr>
        </p:nvSpPr>
        <p:spPr>
          <a:xfrm>
            <a:off x="6515944" y="2120900"/>
            <a:ext cx="4639736" cy="3748194"/>
          </a:xfrm>
        </p:spPr>
        <p:txBody>
          <a:bodyPr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2" name="Zástupný symbol pro datum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ECD01282-382C-4BEC-BF1E-B43C436AE95C}" type="datetime1">
              <a:rPr lang="cs-CZ" smtClean="0"/>
              <a:t>05.10.2025</a:t>
            </a:fld>
            <a:endParaRPr lang="en-US" dirty="0"/>
          </a:p>
        </p:txBody>
      </p:sp>
      <p:sp>
        <p:nvSpPr>
          <p:cNvPr id="9" name="Zástupný symbol pro zápatí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Zástupný symbol pro číslo snímku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Nadpis 9"/>
          <p:cNvSpPr>
            <a:spLocks noGrp="1"/>
          </p:cNvSpPr>
          <p:nvPr>
            <p:ph type="title"/>
          </p:nvPr>
        </p:nvSpPr>
        <p:spPr>
          <a:xfrm>
            <a:off x="1097280" y="286603"/>
            <a:ext cx="10058400" cy="1450757"/>
          </a:xfrm>
        </p:spPr>
        <p:txBody>
          <a:bodyPr rtlCol="0"/>
          <a:lstStyle/>
          <a:p>
            <a:pPr rtl="0"/>
            <a:r>
              <a:rPr lang="cs-CZ"/>
              <a:t>Kliknutím lze upravit styl.</a:t>
            </a:r>
            <a:endParaRPr lang="en-US" dirty="0"/>
          </a:p>
        </p:txBody>
      </p:sp>
      <p:sp>
        <p:nvSpPr>
          <p:cNvPr id="3" name="Zástupný symbol pro text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Po kliknutí můžete upravovat styly textu v předloze.</a:t>
            </a:r>
          </a:p>
        </p:txBody>
      </p:sp>
      <p:sp>
        <p:nvSpPr>
          <p:cNvPr id="4" name="Zástupný symbol pro obsah 3"/>
          <p:cNvSpPr>
            <a:spLocks noGrp="1"/>
          </p:cNvSpPr>
          <p:nvPr>
            <p:ph sz="half" idx="2"/>
          </p:nvPr>
        </p:nvSpPr>
        <p:spPr>
          <a:xfrm>
            <a:off x="1097280" y="2958274"/>
            <a:ext cx="4639736" cy="2910821"/>
          </a:xfrm>
        </p:spPr>
        <p:txBody>
          <a:bodyPr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5" name="Zástupný symbol pro text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Po kliknutí můžete upravovat styly textu v předloze.</a:t>
            </a:r>
          </a:p>
        </p:txBody>
      </p:sp>
      <p:sp>
        <p:nvSpPr>
          <p:cNvPr id="6" name="Zástupný symbol pro obsah 5"/>
          <p:cNvSpPr>
            <a:spLocks noGrp="1"/>
          </p:cNvSpPr>
          <p:nvPr>
            <p:ph sz="quarter" idx="4"/>
          </p:nvPr>
        </p:nvSpPr>
        <p:spPr>
          <a:xfrm>
            <a:off x="6515944" y="2958273"/>
            <a:ext cx="4639736" cy="2910821"/>
          </a:xfrm>
        </p:spPr>
        <p:txBody>
          <a:bodyPr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2" name="Zástupný symbol pro datum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8EFFA001-1288-4B91-8F38-F652FDAD1948}" type="datetime1">
              <a:rPr lang="cs-CZ" smtClean="0"/>
              <a:t>05.10.2025</a:t>
            </a:fld>
            <a:endParaRPr lang="en-US" dirty="0"/>
          </a:p>
        </p:txBody>
      </p:sp>
      <p:sp>
        <p:nvSpPr>
          <p:cNvPr id="11" name="Zástupný symbol pro zápatí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Zástupný symbol pro číslo snímku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en-US" dirty="0"/>
          </a:p>
        </p:txBody>
      </p:sp>
      <p:sp>
        <p:nvSpPr>
          <p:cNvPr id="6" name="Zástupný symbol pro datum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26F2F52B-EF36-4385-B68C-26B683FC6FB0}" type="datetime1">
              <a:rPr lang="cs-CZ" smtClean="0"/>
              <a:t>05.10.2025</a:t>
            </a:fld>
            <a:endParaRPr lang="en-US" dirty="0"/>
          </a:p>
        </p:txBody>
      </p:sp>
      <p:sp>
        <p:nvSpPr>
          <p:cNvPr id="7" name="Zástupný symbol pro zápatí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Zástupný symbol pro číslo snímku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é">
    <p:spTree>
      <p:nvGrpSpPr>
        <p:cNvPr id="1" name=""/>
        <p:cNvGrpSpPr/>
        <p:nvPr/>
      </p:nvGrpSpPr>
      <p:grpSpPr>
        <a:xfrm>
          <a:off x="0" y="0"/>
          <a:ext cx="0" cy="0"/>
          <a:chOff x="0" y="0"/>
          <a:chExt cx="0" cy="0"/>
        </a:xfrm>
      </p:grpSpPr>
      <p:sp>
        <p:nvSpPr>
          <p:cNvPr id="10" name="Obdélník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Zástupný symbol pro datum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BD2C2BC2-E937-462E-A053-77029519E0A6}" type="datetime1">
              <a:rPr lang="cs-CZ" smtClean="0"/>
              <a:t>05.10.2025</a:t>
            </a:fld>
            <a:endParaRPr lang="en-US" dirty="0"/>
          </a:p>
        </p:txBody>
      </p:sp>
      <p:sp>
        <p:nvSpPr>
          <p:cNvPr id="3" name="Zástupný symbol pro zápatí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Zástupný symbol pro číslo snímku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Obdélník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cs-CZ"/>
              <a:t>Kliknutím lze upravit styl.</a:t>
            </a:r>
            <a:endParaRPr lang="en-US" dirty="0"/>
          </a:p>
        </p:txBody>
      </p:sp>
      <p:sp>
        <p:nvSpPr>
          <p:cNvPr id="3" name="Zástupný symbol pro obsah 2"/>
          <p:cNvSpPr>
            <a:spLocks noGrp="1"/>
          </p:cNvSpPr>
          <p:nvPr>
            <p:ph idx="1"/>
          </p:nvPr>
        </p:nvSpPr>
        <p:spPr>
          <a:xfrm>
            <a:off x="5458984" y="812799"/>
            <a:ext cx="5928344" cy="5294757"/>
          </a:xfrm>
        </p:spPr>
        <p:txBody>
          <a:bodyPr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text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a:t>Po kliknutí můžete upravovat styly textu v předloze.</a:t>
            </a:r>
          </a:p>
        </p:txBody>
      </p:sp>
      <p:sp>
        <p:nvSpPr>
          <p:cNvPr id="5" name="Zástupný symbol pro datum 4"/>
          <p:cNvSpPr>
            <a:spLocks noGrp="1"/>
          </p:cNvSpPr>
          <p:nvPr>
            <p:ph type="dt" sz="half" idx="10"/>
          </p:nvPr>
        </p:nvSpPr>
        <p:spPr>
          <a:xfrm>
            <a:off x="643464" y="6446520"/>
            <a:ext cx="3517568" cy="365125"/>
          </a:xfrm>
        </p:spPr>
        <p:txBody>
          <a:bodyPr rtlCol="0"/>
          <a:lstStyle>
            <a:lvl1pPr algn="l">
              <a:defRPr/>
            </a:lvl1pPr>
          </a:lstStyle>
          <a:p>
            <a:pPr rtl="0"/>
            <a:fld id="{AE82B159-E07C-4CB9-92A4-E7A9600AB687}" type="datetime1">
              <a:rPr lang="cs-CZ" smtClean="0"/>
              <a:t>05.10.2025</a:t>
            </a:fld>
            <a:endParaRPr lang="en-US" dirty="0"/>
          </a:p>
        </p:txBody>
      </p:sp>
      <p:sp>
        <p:nvSpPr>
          <p:cNvPr id="6" name="Zástupný symbol pro zápatí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Zástupný symbol pro číslo snímku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Obdélník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Zástupný symbol obrázku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a:t>Kliknutím na ikonu přidáte obrázek.</a:t>
            </a:r>
            <a:endParaRPr lang="en-US" dirty="0"/>
          </a:p>
        </p:txBody>
      </p:sp>
      <p:sp>
        <p:nvSpPr>
          <p:cNvPr id="2" name="Nadpis 1"/>
          <p:cNvSpPr>
            <a:spLocks noGrp="1"/>
          </p:cNvSpPr>
          <p:nvPr>
            <p:ph type="title"/>
          </p:nvPr>
        </p:nvSpPr>
        <p:spPr>
          <a:xfrm>
            <a:off x="1097279" y="4799362"/>
            <a:ext cx="10113645" cy="743682"/>
          </a:xfrm>
        </p:spPr>
        <p:txBody>
          <a:bodyPr tIns="0" bIns="0" rtlCol="0" anchor="b">
            <a:noAutofit/>
          </a:bodyPr>
          <a:lstStyle>
            <a:lvl1pPr>
              <a:defRPr sz="3300" b="0">
                <a:solidFill>
                  <a:srgbClr val="FFFFFF"/>
                </a:solidFill>
              </a:defRPr>
            </a:lvl1pPr>
          </a:lstStyle>
          <a:p>
            <a:pPr rtl="0"/>
            <a:r>
              <a:rPr lang="cs-CZ"/>
              <a:t>Kliknutím lze upravit styl.</a:t>
            </a:r>
            <a:endParaRPr lang="en-US" dirty="0"/>
          </a:p>
        </p:txBody>
      </p:sp>
      <p:sp>
        <p:nvSpPr>
          <p:cNvPr id="4" name="Zástupný symbol pro text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a:t>Po kliknutí můžete upravovat styly textu v předloze.</a:t>
            </a:r>
          </a:p>
        </p:txBody>
      </p:sp>
      <p:sp>
        <p:nvSpPr>
          <p:cNvPr id="5" name="Zástupný symbol pro datum 4"/>
          <p:cNvSpPr>
            <a:spLocks noGrp="1"/>
          </p:cNvSpPr>
          <p:nvPr>
            <p:ph type="dt" sz="half" idx="10"/>
          </p:nvPr>
        </p:nvSpPr>
        <p:spPr/>
        <p:txBody>
          <a:bodyPr rtlCol="0"/>
          <a:lstStyle>
            <a:lvl1pPr>
              <a:defRPr/>
            </a:lvl1pPr>
          </a:lstStyle>
          <a:p>
            <a:pPr rtl="0"/>
            <a:fld id="{DE121A66-A1E7-4CF3-A514-5864B0060CFE}" type="datetime1">
              <a:rPr lang="cs-CZ" smtClean="0"/>
              <a:t>05.10.2025</a:t>
            </a:fld>
            <a:endParaRPr lang="en-US" dirty="0"/>
          </a:p>
        </p:txBody>
      </p:sp>
      <p:sp>
        <p:nvSpPr>
          <p:cNvPr id="6" name="Zástupný symbol pro zápatí 5"/>
          <p:cNvSpPr>
            <a:spLocks noGrp="1"/>
          </p:cNvSpPr>
          <p:nvPr>
            <p:ph type="ftr" sz="quarter" idx="11"/>
          </p:nvPr>
        </p:nvSpPr>
        <p:spPr>
          <a:xfrm>
            <a:off x="1097279" y="6446838"/>
            <a:ext cx="6818262" cy="365125"/>
          </a:xfrm>
        </p:spPr>
        <p:txBody>
          <a:bodyPr rtlCol="0"/>
          <a:lstStyle/>
          <a:p>
            <a:pPr algn="l" rtl="0"/>
            <a:endParaRPr lang="en-US" dirty="0"/>
          </a:p>
        </p:txBody>
      </p:sp>
      <p:sp>
        <p:nvSpPr>
          <p:cNvPr id="7" name="Zástupný symbol pro číslo snímku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2" name="Zástupný symbol pro nadpis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cs"/>
              <a:t>Kliknutím můžete upravit styl předlohy nadpisů.</a:t>
            </a:r>
            <a:endParaRPr lang="en-US" dirty="0"/>
          </a:p>
        </p:txBody>
      </p:sp>
      <p:sp>
        <p:nvSpPr>
          <p:cNvPr id="3" name="Zástupný symbol pro text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cs"/>
              <a:t>Kliknutím můžete upravit styly předlohy textu.</a:t>
            </a:r>
          </a:p>
          <a:p>
            <a:pPr lvl="1" rtl="0"/>
            <a:r>
              <a:rPr lang="cs"/>
              <a:t>Druhá úroveň</a:t>
            </a:r>
          </a:p>
          <a:p>
            <a:pPr lvl="2" rtl="0"/>
            <a:r>
              <a:rPr lang="cs"/>
              <a:t>Třetí úroveň</a:t>
            </a:r>
          </a:p>
          <a:p>
            <a:pPr lvl="3" rtl="0"/>
            <a:r>
              <a:rPr lang="cs"/>
              <a:t>Čtvrtá úroveň</a:t>
            </a:r>
          </a:p>
          <a:p>
            <a:pPr lvl="4" rtl="0"/>
            <a:r>
              <a:rPr lang="cs"/>
              <a:t>Pátá úroveň</a:t>
            </a:r>
            <a:endParaRPr lang="en-US" dirty="0"/>
          </a:p>
        </p:txBody>
      </p:sp>
      <p:sp>
        <p:nvSpPr>
          <p:cNvPr id="4" name="Zástupný symbol pro datum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4A0AA7D3-9C6A-469F-BADB-E9850326DE88}" type="datetime1">
              <a:rPr lang="cs-CZ" smtClean="0"/>
              <a:t>05.10.2025</a:t>
            </a:fld>
            <a:endParaRPr lang="en-US" dirty="0"/>
          </a:p>
        </p:txBody>
      </p:sp>
      <p:sp>
        <p:nvSpPr>
          <p:cNvPr id="5" name="Zástupné zápatí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n-US" dirty="0"/>
          </a:p>
        </p:txBody>
      </p:sp>
      <p:sp>
        <p:nvSpPr>
          <p:cNvPr id="6" name="Zástupný symbol pro číslo snímku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n-US" smtClean="0"/>
              <a:t>‹#›</a:t>
            </a:fld>
            <a:endParaRPr lang="en-US" dirty="0"/>
          </a:p>
        </p:txBody>
      </p:sp>
      <p:cxnSp>
        <p:nvCxnSpPr>
          <p:cNvPr id="10" name="Přímá spojnice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Obdélník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Nadpis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rtlCol="0">
            <a:normAutofit/>
          </a:bodyPr>
          <a:lstStyle/>
          <a:p>
            <a:pPr rtl="0"/>
            <a:r>
              <a:rPr lang="cs" sz="4800" dirty="0"/>
              <a:t>Metodologicko - ontologické přístupy ve studiu náboženství</a:t>
            </a:r>
          </a:p>
        </p:txBody>
      </p:sp>
      <p:sp>
        <p:nvSpPr>
          <p:cNvPr id="3" name="Podnadpis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rtlCol="0">
            <a:normAutofit/>
          </a:bodyPr>
          <a:lstStyle/>
          <a:p>
            <a:pPr rtl="0"/>
            <a:r>
              <a:rPr lang="cs-CZ" sz="2400" dirty="0">
                <a:solidFill>
                  <a:schemeClr val="tx1">
                    <a:lumMod val="85000"/>
                    <a:lumOff val="15000"/>
                  </a:schemeClr>
                </a:solidFill>
              </a:rPr>
              <a:t>E</a:t>
            </a:r>
            <a:r>
              <a:rPr lang="cs" sz="2400" dirty="0">
                <a:solidFill>
                  <a:schemeClr val="tx1">
                    <a:lumMod val="85000"/>
                    <a:lumOff val="15000"/>
                  </a:schemeClr>
                </a:solidFill>
              </a:rPr>
              <a:t>tika, dilemata, aplikace</a:t>
            </a:r>
          </a:p>
        </p:txBody>
      </p:sp>
      <p:pic>
        <p:nvPicPr>
          <p:cNvPr id="5" name="Obrázek 4">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4571999" cy="6857999"/>
          </a:xfrm>
          <a:prstGeom prst="rect">
            <a:avLst/>
          </a:prstGeom>
        </p:spPr>
      </p:pic>
      <p:cxnSp>
        <p:nvCxnSpPr>
          <p:cNvPr id="24" name="Přímá spojnice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E738357-B943-4D6F-996C-E7A55A87909B}"/>
              </a:ext>
            </a:extLst>
          </p:cNvPr>
          <p:cNvSpPr>
            <a:spLocks noGrp="1"/>
          </p:cNvSpPr>
          <p:nvPr>
            <p:ph type="title"/>
          </p:nvPr>
        </p:nvSpPr>
        <p:spPr>
          <a:xfrm>
            <a:off x="643466" y="786383"/>
            <a:ext cx="3517567" cy="2093975"/>
          </a:xfrm>
        </p:spPr>
        <p:txBody>
          <a:bodyPr/>
          <a:lstStyle/>
          <a:p>
            <a:r>
              <a:rPr lang="cs-CZ" dirty="0"/>
              <a:t>Jak to vidíte teď vy?</a:t>
            </a:r>
            <a:endParaRPr lang="en-US" dirty="0"/>
          </a:p>
        </p:txBody>
      </p:sp>
      <p:sp>
        <p:nvSpPr>
          <p:cNvPr id="11" name="Content Placeholder 2">
            <a:extLst>
              <a:ext uri="{FF2B5EF4-FFF2-40B4-BE49-F238E27FC236}">
                <a16:creationId xmlns:a16="http://schemas.microsoft.com/office/drawing/2014/main" id="{F56DF75B-C969-46DD-ACF3-DFBAE36F5034}"/>
              </a:ext>
            </a:extLst>
          </p:cNvPr>
          <p:cNvSpPr>
            <a:spLocks noGrp="1"/>
          </p:cNvSpPr>
          <p:nvPr>
            <p:ph idx="1"/>
          </p:nvPr>
        </p:nvSpPr>
        <p:spPr>
          <a:xfrm>
            <a:off x="5458984" y="812799"/>
            <a:ext cx="5928344" cy="5294757"/>
          </a:xfrm>
        </p:spPr>
        <p:txBody>
          <a:bodyPr>
            <a:normAutofit/>
          </a:bodyPr>
          <a:lstStyle/>
          <a:p>
            <a:r>
              <a:rPr lang="cs-CZ" i="1" dirty="0">
                <a:highlight>
                  <a:srgbClr val="FF0000"/>
                </a:highlight>
              </a:rPr>
              <a:t>Můžeme zkoumat „bohy“ na základě vlastní zkušenosti</a:t>
            </a:r>
            <a:r>
              <a:rPr lang="cs-CZ" b="0" i="0" dirty="0">
                <a:solidFill>
                  <a:srgbClr val="202124"/>
                </a:solidFill>
                <a:effectLst/>
                <a:latin typeface="Roboto" panose="02000000000000000000" pitchFamily="2" charset="0"/>
              </a:rPr>
              <a:t> </a:t>
            </a:r>
          </a:p>
          <a:p>
            <a:r>
              <a:rPr lang="cs-CZ" b="0" i="0" dirty="0">
                <a:solidFill>
                  <a:srgbClr val="202124"/>
                </a:solidFill>
                <a:effectLst/>
                <a:latin typeface="Roboto" panose="02000000000000000000" pitchFamily="2" charset="0"/>
              </a:rPr>
              <a:t>- </a:t>
            </a:r>
            <a:r>
              <a:rPr lang="cs-CZ" dirty="0"/>
              <a:t>Myslím, že hlavní je </a:t>
            </a:r>
            <a:r>
              <a:rPr lang="cs-CZ" dirty="0">
                <a:highlight>
                  <a:srgbClr val="FFFF00"/>
                </a:highlight>
              </a:rPr>
              <a:t>naprostý respekt </a:t>
            </a:r>
            <a:r>
              <a:rPr lang="cs-CZ" dirty="0"/>
              <a:t>k pravdám lidí, jejichž názor nás v našem výzkumu zajímá. Coby vědecky se lze zaměřit spíš na to, jak tyto názory a pravdy ovlivňují individuální životy a funkce celých společností. A pokud se jedná o </a:t>
            </a:r>
            <a:r>
              <a:rPr lang="cs-CZ" dirty="0">
                <a:highlight>
                  <a:srgbClr val="FFFF00"/>
                </a:highlight>
              </a:rPr>
              <a:t>předání našich vlastních prožitků a pocitů ontologického rázu,</a:t>
            </a:r>
            <a:r>
              <a:rPr lang="cs-CZ" dirty="0"/>
              <a:t> nabytých například v terénu, tak je potřeba uvést veškeré okolnosti té události, uvědomění si svých </a:t>
            </a:r>
            <a:r>
              <a:rPr lang="cs-CZ" dirty="0" err="1"/>
              <a:t>biasů</a:t>
            </a:r>
            <a:r>
              <a:rPr lang="cs-CZ" dirty="0"/>
              <a:t> a ovlivňujících zdrojů a popsat situaci bez konotace snažící se o přesvědčení čtenáře o pravdě našeho názoru, či našeho pohledu.</a:t>
            </a:r>
            <a:endParaRPr lang="cs-CZ" i="1" dirty="0">
              <a:highlight>
                <a:srgbClr val="FF0000"/>
              </a:highlight>
            </a:endParaRPr>
          </a:p>
        </p:txBody>
      </p:sp>
      <p:sp>
        <p:nvSpPr>
          <p:cNvPr id="13" name="Text Placeholder 3">
            <a:extLst>
              <a:ext uri="{FF2B5EF4-FFF2-40B4-BE49-F238E27FC236}">
                <a16:creationId xmlns:a16="http://schemas.microsoft.com/office/drawing/2014/main" id="{A1495EF4-2077-4625-95C3-ACF54BDAB5A0}"/>
              </a:ext>
            </a:extLst>
          </p:cNvPr>
          <p:cNvSpPr>
            <a:spLocks noGrp="1"/>
          </p:cNvSpPr>
          <p:nvPr>
            <p:ph type="body" sz="half" idx="2"/>
          </p:nvPr>
        </p:nvSpPr>
        <p:spPr>
          <a:xfrm>
            <a:off x="-3644449" y="4223780"/>
            <a:ext cx="5020265" cy="3303924"/>
          </a:xfrm>
        </p:spPr>
        <p:txBody>
          <a:bodyPr/>
          <a:lstStyle/>
          <a:p>
            <a:endParaRPr lang="en-US" dirty="0"/>
          </a:p>
        </p:txBody>
      </p:sp>
      <p:sp>
        <p:nvSpPr>
          <p:cNvPr id="4" name="Zástupný symbol pro datum 3">
            <a:extLst>
              <a:ext uri="{FF2B5EF4-FFF2-40B4-BE49-F238E27FC236}">
                <a16:creationId xmlns:a16="http://schemas.microsoft.com/office/drawing/2014/main" id="{7BC60755-4425-4D8C-8959-794FD8E2B0AD}"/>
              </a:ext>
            </a:extLst>
          </p:cNvPr>
          <p:cNvSpPr>
            <a:spLocks noGrp="1"/>
          </p:cNvSpPr>
          <p:nvPr>
            <p:ph type="dt" sz="half" idx="10"/>
          </p:nvPr>
        </p:nvSpPr>
        <p:spPr>
          <a:xfrm>
            <a:off x="643464" y="6446520"/>
            <a:ext cx="3517568" cy="365125"/>
          </a:xfrm>
        </p:spPr>
        <p:txBody>
          <a:bodyPr anchor="ctr">
            <a:normAutofit/>
          </a:bodyPr>
          <a:lstStyle/>
          <a:p>
            <a:pPr rtl="0">
              <a:spcAft>
                <a:spcPts val="600"/>
              </a:spcAft>
            </a:pPr>
            <a:fld id="{ECCB81F3-DDE0-4DA4-BA3D-DCA17B514D85}" type="datetime1">
              <a:rPr lang="cs-CZ" smtClean="0"/>
              <a:pPr rtl="0">
                <a:spcAft>
                  <a:spcPts val="600"/>
                </a:spcAft>
              </a:pPr>
              <a:t>05.10.2025</a:t>
            </a:fld>
            <a:endParaRPr lang="en-US"/>
          </a:p>
        </p:txBody>
      </p:sp>
      <p:pic>
        <p:nvPicPr>
          <p:cNvPr id="4098" name="Picture 2" descr="Karen McCarthy Brown: Mama Lola: A Vodou Priestess in Brooklyn –  Náboženství karibiku">
            <a:extLst>
              <a:ext uri="{FF2B5EF4-FFF2-40B4-BE49-F238E27FC236}">
                <a16:creationId xmlns:a16="http://schemas.microsoft.com/office/drawing/2014/main" id="{3582D437-5CED-4352-9420-0FC4BFE66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250" y="3200084"/>
            <a:ext cx="2406149" cy="2926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058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C0FF0A-18BE-45B9-B8E4-8860780BF2B3}"/>
              </a:ext>
            </a:extLst>
          </p:cNvPr>
          <p:cNvSpPr>
            <a:spLocks noGrp="1"/>
          </p:cNvSpPr>
          <p:nvPr>
            <p:ph type="title"/>
          </p:nvPr>
        </p:nvSpPr>
        <p:spPr/>
        <p:txBody>
          <a:bodyPr/>
          <a:lstStyle/>
          <a:p>
            <a:r>
              <a:rPr lang="cs-CZ" dirty="0"/>
              <a:t>Jak to teď vidíte vy?</a:t>
            </a:r>
          </a:p>
        </p:txBody>
      </p:sp>
      <p:sp>
        <p:nvSpPr>
          <p:cNvPr id="3" name="Zástupný obsah 2">
            <a:extLst>
              <a:ext uri="{FF2B5EF4-FFF2-40B4-BE49-F238E27FC236}">
                <a16:creationId xmlns:a16="http://schemas.microsoft.com/office/drawing/2014/main" id="{37A593DE-C72C-4831-BE1E-8109C76DACC5}"/>
              </a:ext>
            </a:extLst>
          </p:cNvPr>
          <p:cNvSpPr>
            <a:spLocks noGrp="1"/>
          </p:cNvSpPr>
          <p:nvPr>
            <p:ph idx="1"/>
          </p:nvPr>
        </p:nvSpPr>
        <p:spPr/>
        <p:txBody>
          <a:bodyPr>
            <a:normAutofit fontScale="92500" lnSpcReduction="10000"/>
          </a:bodyPr>
          <a:lstStyle/>
          <a:p>
            <a:r>
              <a:rPr lang="cs-CZ" sz="1800" i="1" spc="15" dirty="0">
                <a:solidFill>
                  <a:srgbClr val="202124"/>
                </a:solidFill>
                <a:effectLst/>
                <a:highlight>
                  <a:srgbClr val="FF0000"/>
                </a:highlight>
                <a:latin typeface="Roboto" panose="02000000000000000000" pitchFamily="2" charset="0"/>
                <a:ea typeface="Times New Roman" panose="02020603050405020304" pitchFamily="18" charset="0"/>
                <a:cs typeface="Times New Roman" panose="02020603050405020304" pitchFamily="18" charset="0"/>
              </a:rPr>
              <a:t>Vypovídat o „bozích“ </a:t>
            </a:r>
            <a:r>
              <a:rPr lang="cs-CZ" sz="1800" i="1" spc="15" dirty="0">
                <a:solidFill>
                  <a:srgbClr val="202124"/>
                </a:solidFill>
                <a:highlight>
                  <a:srgbClr val="FF0000"/>
                </a:highlight>
                <a:latin typeface="Roboto" panose="02000000000000000000" pitchFamily="2" charset="0"/>
                <a:ea typeface="Times New Roman" panose="02020603050405020304" pitchFamily="18" charset="0"/>
                <a:cs typeface="Times New Roman" panose="02020603050405020304" pitchFamily="18" charset="0"/>
              </a:rPr>
              <a:t>není problém</a:t>
            </a:r>
          </a:p>
          <a:p>
            <a:r>
              <a:rPr lang="cs-CZ" dirty="0"/>
              <a:t>Pozorováním</a:t>
            </a:r>
          </a:p>
          <a:p>
            <a:r>
              <a:rPr lang="cs-CZ" sz="1800" i="1" spc="15" dirty="0">
                <a:solidFill>
                  <a:srgbClr val="202124"/>
                </a:solidFill>
                <a:highlight>
                  <a:srgbClr val="FF0000"/>
                </a:highlight>
                <a:latin typeface="Roboto" panose="02000000000000000000" pitchFamily="2" charset="0"/>
                <a:ea typeface="Times New Roman" panose="02020603050405020304" pitchFamily="18" charset="0"/>
                <a:cs typeface="Times New Roman" panose="02020603050405020304" pitchFamily="18" charset="0"/>
              </a:rPr>
              <a:t>Vypovídat o „bozích“ je problém</a:t>
            </a:r>
          </a:p>
          <a:p>
            <a:endParaRPr lang="cs-CZ" sz="1800" i="1" spc="15" dirty="0">
              <a:solidFill>
                <a:srgbClr val="202124"/>
              </a:solidFill>
              <a:effectLst/>
              <a:highlight>
                <a:srgbClr val="FF0000"/>
              </a:highlight>
              <a:latin typeface="Roboto" panose="02000000000000000000" pitchFamily="2" charset="0"/>
              <a:ea typeface="Times New Roman" panose="02020603050405020304" pitchFamily="18" charset="0"/>
              <a:cs typeface="Times New Roman" panose="02020603050405020304" pitchFamily="18" charset="0"/>
            </a:endParaRPr>
          </a:p>
          <a:p>
            <a:r>
              <a:rPr lang="cs-CZ" dirty="0">
                <a:solidFill>
                  <a:srgbClr val="202124"/>
                </a:solidFill>
                <a:latin typeface="Franklin Gothic Book" panose="020B0503020102020204" pitchFamily="34" charset="0"/>
              </a:rPr>
              <a:t>-</a:t>
            </a:r>
            <a:r>
              <a:rPr lang="cs-CZ" dirty="0"/>
              <a:t>složitě:) myslím, že úloha vědce ve zkoumání náboženství je velice náročná. Ať už jsme ateisty, věřícími v dané náboženství, věřícími v jiné náboženství, či agnostici, bude mít tato skutečnost značný vliv na naše zkoumání. Nabízí se otázka, která z předložených situací by byla nejvhodnější, a u každé se dle mého názoru najdou klady i zápory. Zároveň je potřeba brát v potaz etický rozměr zkoumání náboženství, </a:t>
            </a:r>
            <a:r>
              <a:rPr lang="cs-CZ" dirty="0">
                <a:highlight>
                  <a:srgbClr val="FFFF00"/>
                </a:highlight>
              </a:rPr>
              <a:t>rozeznat hranici mezi zúčastněným pozorováním a praktikováním, a </a:t>
            </a:r>
            <a:r>
              <a:rPr lang="cs-CZ" dirty="0"/>
              <a:t>zvážit způsob vyjadřování ve výzkumné práci. Za nejdůležitější momentálně považuji být, po celou dobu výzkumu, od vybírání tématu/terénu až po prezentaci výsledné práce, co </a:t>
            </a:r>
            <a:r>
              <a:rPr lang="cs-CZ" dirty="0">
                <a:highlight>
                  <a:srgbClr val="FFFF00"/>
                </a:highlight>
              </a:rPr>
              <a:t>nejvíce reflexivní</a:t>
            </a:r>
            <a:r>
              <a:rPr lang="cs-CZ" dirty="0"/>
              <a:t>.</a:t>
            </a:r>
          </a:p>
        </p:txBody>
      </p:sp>
      <p:sp>
        <p:nvSpPr>
          <p:cNvPr id="4" name="Zástupný text 3">
            <a:extLst>
              <a:ext uri="{FF2B5EF4-FFF2-40B4-BE49-F238E27FC236}">
                <a16:creationId xmlns:a16="http://schemas.microsoft.com/office/drawing/2014/main" id="{4B083A6D-803C-440E-9665-467354DE5F34}"/>
              </a:ext>
            </a:extLst>
          </p:cNvPr>
          <p:cNvSpPr>
            <a:spLocks noGrp="1"/>
          </p:cNvSpPr>
          <p:nvPr>
            <p:ph type="body" sz="half" idx="2"/>
          </p:nvPr>
        </p:nvSpPr>
        <p:spPr/>
        <p:txBody>
          <a:bodyPr/>
          <a:lstStyle/>
          <a:p>
            <a:endParaRPr lang="cs-CZ" dirty="0"/>
          </a:p>
        </p:txBody>
      </p:sp>
      <p:sp>
        <p:nvSpPr>
          <p:cNvPr id="5" name="Zástupný symbol pro datum 4">
            <a:extLst>
              <a:ext uri="{FF2B5EF4-FFF2-40B4-BE49-F238E27FC236}">
                <a16:creationId xmlns:a16="http://schemas.microsoft.com/office/drawing/2014/main" id="{0A1EC92D-963D-4AC2-B21E-984A2842146E}"/>
              </a:ext>
            </a:extLst>
          </p:cNvPr>
          <p:cNvSpPr>
            <a:spLocks noGrp="1"/>
          </p:cNvSpPr>
          <p:nvPr>
            <p:ph type="dt" sz="half" idx="10"/>
          </p:nvPr>
        </p:nvSpPr>
        <p:spPr/>
        <p:txBody>
          <a:bodyPr/>
          <a:lstStyle/>
          <a:p>
            <a:pPr rtl="0"/>
            <a:fld id="{AE82B159-E07C-4CB9-92A4-E7A9600AB687}" type="datetime1">
              <a:rPr lang="cs-CZ" smtClean="0"/>
              <a:t>05.10.2025</a:t>
            </a:fld>
            <a:endParaRPr lang="en-US" dirty="0"/>
          </a:p>
        </p:txBody>
      </p:sp>
      <p:pic>
        <p:nvPicPr>
          <p:cNvPr id="6" name="Picture 2" descr="Self and Social: An Interview About Autoethnography - Social Science Space">
            <a:extLst>
              <a:ext uri="{FF2B5EF4-FFF2-40B4-BE49-F238E27FC236}">
                <a16:creationId xmlns:a16="http://schemas.microsoft.com/office/drawing/2014/main" id="{6066259B-D51D-4E04-B5CC-83EB02499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672" y="3338004"/>
            <a:ext cx="3044217" cy="2272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336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280161-A997-424F-803D-F54942256303}"/>
              </a:ext>
            </a:extLst>
          </p:cNvPr>
          <p:cNvSpPr>
            <a:spLocks noGrp="1"/>
          </p:cNvSpPr>
          <p:nvPr>
            <p:ph type="title"/>
          </p:nvPr>
        </p:nvSpPr>
        <p:spPr/>
        <p:txBody>
          <a:bodyPr/>
          <a:lstStyle/>
          <a:p>
            <a:r>
              <a:rPr lang="cs-CZ" dirty="0"/>
              <a:t>Ukázka</a:t>
            </a:r>
          </a:p>
        </p:txBody>
      </p:sp>
      <p:sp>
        <p:nvSpPr>
          <p:cNvPr id="3" name="Zástupný obsah 2">
            <a:extLst>
              <a:ext uri="{FF2B5EF4-FFF2-40B4-BE49-F238E27FC236}">
                <a16:creationId xmlns:a16="http://schemas.microsoft.com/office/drawing/2014/main" id="{6BF8FB9C-E107-4337-9ADA-8E70613D949A}"/>
              </a:ext>
            </a:extLst>
          </p:cNvPr>
          <p:cNvSpPr>
            <a:spLocks noGrp="1"/>
          </p:cNvSpPr>
          <p:nvPr>
            <p:ph idx="1"/>
          </p:nvPr>
        </p:nvSpPr>
        <p:spPr/>
        <p:txBody>
          <a:bodyPr/>
          <a:lstStyle/>
          <a:p>
            <a:pPr eaLnBrk="1" fontAlgn="auto" hangingPunct="1">
              <a:lnSpc>
                <a:spcPct val="100000"/>
              </a:lnSpc>
              <a:spcAft>
                <a:spcPts val="0"/>
              </a:spcAft>
              <a:defRPr/>
            </a:pPr>
            <a:r>
              <a:rPr lang="cs-CZ" sz="2000" dirty="0"/>
              <a:t>„Divoch si stěží představí rozdíl, který obvykle činí vyspělejší lidé mezi přirozeným a nadpřirozeným. Pro něho je svět do značné míry ovládán nadpřirozenými činiteli, to je zosobnělými bytostmi, jednajícími na základě týchž podnětů a motivů jako on sám a které lze pohnout stejně jako jeho dovoláváním se jejich soucitu, nadějí a obav.  A když se stane, že se nějaký bůh vtělí do jeho vlastní osoby, pak se nemusí dovolávat žádné vyšší bytosti. To je jedna cesta, kterou se dojde k představě člověka – boha.“ </a:t>
            </a:r>
            <a:r>
              <a:rPr lang="cs-CZ" sz="2000" dirty="0" err="1"/>
              <a:t>Frazer</a:t>
            </a:r>
            <a:r>
              <a:rPr lang="cs-CZ" sz="2000" dirty="0"/>
              <a:t>, J. G.  1994 [1890]: Zlatá ratolest. Praha:  Mladá Fronta. Str. 17</a:t>
            </a:r>
          </a:p>
          <a:p>
            <a:pPr eaLnBrk="1" fontAlgn="auto" hangingPunct="1">
              <a:lnSpc>
                <a:spcPct val="100000"/>
              </a:lnSpc>
              <a:spcAft>
                <a:spcPts val="0"/>
              </a:spcAft>
              <a:defRPr/>
            </a:pPr>
            <a:endParaRPr lang="cs-CZ" sz="2000" dirty="0"/>
          </a:p>
          <a:p>
            <a:endParaRPr lang="cs-CZ" dirty="0"/>
          </a:p>
        </p:txBody>
      </p:sp>
      <p:sp>
        <p:nvSpPr>
          <p:cNvPr id="4" name="Zástupný text 3">
            <a:extLst>
              <a:ext uri="{FF2B5EF4-FFF2-40B4-BE49-F238E27FC236}">
                <a16:creationId xmlns:a16="http://schemas.microsoft.com/office/drawing/2014/main" id="{55384D04-2EDB-4420-A1E2-6F860C63BB4F}"/>
              </a:ext>
            </a:extLst>
          </p:cNvPr>
          <p:cNvSpPr>
            <a:spLocks noGrp="1"/>
          </p:cNvSpPr>
          <p:nvPr>
            <p:ph type="body" sz="half" idx="2"/>
          </p:nvPr>
        </p:nvSpPr>
        <p:spPr/>
        <p:txBody>
          <a:bodyPr>
            <a:normAutofit/>
          </a:bodyPr>
          <a:lstStyle/>
          <a:p>
            <a:r>
              <a:rPr lang="cs-CZ" dirty="0"/>
              <a:t>Z jakých </a:t>
            </a:r>
            <a:r>
              <a:rPr lang="cs-CZ" dirty="0" err="1"/>
              <a:t>ontologicko</a:t>
            </a:r>
            <a:r>
              <a:rPr lang="cs-CZ" dirty="0"/>
              <a:t> – epistemologických pozic </a:t>
            </a:r>
            <a:r>
              <a:rPr lang="cs-CZ" dirty="0" err="1"/>
              <a:t>Frazer</a:t>
            </a:r>
            <a:r>
              <a:rPr lang="cs-CZ" dirty="0"/>
              <a:t> píše?</a:t>
            </a:r>
          </a:p>
          <a:p>
            <a:r>
              <a:rPr lang="cs-CZ" dirty="0"/>
              <a:t>a.  z pozice křesťanského pohledu na svět</a:t>
            </a:r>
          </a:p>
          <a:p>
            <a:r>
              <a:rPr lang="cs-CZ" dirty="0"/>
              <a:t>b. z pozice metodologického materialismu</a:t>
            </a:r>
          </a:p>
          <a:p>
            <a:r>
              <a:rPr lang="cs-CZ" dirty="0"/>
              <a:t>c. z </a:t>
            </a:r>
            <a:r>
              <a:rPr lang="cs-CZ" dirty="0" err="1"/>
              <a:t>freudiánských</a:t>
            </a:r>
            <a:r>
              <a:rPr lang="cs-CZ" dirty="0"/>
              <a:t> pozic</a:t>
            </a:r>
          </a:p>
        </p:txBody>
      </p:sp>
      <p:sp>
        <p:nvSpPr>
          <p:cNvPr id="5" name="Zástupný symbol pro datum 4">
            <a:extLst>
              <a:ext uri="{FF2B5EF4-FFF2-40B4-BE49-F238E27FC236}">
                <a16:creationId xmlns:a16="http://schemas.microsoft.com/office/drawing/2014/main" id="{67863BE2-C072-4005-919C-0CA71EA678A6}"/>
              </a:ext>
            </a:extLst>
          </p:cNvPr>
          <p:cNvSpPr>
            <a:spLocks noGrp="1"/>
          </p:cNvSpPr>
          <p:nvPr>
            <p:ph type="dt" sz="half" idx="10"/>
          </p:nvPr>
        </p:nvSpPr>
        <p:spPr/>
        <p:txBody>
          <a:bodyPr/>
          <a:lstStyle/>
          <a:p>
            <a:pPr rtl="0"/>
            <a:fld id="{AE82B159-E07C-4CB9-92A4-E7A9600AB687}" type="datetime1">
              <a:rPr lang="cs-CZ" smtClean="0"/>
              <a:t>05.10.2025</a:t>
            </a:fld>
            <a:endParaRPr lang="en-US" dirty="0"/>
          </a:p>
        </p:txBody>
      </p:sp>
      <p:pic>
        <p:nvPicPr>
          <p:cNvPr id="5122" name="Picture 2" descr="Male Type/Noble Savage (Print #4315849). Photographic Prints, Cards">
            <a:extLst>
              <a:ext uri="{FF2B5EF4-FFF2-40B4-BE49-F238E27FC236}">
                <a16:creationId xmlns:a16="http://schemas.microsoft.com/office/drawing/2014/main" id="{E640D31C-134D-4B15-B5A3-67A7C683A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8958" y="46355"/>
            <a:ext cx="169545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135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E50107-1CAC-4068-8624-923B0792478B}"/>
              </a:ext>
            </a:extLst>
          </p:cNvPr>
          <p:cNvSpPr>
            <a:spLocks noGrp="1"/>
          </p:cNvSpPr>
          <p:nvPr>
            <p:ph type="title"/>
          </p:nvPr>
        </p:nvSpPr>
        <p:spPr/>
        <p:txBody>
          <a:bodyPr/>
          <a:lstStyle/>
          <a:p>
            <a:r>
              <a:rPr lang="cs-CZ" dirty="0"/>
              <a:t>Metodologický materialismus </a:t>
            </a:r>
          </a:p>
        </p:txBody>
      </p:sp>
      <p:sp>
        <p:nvSpPr>
          <p:cNvPr id="3" name="Zástupný obsah 2">
            <a:extLst>
              <a:ext uri="{FF2B5EF4-FFF2-40B4-BE49-F238E27FC236}">
                <a16:creationId xmlns:a16="http://schemas.microsoft.com/office/drawing/2014/main" id="{2C720A29-1D45-40C9-997E-AA39010C829F}"/>
              </a:ext>
            </a:extLst>
          </p:cNvPr>
          <p:cNvSpPr>
            <a:spLocks noGrp="1"/>
          </p:cNvSpPr>
          <p:nvPr>
            <p:ph idx="1"/>
          </p:nvPr>
        </p:nvSpPr>
        <p:spPr/>
        <p:txBody>
          <a:bodyPr/>
          <a:lstStyle/>
          <a:p>
            <a:r>
              <a:rPr lang="cs-CZ" dirty="0"/>
              <a:t>- Předpoklad objektivní reality, založeno typicky na naturalismu</a:t>
            </a:r>
          </a:p>
          <a:p>
            <a:r>
              <a:rPr lang="cs-CZ" dirty="0"/>
              <a:t>- Ústřední pravidlo omezuje výzkum na testovatelná přirozená vysvětlení, jež se týkají přirozeného světa</a:t>
            </a:r>
          </a:p>
          <a:p>
            <a:r>
              <a:rPr lang="cs-CZ" dirty="0"/>
              <a:t>- </a:t>
            </a:r>
            <a:r>
              <a:rPr lang="cs-CZ" b="1" dirty="0"/>
              <a:t>Marxistická tradice: </a:t>
            </a:r>
            <a:r>
              <a:rPr lang="cs-CZ" dirty="0"/>
              <a:t>důraz na spojení náboženského a politického, náboženství jako ideologie</a:t>
            </a:r>
          </a:p>
          <a:p>
            <a:r>
              <a:rPr lang="cs-CZ" dirty="0"/>
              <a:t>- </a:t>
            </a:r>
            <a:r>
              <a:rPr lang="cs-CZ" b="1" dirty="0" err="1"/>
              <a:t>Freudiánská</a:t>
            </a:r>
            <a:r>
              <a:rPr lang="cs-CZ" b="1" dirty="0"/>
              <a:t> tradice</a:t>
            </a:r>
            <a:r>
              <a:rPr lang="cs-CZ" dirty="0"/>
              <a:t>: náboženství jako výraz kolektivní psychózy/neurózy</a:t>
            </a:r>
          </a:p>
          <a:p>
            <a:r>
              <a:rPr lang="cs-CZ" dirty="0"/>
              <a:t>- </a:t>
            </a:r>
            <a:r>
              <a:rPr lang="cs-CZ" b="1" dirty="0"/>
              <a:t>Neurovědy &amp; kognitivní antropologie: </a:t>
            </a:r>
            <a:r>
              <a:rPr lang="cs-CZ" dirty="0"/>
              <a:t>náboženské jevy jako výsledky určitých kapacit mysli</a:t>
            </a:r>
            <a:endParaRPr lang="cs-CZ" b="1" dirty="0"/>
          </a:p>
          <a:p>
            <a:r>
              <a:rPr lang="cs-CZ" dirty="0"/>
              <a:t>- náboženské jevy nemají žádnou vlastní podstatu, jsou </a:t>
            </a:r>
            <a:r>
              <a:rPr lang="cs-CZ" b="1" dirty="0"/>
              <a:t>přeneseným výrazem </a:t>
            </a:r>
            <a:r>
              <a:rPr lang="cs-CZ" dirty="0"/>
              <a:t>sociálních sil nebo </a:t>
            </a:r>
            <a:r>
              <a:rPr lang="cs-CZ" b="1" dirty="0"/>
              <a:t>vyjádřením</a:t>
            </a:r>
            <a:r>
              <a:rPr lang="cs-CZ" dirty="0"/>
              <a:t> psychických či fyziologických pochodů</a:t>
            </a:r>
          </a:p>
        </p:txBody>
      </p:sp>
      <p:sp>
        <p:nvSpPr>
          <p:cNvPr id="4" name="Zástupný symbol pro datum 3">
            <a:extLst>
              <a:ext uri="{FF2B5EF4-FFF2-40B4-BE49-F238E27FC236}">
                <a16:creationId xmlns:a16="http://schemas.microsoft.com/office/drawing/2014/main" id="{32F55C20-59BC-470C-A2EB-A114B35CDCB4}"/>
              </a:ext>
            </a:extLst>
          </p:cNvPr>
          <p:cNvSpPr>
            <a:spLocks noGrp="1"/>
          </p:cNvSpPr>
          <p:nvPr>
            <p:ph type="dt" sz="half" idx="10"/>
          </p:nvPr>
        </p:nvSpPr>
        <p:spPr/>
        <p:txBody>
          <a:bodyPr/>
          <a:lstStyle/>
          <a:p>
            <a:pPr rtl="0"/>
            <a:fld id="{ECCB81F3-DDE0-4DA4-BA3D-DCA17B514D85}" type="datetime1">
              <a:rPr lang="cs-CZ" smtClean="0"/>
              <a:t>05.10.2025</a:t>
            </a:fld>
            <a:endParaRPr lang="en-US" dirty="0"/>
          </a:p>
        </p:txBody>
      </p:sp>
    </p:spTree>
    <p:extLst>
      <p:ext uri="{BB962C8B-B14F-4D97-AF65-F5344CB8AC3E}">
        <p14:creationId xmlns:p14="http://schemas.microsoft.com/office/powerpoint/2010/main" val="615864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F01073-95A8-4B3B-BE6B-F1CD99C3352E}"/>
              </a:ext>
            </a:extLst>
          </p:cNvPr>
          <p:cNvSpPr>
            <a:spLocks noGrp="1"/>
          </p:cNvSpPr>
          <p:nvPr>
            <p:ph type="title"/>
          </p:nvPr>
        </p:nvSpPr>
        <p:spPr/>
        <p:txBody>
          <a:bodyPr/>
          <a:lstStyle/>
          <a:p>
            <a:r>
              <a:rPr lang="cs-CZ" dirty="0"/>
              <a:t>Metodologický materialismus</a:t>
            </a:r>
          </a:p>
        </p:txBody>
      </p:sp>
      <p:sp>
        <p:nvSpPr>
          <p:cNvPr id="3" name="Zástupný text 2">
            <a:extLst>
              <a:ext uri="{FF2B5EF4-FFF2-40B4-BE49-F238E27FC236}">
                <a16:creationId xmlns:a16="http://schemas.microsoft.com/office/drawing/2014/main" id="{FF4B64EF-F0DB-4FE6-95C7-431093C766DD}"/>
              </a:ext>
            </a:extLst>
          </p:cNvPr>
          <p:cNvSpPr>
            <a:spLocks noGrp="1"/>
          </p:cNvSpPr>
          <p:nvPr>
            <p:ph type="body" idx="1"/>
          </p:nvPr>
        </p:nvSpPr>
        <p:spPr/>
        <p:txBody>
          <a:bodyPr/>
          <a:lstStyle/>
          <a:p>
            <a:r>
              <a:rPr lang="cs-CZ" dirty="0"/>
              <a:t>Plusy</a:t>
            </a:r>
          </a:p>
        </p:txBody>
      </p:sp>
      <p:sp>
        <p:nvSpPr>
          <p:cNvPr id="4" name="Zástupný obsah 3">
            <a:extLst>
              <a:ext uri="{FF2B5EF4-FFF2-40B4-BE49-F238E27FC236}">
                <a16:creationId xmlns:a16="http://schemas.microsoft.com/office/drawing/2014/main" id="{02E16E6F-EE1D-4D16-B14F-95661F034A91}"/>
              </a:ext>
            </a:extLst>
          </p:cNvPr>
          <p:cNvSpPr>
            <a:spLocks noGrp="1"/>
          </p:cNvSpPr>
          <p:nvPr>
            <p:ph sz="half" idx="2"/>
          </p:nvPr>
        </p:nvSpPr>
        <p:spPr/>
        <p:txBody>
          <a:bodyPr/>
          <a:lstStyle/>
          <a:p>
            <a:endParaRPr lang="cs-CZ" dirty="0"/>
          </a:p>
        </p:txBody>
      </p:sp>
      <p:sp>
        <p:nvSpPr>
          <p:cNvPr id="5" name="Zástupný text 4">
            <a:extLst>
              <a:ext uri="{FF2B5EF4-FFF2-40B4-BE49-F238E27FC236}">
                <a16:creationId xmlns:a16="http://schemas.microsoft.com/office/drawing/2014/main" id="{F8D57A70-DBB3-4EA6-AED8-AFB21C3BCAA8}"/>
              </a:ext>
            </a:extLst>
          </p:cNvPr>
          <p:cNvSpPr>
            <a:spLocks noGrp="1"/>
          </p:cNvSpPr>
          <p:nvPr>
            <p:ph type="body" sz="quarter" idx="3"/>
          </p:nvPr>
        </p:nvSpPr>
        <p:spPr/>
        <p:txBody>
          <a:bodyPr/>
          <a:lstStyle/>
          <a:p>
            <a:r>
              <a:rPr lang="cs-CZ" dirty="0"/>
              <a:t>Minusy</a:t>
            </a:r>
          </a:p>
        </p:txBody>
      </p:sp>
      <p:sp>
        <p:nvSpPr>
          <p:cNvPr id="6" name="Zástupný obsah 5">
            <a:extLst>
              <a:ext uri="{FF2B5EF4-FFF2-40B4-BE49-F238E27FC236}">
                <a16:creationId xmlns:a16="http://schemas.microsoft.com/office/drawing/2014/main" id="{D772846D-45D2-4B5E-A336-549AA95B7ADE}"/>
              </a:ext>
            </a:extLst>
          </p:cNvPr>
          <p:cNvSpPr>
            <a:spLocks noGrp="1"/>
          </p:cNvSpPr>
          <p:nvPr>
            <p:ph sz="quarter" idx="4"/>
          </p:nvPr>
        </p:nvSpPr>
        <p:spPr/>
        <p:txBody>
          <a:bodyPr/>
          <a:lstStyle/>
          <a:p>
            <a:endParaRPr lang="cs-CZ" dirty="0"/>
          </a:p>
        </p:txBody>
      </p:sp>
      <p:sp>
        <p:nvSpPr>
          <p:cNvPr id="7" name="Zástupný symbol pro datum 6">
            <a:extLst>
              <a:ext uri="{FF2B5EF4-FFF2-40B4-BE49-F238E27FC236}">
                <a16:creationId xmlns:a16="http://schemas.microsoft.com/office/drawing/2014/main" id="{9FCCB43E-10F7-41B3-B673-0AB366C66715}"/>
              </a:ext>
            </a:extLst>
          </p:cNvPr>
          <p:cNvSpPr>
            <a:spLocks noGrp="1"/>
          </p:cNvSpPr>
          <p:nvPr>
            <p:ph type="dt" sz="half" idx="10"/>
          </p:nvPr>
        </p:nvSpPr>
        <p:spPr/>
        <p:txBody>
          <a:bodyPr/>
          <a:lstStyle/>
          <a:p>
            <a:pPr rtl="0"/>
            <a:fld id="{8EFFA001-1288-4B91-8F38-F652FDAD1948}" type="datetime1">
              <a:rPr lang="cs-CZ" smtClean="0"/>
              <a:t>05.10.2025</a:t>
            </a:fld>
            <a:endParaRPr lang="en-US" dirty="0"/>
          </a:p>
        </p:txBody>
      </p:sp>
    </p:spTree>
    <p:extLst>
      <p:ext uri="{BB962C8B-B14F-4D97-AF65-F5344CB8AC3E}">
        <p14:creationId xmlns:p14="http://schemas.microsoft.com/office/powerpoint/2010/main" val="1943158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E50107-1CAC-4068-8624-923B0792478B}"/>
              </a:ext>
            </a:extLst>
          </p:cNvPr>
          <p:cNvSpPr>
            <a:spLocks noGrp="1"/>
          </p:cNvSpPr>
          <p:nvPr>
            <p:ph type="title"/>
          </p:nvPr>
        </p:nvSpPr>
        <p:spPr/>
        <p:txBody>
          <a:bodyPr/>
          <a:lstStyle/>
          <a:p>
            <a:pPr algn="ctr"/>
            <a:r>
              <a:rPr lang="cs-CZ" dirty="0"/>
              <a:t>Metodologický materialismus </a:t>
            </a:r>
          </a:p>
        </p:txBody>
      </p:sp>
      <p:sp>
        <p:nvSpPr>
          <p:cNvPr id="3" name="Zástupný obsah 2">
            <a:extLst>
              <a:ext uri="{FF2B5EF4-FFF2-40B4-BE49-F238E27FC236}">
                <a16:creationId xmlns:a16="http://schemas.microsoft.com/office/drawing/2014/main" id="{2C720A29-1D45-40C9-997E-AA39010C829F}"/>
              </a:ext>
            </a:extLst>
          </p:cNvPr>
          <p:cNvSpPr>
            <a:spLocks noGrp="1"/>
          </p:cNvSpPr>
          <p:nvPr>
            <p:ph idx="1"/>
          </p:nvPr>
        </p:nvSpPr>
        <p:spPr/>
        <p:txBody>
          <a:bodyPr>
            <a:normAutofit lnSpcReduction="10000"/>
          </a:bodyPr>
          <a:lstStyle/>
          <a:p>
            <a:r>
              <a:rPr lang="cs-CZ" dirty="0"/>
              <a:t>- Definuje povahu jevu, jako to, co „vědecky“ prokazatelné; jediné možné metody jsou ty, které popisují svět objektivně – naráží mimo jiné na problém lidského faktoru v etnografii</a:t>
            </a:r>
          </a:p>
          <a:p>
            <a:r>
              <a:rPr lang="cs-CZ" dirty="0"/>
              <a:t>- Problém redukcionismu: náboženský jev nikdy není tím, čím se jeví</a:t>
            </a:r>
          </a:p>
          <a:p>
            <a:r>
              <a:rPr lang="cs-CZ" dirty="0"/>
              <a:t>- Problém výzkumné otázky: jen málo témat lze podrobit zkoumání „vědeckými“ metodami – selhává při nacházení </a:t>
            </a:r>
            <a:r>
              <a:rPr lang="cs-CZ" i="1" dirty="0"/>
              <a:t>významů </a:t>
            </a:r>
            <a:r>
              <a:rPr lang="cs-CZ" dirty="0"/>
              <a:t>(kritika z pozic rozumějící sociologie)</a:t>
            </a:r>
          </a:p>
          <a:p>
            <a:r>
              <a:rPr lang="cs-CZ" dirty="0"/>
              <a:t>- Popření aktérské perspektivy: vědec se snaží odhalit </a:t>
            </a:r>
            <a:r>
              <a:rPr lang="cs-CZ" i="1" dirty="0"/>
              <a:t>skutečnou</a:t>
            </a:r>
            <a:r>
              <a:rPr lang="cs-CZ" dirty="0"/>
              <a:t> povahu jevu, která je věřícím neznámá</a:t>
            </a:r>
          </a:p>
          <a:p>
            <a:r>
              <a:rPr lang="cs-CZ" dirty="0"/>
              <a:t>- Dovoluje výrazný osobní odstup, snadno přijatelné pro vědeckou komunitu</a:t>
            </a:r>
          </a:p>
          <a:p>
            <a:r>
              <a:rPr lang="cs-CZ" dirty="0"/>
              <a:t>- Post-koloniální kritika: věda vynucuje perspektivu Západního, bílého vědce</a:t>
            </a:r>
          </a:p>
        </p:txBody>
      </p:sp>
      <p:sp>
        <p:nvSpPr>
          <p:cNvPr id="4" name="Zástupný symbol pro datum 3">
            <a:extLst>
              <a:ext uri="{FF2B5EF4-FFF2-40B4-BE49-F238E27FC236}">
                <a16:creationId xmlns:a16="http://schemas.microsoft.com/office/drawing/2014/main" id="{32F55C20-59BC-470C-A2EB-A114B35CDCB4}"/>
              </a:ext>
            </a:extLst>
          </p:cNvPr>
          <p:cNvSpPr>
            <a:spLocks noGrp="1"/>
          </p:cNvSpPr>
          <p:nvPr>
            <p:ph type="dt" sz="half" idx="10"/>
          </p:nvPr>
        </p:nvSpPr>
        <p:spPr/>
        <p:txBody>
          <a:bodyPr/>
          <a:lstStyle/>
          <a:p>
            <a:pPr rtl="0"/>
            <a:fld id="{ECCB81F3-DDE0-4DA4-BA3D-DCA17B514D85}" type="datetime1">
              <a:rPr lang="cs-CZ" smtClean="0"/>
              <a:t>05.10.2025</a:t>
            </a:fld>
            <a:endParaRPr lang="en-US" dirty="0"/>
          </a:p>
        </p:txBody>
      </p:sp>
    </p:spTree>
    <p:extLst>
      <p:ext uri="{BB962C8B-B14F-4D97-AF65-F5344CB8AC3E}">
        <p14:creationId xmlns:p14="http://schemas.microsoft.com/office/powerpoint/2010/main" val="3074348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BF8FB9C-E107-4337-9ADA-8E70613D949A}"/>
              </a:ext>
            </a:extLst>
          </p:cNvPr>
          <p:cNvSpPr>
            <a:spLocks noGrp="1"/>
          </p:cNvSpPr>
          <p:nvPr>
            <p:ph idx="1"/>
          </p:nvPr>
        </p:nvSpPr>
        <p:spPr/>
        <p:txBody>
          <a:bodyPr>
            <a:normAutofit fontScale="85000" lnSpcReduction="20000"/>
          </a:bodyPr>
          <a:lstStyle/>
          <a:p>
            <a:r>
              <a:rPr lang="cs-CZ" dirty="0"/>
              <a:t>S donem Juanem a donem </a:t>
            </a:r>
            <a:r>
              <a:rPr lang="cs-CZ" dirty="0" err="1"/>
              <a:t>Genarem</a:t>
            </a:r>
            <a:r>
              <a:rPr lang="cs-CZ" dirty="0"/>
              <a:t> i s jejich dalšími dvěma učedníky, </a:t>
            </a:r>
            <a:r>
              <a:rPr lang="cs-CZ" dirty="0" err="1"/>
              <a:t>Pablitem</a:t>
            </a:r>
            <a:r>
              <a:rPr lang="cs-CZ" dirty="0"/>
              <a:t> a Nestorem, jsem se naposledy viděl na pustém, plochém vrcholku stolové hory na západních svazích pohoří Sierra Madre ve středním Mexiku. Události, které se tenkrát odehrály, měly natolik slavnostně vážný charakter, že jsem nabyl přesvědčení, že naše učednictví dospělo k závěrečnému okamžiku a já vidím dona Juana s donem </a:t>
            </a:r>
            <a:r>
              <a:rPr lang="cs-CZ" dirty="0" err="1"/>
              <a:t>Genarem</a:t>
            </a:r>
            <a:r>
              <a:rPr lang="cs-CZ" dirty="0"/>
              <a:t> opravdu naposledy. Všichni jsme se tehdy Spolu rozloučili a já s </a:t>
            </a:r>
            <a:r>
              <a:rPr lang="cs-CZ" dirty="0" err="1"/>
              <a:t>Pablitem</a:t>
            </a:r>
            <a:r>
              <a:rPr lang="cs-CZ" dirty="0"/>
              <a:t> jsme skočili z vrcholku hory do propasti. Než jsem skočil, don Juan mě seznámil s podstatnými zásadami všeho, co se bude se mnou dít. Při skoku do propasti se podle něj Stanu čistým vnímáním a budu se pohybovat sem a tam mezi dvěma říšemi, nerozlučně spjatými s veškerým stvořením, mezi </a:t>
            </a:r>
            <a:r>
              <a:rPr lang="cs-CZ" dirty="0" err="1"/>
              <a:t>tonalem</a:t>
            </a:r>
            <a:r>
              <a:rPr lang="cs-CZ" dirty="0"/>
              <a:t> a </a:t>
            </a:r>
            <a:r>
              <a:rPr lang="cs-CZ" dirty="0" err="1"/>
              <a:t>nagualem</a:t>
            </a:r>
            <a:r>
              <a:rPr lang="cs-CZ" dirty="0"/>
              <a:t>. Při skoku moje vnímání sedmnáctkrát přeskočilo mezi </a:t>
            </a:r>
            <a:r>
              <a:rPr lang="cs-CZ" dirty="0" err="1"/>
              <a:t>tonalem</a:t>
            </a:r>
            <a:r>
              <a:rPr lang="cs-CZ" dirty="0"/>
              <a:t> a </a:t>
            </a:r>
            <a:r>
              <a:rPr lang="cs-CZ" dirty="0" err="1"/>
              <a:t>nagualem</a:t>
            </a:r>
            <a:r>
              <a:rPr lang="cs-CZ" dirty="0"/>
              <a:t>. Při pohybu do </a:t>
            </a:r>
            <a:r>
              <a:rPr lang="cs-CZ" dirty="0" err="1"/>
              <a:t>nagualu</a:t>
            </a:r>
            <a:r>
              <a:rPr lang="cs-CZ" dirty="0"/>
              <a:t> jsem vnímal, jak se mi tělo rozpadá. Nedokázal jsem myslet ani cítit souvisle a jednotně, jak vnímám obvykle, ale nějak jsem myslel i cítil. Při pohybu do </a:t>
            </a:r>
            <a:r>
              <a:rPr lang="cs-CZ" dirty="0" err="1"/>
              <a:t>tonalu</a:t>
            </a:r>
            <a:r>
              <a:rPr lang="cs-CZ" dirty="0"/>
              <a:t> jsem se propadl do jednoty. Byl jsem celý. Moje vnímání mělo soudržnost. Viděl jsem řád. Tato moje vidění měla takovou sílu a intenzitu, byla tak živá a skutečná, tak nesmírně celistvá a složitá, že je nikterak nedokážu uspokojivě vysvětlit. Řeknu-li, že to byla vidění, Vize, živé sny nebo dokonce halucinace, neřeknu vůbec nic, co by přiblížilo jejich povahu. Carlos </a:t>
            </a:r>
            <a:r>
              <a:rPr lang="cs-CZ" dirty="0" err="1"/>
              <a:t>Castaneda</a:t>
            </a:r>
            <a:r>
              <a:rPr lang="cs-CZ" dirty="0"/>
              <a:t>: </a:t>
            </a:r>
            <a:r>
              <a:rPr lang="cs-CZ" i="1" dirty="0"/>
              <a:t>Druhý kruh síly</a:t>
            </a:r>
            <a:r>
              <a:rPr lang="cs-CZ" dirty="0"/>
              <a:t>, str. 1</a:t>
            </a:r>
          </a:p>
        </p:txBody>
      </p:sp>
      <p:sp>
        <p:nvSpPr>
          <p:cNvPr id="4" name="Zástupný text 3">
            <a:extLst>
              <a:ext uri="{FF2B5EF4-FFF2-40B4-BE49-F238E27FC236}">
                <a16:creationId xmlns:a16="http://schemas.microsoft.com/office/drawing/2014/main" id="{55384D04-2EDB-4420-A1E2-6F860C63BB4F}"/>
              </a:ext>
            </a:extLst>
          </p:cNvPr>
          <p:cNvSpPr>
            <a:spLocks noGrp="1"/>
          </p:cNvSpPr>
          <p:nvPr>
            <p:ph type="body" sz="half" idx="2"/>
          </p:nvPr>
        </p:nvSpPr>
        <p:spPr/>
        <p:txBody>
          <a:bodyPr>
            <a:normAutofit/>
          </a:bodyPr>
          <a:lstStyle/>
          <a:p>
            <a:r>
              <a:rPr lang="cs-CZ" dirty="0"/>
              <a:t>Z jakých </a:t>
            </a:r>
            <a:r>
              <a:rPr lang="cs-CZ" dirty="0" err="1"/>
              <a:t>ontologicko</a:t>
            </a:r>
            <a:r>
              <a:rPr lang="cs-CZ" dirty="0"/>
              <a:t> – epistemologických pozic </a:t>
            </a:r>
            <a:r>
              <a:rPr lang="cs-CZ" dirty="0" err="1"/>
              <a:t>Castaneda</a:t>
            </a:r>
            <a:r>
              <a:rPr lang="cs-CZ" dirty="0"/>
              <a:t> píše?</a:t>
            </a:r>
          </a:p>
          <a:p>
            <a:r>
              <a:rPr lang="cs-CZ" dirty="0"/>
              <a:t>a.  z pozice tradičního mexického šamanismu</a:t>
            </a:r>
          </a:p>
          <a:p>
            <a:r>
              <a:rPr lang="cs-CZ" dirty="0"/>
              <a:t>b. z pozice holistické psychologie</a:t>
            </a:r>
          </a:p>
          <a:p>
            <a:r>
              <a:rPr lang="cs-CZ" dirty="0"/>
              <a:t>c. Z pozice metodologického supernaturalismu</a:t>
            </a:r>
          </a:p>
        </p:txBody>
      </p:sp>
      <p:sp>
        <p:nvSpPr>
          <p:cNvPr id="5" name="Zástupný symbol pro datum 4">
            <a:extLst>
              <a:ext uri="{FF2B5EF4-FFF2-40B4-BE49-F238E27FC236}">
                <a16:creationId xmlns:a16="http://schemas.microsoft.com/office/drawing/2014/main" id="{67863BE2-C072-4005-919C-0CA71EA678A6}"/>
              </a:ext>
            </a:extLst>
          </p:cNvPr>
          <p:cNvSpPr>
            <a:spLocks noGrp="1"/>
          </p:cNvSpPr>
          <p:nvPr>
            <p:ph type="dt" sz="half" idx="10"/>
          </p:nvPr>
        </p:nvSpPr>
        <p:spPr/>
        <p:txBody>
          <a:bodyPr/>
          <a:lstStyle/>
          <a:p>
            <a:pPr rtl="0"/>
            <a:fld id="{AE82B159-E07C-4CB9-92A4-E7A9600AB687}" type="datetime1">
              <a:rPr lang="cs-CZ" smtClean="0"/>
              <a:t>05.10.2025</a:t>
            </a:fld>
            <a:endParaRPr lang="en-US" dirty="0"/>
          </a:p>
        </p:txBody>
      </p:sp>
      <p:sp>
        <p:nvSpPr>
          <p:cNvPr id="6" name="Nadpis 5">
            <a:extLst>
              <a:ext uri="{FF2B5EF4-FFF2-40B4-BE49-F238E27FC236}">
                <a16:creationId xmlns:a16="http://schemas.microsoft.com/office/drawing/2014/main" id="{F7076CD8-F0AF-4FA7-A07D-DC0AD2C446FC}"/>
              </a:ext>
            </a:extLst>
          </p:cNvPr>
          <p:cNvSpPr>
            <a:spLocks noGrp="1"/>
          </p:cNvSpPr>
          <p:nvPr>
            <p:ph type="title"/>
          </p:nvPr>
        </p:nvSpPr>
        <p:spPr>
          <a:xfrm>
            <a:off x="-1" y="0"/>
            <a:ext cx="4498109" cy="3043049"/>
          </a:xfrm>
        </p:spPr>
        <p:txBody>
          <a:bodyPr/>
          <a:lstStyle/>
          <a:p>
            <a:r>
              <a:rPr lang="cs-CZ" dirty="0"/>
              <a:t>Ukázka</a:t>
            </a:r>
          </a:p>
        </p:txBody>
      </p:sp>
      <p:pic>
        <p:nvPicPr>
          <p:cNvPr id="6148" name="Picture 4" descr="Šaman Carlos Castaneda. Přehled jeho magických knih">
            <a:extLst>
              <a:ext uri="{FF2B5EF4-FFF2-40B4-BE49-F238E27FC236}">
                <a16:creationId xmlns:a16="http://schemas.microsoft.com/office/drawing/2014/main" id="{B881C898-49CB-403D-9F21-63D6EEEF1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64" y="330677"/>
            <a:ext cx="2800350"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982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433465-4E3F-4503-9AD0-D4F444C8A5FF}"/>
              </a:ext>
            </a:extLst>
          </p:cNvPr>
          <p:cNvSpPr>
            <a:spLocks noGrp="1"/>
          </p:cNvSpPr>
          <p:nvPr>
            <p:ph type="title"/>
          </p:nvPr>
        </p:nvSpPr>
        <p:spPr/>
        <p:txBody>
          <a:bodyPr>
            <a:normAutofit/>
          </a:bodyPr>
          <a:lstStyle/>
          <a:p>
            <a:pPr algn="ctr"/>
            <a:r>
              <a:rPr lang="cs-CZ" dirty="0"/>
              <a:t>Metodologický supernaturalismus </a:t>
            </a:r>
          </a:p>
        </p:txBody>
      </p:sp>
      <p:sp>
        <p:nvSpPr>
          <p:cNvPr id="3" name="Zástupný obsah 2">
            <a:extLst>
              <a:ext uri="{FF2B5EF4-FFF2-40B4-BE49-F238E27FC236}">
                <a16:creationId xmlns:a16="http://schemas.microsoft.com/office/drawing/2014/main" id="{B8AA8968-38BE-45A5-84DD-C79CCC159664}"/>
              </a:ext>
            </a:extLst>
          </p:cNvPr>
          <p:cNvSpPr>
            <a:spLocks noGrp="1"/>
          </p:cNvSpPr>
          <p:nvPr>
            <p:ph idx="1"/>
          </p:nvPr>
        </p:nvSpPr>
        <p:spPr/>
        <p:txBody>
          <a:bodyPr/>
          <a:lstStyle/>
          <a:p>
            <a:r>
              <a:rPr lang="cs-CZ" dirty="0"/>
              <a:t>- Perspektiva aktérů přináší platné výpovědi o tom, jaká je povaha náboženských jevů</a:t>
            </a:r>
          </a:p>
          <a:p>
            <a:r>
              <a:rPr lang="cs-CZ" b="1" dirty="0"/>
              <a:t>Edith Turner </a:t>
            </a:r>
            <a:r>
              <a:rPr lang="cs-CZ" dirty="0"/>
              <a:t>(1997): </a:t>
            </a:r>
            <a:r>
              <a:rPr lang="cs-CZ" i="1" dirty="0"/>
              <a:t>„</a:t>
            </a:r>
            <a:r>
              <a:rPr lang="cs-CZ" i="1" dirty="0">
                <a:effectLst/>
                <a:ea typeface="Calibri" panose="020F0502020204030204" pitchFamily="34" charset="0"/>
                <a:cs typeface="Times New Roman" panose="02020603050405020304" pitchFamily="18" charset="0"/>
              </a:rPr>
              <a:t>In </a:t>
            </a:r>
            <a:r>
              <a:rPr lang="cs-CZ" i="1" dirty="0" err="1">
                <a:effectLst/>
                <a:ea typeface="Calibri" panose="020F0502020204030204" pitchFamily="34" charset="0"/>
                <a:cs typeface="Times New Roman" panose="02020603050405020304" pitchFamily="18" charset="0"/>
              </a:rPr>
              <a:t>the</a:t>
            </a:r>
            <a:r>
              <a:rPr lang="cs-CZ" i="1" dirty="0">
                <a:effectLst/>
                <a:ea typeface="Calibri" panose="020F0502020204030204" pitchFamily="34" charset="0"/>
                <a:cs typeface="Times New Roman" panose="02020603050405020304" pitchFamily="18" charset="0"/>
              </a:rPr>
              <a:t> past in </a:t>
            </a:r>
            <a:r>
              <a:rPr lang="cs-CZ" i="1" dirty="0" err="1">
                <a:effectLst/>
                <a:ea typeface="Calibri" panose="020F0502020204030204" pitchFamily="34" charset="0"/>
                <a:cs typeface="Times New Roman" panose="02020603050405020304" pitchFamily="18" charset="0"/>
              </a:rPr>
              <a:t>anthropology</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if</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researcher</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went</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native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it</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doomed</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him</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academically</a:t>
            </a:r>
            <a:r>
              <a:rPr lang="cs-CZ" i="1" dirty="0">
                <a:effectLst/>
                <a:ea typeface="Calibri" panose="020F0502020204030204" pitchFamily="34" charset="0"/>
                <a:cs typeface="Times New Roman" panose="02020603050405020304" pitchFamily="18" charset="0"/>
              </a:rPr>
              <a:t>. My </a:t>
            </a:r>
            <a:r>
              <a:rPr lang="cs-CZ" i="1" dirty="0" err="1">
                <a:effectLst/>
                <a:ea typeface="Calibri" panose="020F0502020204030204" pitchFamily="34" charset="0"/>
                <a:cs typeface="Times New Roman" panose="02020603050405020304" pitchFamily="18" charset="0"/>
              </a:rPr>
              <a:t>husband</a:t>
            </a:r>
            <a:r>
              <a:rPr lang="cs-CZ" i="1" dirty="0">
                <a:effectLst/>
                <a:ea typeface="Calibri" panose="020F0502020204030204" pitchFamily="34" charset="0"/>
                <a:cs typeface="Times New Roman" panose="02020603050405020304" pitchFamily="18" charset="0"/>
              </a:rPr>
              <a:t>, Victor Turner, and I had </a:t>
            </a:r>
            <a:r>
              <a:rPr lang="cs-CZ" i="1" dirty="0" err="1">
                <a:effectLst/>
                <a:ea typeface="Calibri" panose="020F0502020204030204" pitchFamily="34" charset="0"/>
                <a:cs typeface="Times New Roman" panose="02020603050405020304" pitchFamily="18" charset="0"/>
              </a:rPr>
              <a:t>this</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dictum</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at</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the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back</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of</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our</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minds</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when</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we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spent</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two</a:t>
            </a:r>
            <a:r>
              <a:rPr lang="cs-CZ" i="1" dirty="0">
                <a:effectLst/>
                <a:ea typeface="Calibri" panose="020F0502020204030204" pitchFamily="34" charset="0"/>
                <a:cs typeface="Times New Roman" panose="02020603050405020304" pitchFamily="18" charset="0"/>
              </a:rPr>
              <a:t> and </a:t>
            </a:r>
            <a:r>
              <a:rPr lang="cs-CZ" i="1" dirty="0" err="1">
                <a:effectLst/>
                <a:ea typeface="Calibri" panose="020F0502020204030204" pitchFamily="34" charset="0"/>
                <a:cs typeface="Times New Roman" panose="02020603050405020304" pitchFamily="18" charset="0"/>
              </a:rPr>
              <a:t>half</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years</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among</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Ndembu</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of</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Zambia</a:t>
            </a:r>
            <a:r>
              <a:rPr lang="cs-CZ" i="1" dirty="0">
                <a:effectLst/>
                <a:ea typeface="Calibri" panose="020F0502020204030204" pitchFamily="34" charset="0"/>
                <a:cs typeface="Times New Roman" panose="02020603050405020304" pitchFamily="18" charset="0"/>
              </a:rPr>
              <a:t> in </a:t>
            </a:r>
            <a:r>
              <a:rPr lang="cs-CZ" i="1" dirty="0" err="1">
                <a:effectLst/>
                <a:ea typeface="Calibri" panose="020F0502020204030204" pitchFamily="34" charset="0"/>
                <a:cs typeface="Times New Roman" panose="02020603050405020304" pitchFamily="18" charset="0"/>
              </a:rPr>
              <a:t>the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fifties</a:t>
            </a:r>
            <a:r>
              <a:rPr lang="cs-CZ" i="1" dirty="0">
                <a:effectLst/>
                <a:ea typeface="Calibri" panose="020F0502020204030204" pitchFamily="34" charset="0"/>
                <a:cs typeface="Times New Roman" panose="02020603050405020304" pitchFamily="18" charset="0"/>
              </a:rPr>
              <a:t>. All </a:t>
            </a:r>
            <a:r>
              <a:rPr lang="cs-CZ" i="1" dirty="0" err="1">
                <a:effectLst/>
                <a:ea typeface="Calibri" panose="020F0502020204030204" pitchFamily="34" charset="0"/>
                <a:cs typeface="Times New Roman" panose="02020603050405020304" pitchFamily="18" charset="0"/>
              </a:rPr>
              <a:t>right</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our</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people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believed</a:t>
            </a:r>
            <a:r>
              <a:rPr lang="cs-CZ" i="1" dirty="0">
                <a:effectLst/>
                <a:ea typeface="Calibri" panose="020F0502020204030204" pitchFamily="34" charset="0"/>
                <a:cs typeface="Times New Roman" panose="02020603050405020304" pitchFamily="18" charset="0"/>
              </a:rPr>
              <a:t> in </a:t>
            </a:r>
            <a:r>
              <a:rPr lang="cs-CZ" i="1" dirty="0" err="1">
                <a:effectLst/>
                <a:ea typeface="Calibri" panose="020F0502020204030204" pitchFamily="34" charset="0"/>
                <a:cs typeface="Times New Roman" panose="02020603050405020304" pitchFamily="18" charset="0"/>
              </a:rPr>
              <a:t>spirits</a:t>
            </a:r>
            <a:r>
              <a:rPr lang="cs-CZ" i="1" dirty="0">
                <a:effectLst/>
                <a:ea typeface="Calibri" panose="020F0502020204030204" pitchFamily="34" charset="0"/>
                <a:cs typeface="Times New Roman" panose="02020603050405020304" pitchFamily="18" charset="0"/>
              </a:rPr>
              <a:t>, but </a:t>
            </a:r>
            <a:r>
              <a:rPr lang="cs-CZ" i="1" dirty="0" err="1">
                <a:effectLst/>
                <a:ea typeface="Calibri" panose="020F0502020204030204" pitchFamily="34" charset="0"/>
                <a:cs typeface="Times New Roman" panose="02020603050405020304" pitchFamily="18" charset="0"/>
              </a:rPr>
              <a:t>that</a:t>
            </a:r>
            <a:r>
              <a:rPr lang="cs-CZ" i="1" dirty="0">
                <a:effectLst/>
                <a:ea typeface="Calibri" panose="020F0502020204030204" pitchFamily="34" charset="0"/>
                <a:cs typeface="Times New Roman" panose="02020603050405020304" pitchFamily="18" charset="0"/>
              </a:rPr>
              <a:t> a </a:t>
            </a:r>
            <a:r>
              <a:rPr lang="cs-CZ" i="1" dirty="0" err="1">
                <a:effectLst/>
                <a:ea typeface="Calibri" panose="020F0502020204030204" pitchFamily="34" charset="0"/>
                <a:cs typeface="Times New Roman" panose="02020603050405020304" pitchFamily="18" charset="0"/>
              </a:rPr>
              <a:t>matter</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of</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their</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different</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world</a:t>
            </a:r>
            <a:r>
              <a:rPr lang="cs-CZ" i="1" dirty="0">
                <a:effectLst/>
                <a:ea typeface="Calibri" panose="020F0502020204030204" pitchFamily="34" charset="0"/>
                <a:cs typeface="Times New Roman" panose="02020603050405020304" pitchFamily="18" charset="0"/>
              </a:rPr>
              <a:t>, not </a:t>
            </a:r>
            <a:r>
              <a:rPr lang="cs-CZ" i="1" dirty="0" err="1">
                <a:effectLst/>
                <a:ea typeface="Calibri" panose="020F0502020204030204" pitchFamily="34" charset="0"/>
                <a:cs typeface="Times New Roman" panose="02020603050405020304" pitchFamily="18" charset="0"/>
              </a:rPr>
              <a:t>ours</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Their</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ideas</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were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strange</a:t>
            </a:r>
            <a:r>
              <a:rPr lang="cs-CZ" i="1" dirty="0">
                <a:effectLst/>
                <a:ea typeface="Calibri" panose="020F0502020204030204" pitchFamily="34" charset="0"/>
                <a:cs typeface="Times New Roman" panose="02020603050405020304" pitchFamily="18" charset="0"/>
              </a:rPr>
              <a:t> and </a:t>
            </a:r>
            <a:r>
              <a:rPr lang="cs-CZ" i="1" dirty="0" err="1">
                <a:effectLst/>
                <a:ea typeface="Calibri" panose="020F0502020204030204" pitchFamily="34" charset="0"/>
                <a:cs typeface="Times New Roman" panose="02020603050405020304" pitchFamily="18" charset="0"/>
              </a:rPr>
              <a:t>little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disturbing</a:t>
            </a:r>
            <a:r>
              <a:rPr lang="cs-CZ" i="1" dirty="0">
                <a:effectLst/>
                <a:ea typeface="Calibri" panose="020F0502020204030204" pitchFamily="34" charset="0"/>
                <a:cs typeface="Times New Roman" panose="02020603050405020304" pitchFamily="18" charset="0"/>
              </a:rPr>
              <a:t>, but </a:t>
            </a:r>
            <a:r>
              <a:rPr lang="cs-CZ" i="1" dirty="0" err="1">
                <a:effectLst/>
                <a:ea typeface="Calibri" panose="020F0502020204030204" pitchFamily="34" charset="0"/>
                <a:cs typeface="Times New Roman" panose="02020603050405020304" pitchFamily="18" charset="0"/>
              </a:rPr>
              <a:t>somehow</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we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were</a:t>
            </a:r>
            <a:r>
              <a:rPr lang="cs-CZ" i="1" dirty="0">
                <a:effectLst/>
                <a:ea typeface="Calibri" panose="020F0502020204030204" pitchFamily="34" charset="0"/>
                <a:cs typeface="Times New Roman" panose="02020603050405020304" pitchFamily="18" charset="0"/>
              </a:rPr>
              <a:t> on </a:t>
            </a:r>
            <a:r>
              <a:rPr lang="cs-CZ" i="1" dirty="0" err="1">
                <a:effectLst/>
                <a:ea typeface="Calibri" panose="020F0502020204030204" pitchFamily="34" charset="0"/>
                <a:cs typeface="Times New Roman" panose="02020603050405020304" pitchFamily="18" charset="0"/>
              </a:rPr>
              <a:t>the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safe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side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the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white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divide</a:t>
            </a:r>
            <a:r>
              <a:rPr lang="cs-CZ" i="1" dirty="0">
                <a:effectLst/>
                <a:ea typeface="Calibri" panose="020F0502020204030204" pitchFamily="34" charset="0"/>
                <a:cs typeface="Times New Roman" panose="02020603050405020304" pitchFamily="18" charset="0"/>
              </a:rPr>
              <a:t> and </a:t>
            </a:r>
            <a:r>
              <a:rPr lang="cs-CZ" i="1" dirty="0" err="1">
                <a:effectLst/>
                <a:ea typeface="Calibri" panose="020F0502020204030204" pitchFamily="34" charset="0"/>
                <a:cs typeface="Times New Roman" panose="02020603050405020304" pitchFamily="18" charset="0"/>
              </a:rPr>
              <a:t>were</a:t>
            </a:r>
            <a:r>
              <a:rPr lang="cs-CZ" i="1" dirty="0">
                <a:effectLst/>
                <a:ea typeface="Calibri" panose="020F0502020204030204" pitchFamily="34" charset="0"/>
                <a:cs typeface="Times New Roman" panose="02020603050405020304" pitchFamily="18" charset="0"/>
              </a:rPr>
              <a:t> free </a:t>
            </a:r>
            <a:r>
              <a:rPr lang="cs-CZ" i="1" dirty="0" err="1">
                <a:effectLst/>
                <a:ea typeface="Calibri" panose="020F0502020204030204" pitchFamily="34" charset="0"/>
                <a:cs typeface="Times New Roman" panose="02020603050405020304" pitchFamily="18" charset="0"/>
              </a:rPr>
              <a:t>merely</a:t>
            </a:r>
            <a:r>
              <a:rPr lang="cs-CZ" i="1" dirty="0">
                <a:effectLst/>
                <a:ea typeface="Calibri" panose="020F0502020204030204" pitchFamily="34" charset="0"/>
                <a:cs typeface="Times New Roman" panose="02020603050405020304" pitchFamily="18" charset="0"/>
              </a:rPr>
              <a:t> to study </a:t>
            </a:r>
            <a:r>
              <a:rPr lang="cs-CZ" i="1" dirty="0" err="1">
                <a:effectLst/>
                <a:ea typeface="Calibri" panose="020F0502020204030204" pitchFamily="34" charset="0"/>
                <a:cs typeface="Times New Roman" panose="02020603050405020304" pitchFamily="18" charset="0"/>
              </a:rPr>
              <a:t>the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beliefs</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This</a:t>
            </a:r>
            <a:r>
              <a:rPr lang="cs-CZ" i="1" dirty="0">
                <a:effectLst/>
                <a:ea typeface="Calibri" panose="020F0502020204030204" pitchFamily="34" charset="0"/>
                <a:cs typeface="Times New Roman" panose="02020603050405020304" pitchFamily="18" charset="0"/>
              </a:rPr>
              <a:t> I show </a:t>
            </a:r>
            <a:r>
              <a:rPr lang="cs-CZ" i="1" dirty="0" err="1">
                <a:effectLst/>
                <a:ea typeface="Calibri" panose="020F0502020204030204" pitchFamily="34" charset="0"/>
                <a:cs typeface="Times New Roman" panose="02020603050405020304" pitchFamily="18" charset="0"/>
              </a:rPr>
              <a:t>we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thought</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Little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knowing</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it</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we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denied</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the</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people’s</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equality</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with</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ours</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their</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common</a:t>
            </a:r>
            <a:r>
              <a:rPr lang="cs-CZ" i="1" dirty="0">
                <a:effectLst/>
                <a:ea typeface="Calibri" panose="020F0502020204030204" pitchFamily="34" charset="0"/>
                <a:cs typeface="Times New Roman" panose="02020603050405020304" pitchFamily="18" charset="0"/>
              </a:rPr>
              <a:t> humanity as </a:t>
            </a:r>
            <a:r>
              <a:rPr lang="cs-CZ" i="1" dirty="0" err="1">
                <a:effectLst/>
                <a:ea typeface="Calibri" panose="020F0502020204030204" pitchFamily="34" charset="0"/>
                <a:cs typeface="Times New Roman" panose="02020603050405020304" pitchFamily="18" charset="0"/>
              </a:rPr>
              <a:t>that</a:t>
            </a:r>
            <a:r>
              <a:rPr lang="cs-CZ" i="1" dirty="0">
                <a:effectLst/>
                <a:ea typeface="Calibri" panose="020F0502020204030204" pitchFamily="34" charset="0"/>
                <a:cs typeface="Times New Roman" panose="02020603050405020304" pitchFamily="18" charset="0"/>
              </a:rPr>
              <a:t> humanity </a:t>
            </a:r>
            <a:r>
              <a:rPr lang="cs-CZ" i="1" dirty="0" err="1">
                <a:effectLst/>
                <a:ea typeface="Calibri" panose="020F0502020204030204" pitchFamily="34" charset="0"/>
                <a:cs typeface="Times New Roman" panose="02020603050405020304" pitchFamily="18" charset="0"/>
              </a:rPr>
              <a:t>extended</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itself</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into</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spirit</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world</a:t>
            </a:r>
            <a:r>
              <a:rPr lang="cs-CZ" i="1" dirty="0">
                <a:effectLst/>
                <a:ea typeface="Calibri" panose="020F0502020204030204" pitchFamily="34" charset="0"/>
                <a:cs typeface="Times New Roman" panose="02020603050405020304" pitchFamily="18" charset="0"/>
              </a:rPr>
              <a:t>. Try out </a:t>
            </a:r>
            <a:r>
              <a:rPr lang="cs-CZ" i="1" dirty="0" err="1">
                <a:ea typeface="Calibri" panose="020F0502020204030204" pitchFamily="34" charset="0"/>
                <a:cs typeface="Times New Roman" panose="02020603050405020304" pitchFamily="18" charset="0"/>
              </a:rPr>
              <a:t>that</a:t>
            </a:r>
            <a:r>
              <a:rPr lang="cs-CZ" i="1" dirty="0">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spirit</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world</a:t>
            </a:r>
            <a:r>
              <a:rPr lang="cs-CZ" i="1" dirty="0">
                <a:effectLst/>
                <a:ea typeface="Calibri" panose="020F0502020204030204" pitchFamily="34" charset="0"/>
                <a:cs typeface="Times New Roman" panose="02020603050405020304" pitchFamily="18" charset="0"/>
              </a:rPr>
              <a:t> </a:t>
            </a:r>
            <a:r>
              <a:rPr lang="cs-CZ" i="1" dirty="0" err="1">
                <a:effectLst/>
                <a:ea typeface="Calibri" panose="020F0502020204030204" pitchFamily="34" charset="0"/>
                <a:cs typeface="Times New Roman" panose="02020603050405020304" pitchFamily="18" charset="0"/>
              </a:rPr>
              <a:t>ourselves</a:t>
            </a:r>
            <a:r>
              <a:rPr lang="cs-CZ" i="1" dirty="0">
                <a:effectLst/>
                <a:ea typeface="Calibri" panose="020F0502020204030204" pitchFamily="34" charset="0"/>
                <a:cs typeface="Times New Roman" panose="02020603050405020304" pitchFamily="18" charset="0"/>
              </a:rPr>
              <a:t>? No </a:t>
            </a:r>
            <a:r>
              <a:rPr lang="cs-CZ" i="1" dirty="0" err="1">
                <a:effectLst/>
                <a:ea typeface="Calibri" panose="020F0502020204030204" pitchFamily="34" charset="0"/>
                <a:cs typeface="Times New Roman" panose="02020603050405020304" pitchFamily="18" charset="0"/>
              </a:rPr>
              <a:t>way</a:t>
            </a:r>
            <a:r>
              <a:rPr lang="cs-CZ" i="1" dirty="0">
                <a:effectLst/>
                <a:ea typeface="Calibri" panose="020F0502020204030204" pitchFamily="34" charset="0"/>
                <a:cs typeface="Times New Roman" panose="02020603050405020304" pitchFamily="18" charset="0"/>
              </a:rPr>
              <a:t>.“</a:t>
            </a:r>
          </a:p>
          <a:p>
            <a:r>
              <a:rPr lang="cs-CZ" dirty="0"/>
              <a:t>- příklad aplikace: </a:t>
            </a:r>
            <a:r>
              <a:rPr lang="en-US" dirty="0"/>
              <a:t>BROWN, Karen McCarthy. Mama Lola: A Vodou Priestess in New York. 1991.</a:t>
            </a:r>
            <a:endParaRPr lang="cs-CZ" dirty="0"/>
          </a:p>
        </p:txBody>
      </p:sp>
      <p:sp>
        <p:nvSpPr>
          <p:cNvPr id="4" name="Zástupný symbol pro datum 3">
            <a:extLst>
              <a:ext uri="{FF2B5EF4-FFF2-40B4-BE49-F238E27FC236}">
                <a16:creationId xmlns:a16="http://schemas.microsoft.com/office/drawing/2014/main" id="{F084C42B-BEFF-4072-8645-C64CB299CEE8}"/>
              </a:ext>
            </a:extLst>
          </p:cNvPr>
          <p:cNvSpPr>
            <a:spLocks noGrp="1"/>
          </p:cNvSpPr>
          <p:nvPr>
            <p:ph type="dt" sz="half" idx="10"/>
          </p:nvPr>
        </p:nvSpPr>
        <p:spPr/>
        <p:txBody>
          <a:bodyPr/>
          <a:lstStyle/>
          <a:p>
            <a:pPr rtl="0"/>
            <a:fld id="{ECCB81F3-DDE0-4DA4-BA3D-DCA17B514D85}" type="datetime1">
              <a:rPr lang="cs-CZ" smtClean="0"/>
              <a:t>05.10.2025</a:t>
            </a:fld>
            <a:endParaRPr lang="en-US" dirty="0"/>
          </a:p>
        </p:txBody>
      </p:sp>
    </p:spTree>
    <p:extLst>
      <p:ext uri="{BB962C8B-B14F-4D97-AF65-F5344CB8AC3E}">
        <p14:creationId xmlns:p14="http://schemas.microsoft.com/office/powerpoint/2010/main" val="601657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F01073-95A8-4B3B-BE6B-F1CD99C3352E}"/>
              </a:ext>
            </a:extLst>
          </p:cNvPr>
          <p:cNvSpPr>
            <a:spLocks noGrp="1"/>
          </p:cNvSpPr>
          <p:nvPr>
            <p:ph type="title"/>
          </p:nvPr>
        </p:nvSpPr>
        <p:spPr/>
        <p:txBody>
          <a:bodyPr/>
          <a:lstStyle/>
          <a:p>
            <a:r>
              <a:rPr lang="cs-CZ" dirty="0"/>
              <a:t>Metodologický supernaturalismus</a:t>
            </a:r>
          </a:p>
        </p:txBody>
      </p:sp>
      <p:sp>
        <p:nvSpPr>
          <p:cNvPr id="3" name="Zástupný text 2">
            <a:extLst>
              <a:ext uri="{FF2B5EF4-FFF2-40B4-BE49-F238E27FC236}">
                <a16:creationId xmlns:a16="http://schemas.microsoft.com/office/drawing/2014/main" id="{FF4B64EF-F0DB-4FE6-95C7-431093C766DD}"/>
              </a:ext>
            </a:extLst>
          </p:cNvPr>
          <p:cNvSpPr>
            <a:spLocks noGrp="1"/>
          </p:cNvSpPr>
          <p:nvPr>
            <p:ph type="body" idx="1"/>
          </p:nvPr>
        </p:nvSpPr>
        <p:spPr/>
        <p:txBody>
          <a:bodyPr/>
          <a:lstStyle/>
          <a:p>
            <a:r>
              <a:rPr lang="cs-CZ" dirty="0"/>
              <a:t>Plusy</a:t>
            </a:r>
          </a:p>
        </p:txBody>
      </p:sp>
      <p:sp>
        <p:nvSpPr>
          <p:cNvPr id="4" name="Zástupný obsah 3">
            <a:extLst>
              <a:ext uri="{FF2B5EF4-FFF2-40B4-BE49-F238E27FC236}">
                <a16:creationId xmlns:a16="http://schemas.microsoft.com/office/drawing/2014/main" id="{02E16E6F-EE1D-4D16-B14F-95661F034A91}"/>
              </a:ext>
            </a:extLst>
          </p:cNvPr>
          <p:cNvSpPr>
            <a:spLocks noGrp="1"/>
          </p:cNvSpPr>
          <p:nvPr>
            <p:ph sz="half" idx="2"/>
          </p:nvPr>
        </p:nvSpPr>
        <p:spPr/>
        <p:txBody>
          <a:bodyPr/>
          <a:lstStyle/>
          <a:p>
            <a:endParaRPr lang="cs-CZ"/>
          </a:p>
        </p:txBody>
      </p:sp>
      <p:sp>
        <p:nvSpPr>
          <p:cNvPr id="5" name="Zástupný text 4">
            <a:extLst>
              <a:ext uri="{FF2B5EF4-FFF2-40B4-BE49-F238E27FC236}">
                <a16:creationId xmlns:a16="http://schemas.microsoft.com/office/drawing/2014/main" id="{F8D57A70-DBB3-4EA6-AED8-AFB21C3BCAA8}"/>
              </a:ext>
            </a:extLst>
          </p:cNvPr>
          <p:cNvSpPr>
            <a:spLocks noGrp="1"/>
          </p:cNvSpPr>
          <p:nvPr>
            <p:ph type="body" sz="quarter" idx="3"/>
          </p:nvPr>
        </p:nvSpPr>
        <p:spPr/>
        <p:txBody>
          <a:bodyPr/>
          <a:lstStyle/>
          <a:p>
            <a:r>
              <a:rPr lang="cs-CZ" dirty="0"/>
              <a:t>Minusy</a:t>
            </a:r>
          </a:p>
        </p:txBody>
      </p:sp>
      <p:sp>
        <p:nvSpPr>
          <p:cNvPr id="6" name="Zástupný obsah 5">
            <a:extLst>
              <a:ext uri="{FF2B5EF4-FFF2-40B4-BE49-F238E27FC236}">
                <a16:creationId xmlns:a16="http://schemas.microsoft.com/office/drawing/2014/main" id="{D772846D-45D2-4B5E-A336-549AA95B7ADE}"/>
              </a:ext>
            </a:extLst>
          </p:cNvPr>
          <p:cNvSpPr>
            <a:spLocks noGrp="1"/>
          </p:cNvSpPr>
          <p:nvPr>
            <p:ph sz="quarter" idx="4"/>
          </p:nvPr>
        </p:nvSpPr>
        <p:spPr/>
        <p:txBody>
          <a:bodyPr/>
          <a:lstStyle/>
          <a:p>
            <a:endParaRPr lang="cs-CZ"/>
          </a:p>
        </p:txBody>
      </p:sp>
      <p:sp>
        <p:nvSpPr>
          <p:cNvPr id="7" name="Zástupný symbol pro datum 6">
            <a:extLst>
              <a:ext uri="{FF2B5EF4-FFF2-40B4-BE49-F238E27FC236}">
                <a16:creationId xmlns:a16="http://schemas.microsoft.com/office/drawing/2014/main" id="{9FCCB43E-10F7-41B3-B673-0AB366C66715}"/>
              </a:ext>
            </a:extLst>
          </p:cNvPr>
          <p:cNvSpPr>
            <a:spLocks noGrp="1"/>
          </p:cNvSpPr>
          <p:nvPr>
            <p:ph type="dt" sz="half" idx="10"/>
          </p:nvPr>
        </p:nvSpPr>
        <p:spPr/>
        <p:txBody>
          <a:bodyPr/>
          <a:lstStyle/>
          <a:p>
            <a:pPr rtl="0"/>
            <a:fld id="{8EFFA001-1288-4B91-8F38-F652FDAD1948}" type="datetime1">
              <a:rPr lang="cs-CZ" smtClean="0"/>
              <a:t>05.10.2025</a:t>
            </a:fld>
            <a:endParaRPr lang="en-US" dirty="0"/>
          </a:p>
        </p:txBody>
      </p:sp>
    </p:spTree>
    <p:extLst>
      <p:ext uri="{BB962C8B-B14F-4D97-AF65-F5344CB8AC3E}">
        <p14:creationId xmlns:p14="http://schemas.microsoft.com/office/powerpoint/2010/main" val="1710749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433465-4E3F-4503-9AD0-D4F444C8A5FF}"/>
              </a:ext>
            </a:extLst>
          </p:cNvPr>
          <p:cNvSpPr>
            <a:spLocks noGrp="1"/>
          </p:cNvSpPr>
          <p:nvPr>
            <p:ph type="title"/>
          </p:nvPr>
        </p:nvSpPr>
        <p:spPr/>
        <p:txBody>
          <a:bodyPr>
            <a:normAutofit/>
          </a:bodyPr>
          <a:lstStyle/>
          <a:p>
            <a:r>
              <a:rPr lang="cs-CZ" dirty="0"/>
              <a:t>Metodologický supernaturalismus</a:t>
            </a:r>
          </a:p>
        </p:txBody>
      </p:sp>
      <p:sp>
        <p:nvSpPr>
          <p:cNvPr id="3" name="Zástupný obsah 2">
            <a:extLst>
              <a:ext uri="{FF2B5EF4-FFF2-40B4-BE49-F238E27FC236}">
                <a16:creationId xmlns:a16="http://schemas.microsoft.com/office/drawing/2014/main" id="{B8AA8968-38BE-45A5-84DD-C79CCC159664}"/>
              </a:ext>
            </a:extLst>
          </p:cNvPr>
          <p:cNvSpPr>
            <a:spLocks noGrp="1"/>
          </p:cNvSpPr>
          <p:nvPr>
            <p:ph idx="1"/>
          </p:nvPr>
        </p:nvSpPr>
        <p:spPr/>
        <p:txBody>
          <a:bodyPr/>
          <a:lstStyle/>
          <a:p>
            <a:r>
              <a:rPr lang="cs-CZ" dirty="0"/>
              <a:t>- přijetí aktérského hlediska jako stejně hodnotného (vysvětlujícího) jako vědecké hledisko</a:t>
            </a:r>
          </a:p>
          <a:p>
            <a:r>
              <a:rPr lang="cs-CZ" dirty="0"/>
              <a:t>- pokud je ale aktérské hledisko, jaký smysl má antropologova expertní analýza?</a:t>
            </a:r>
          </a:p>
          <a:p>
            <a:r>
              <a:rPr lang="cs-CZ" dirty="0"/>
              <a:t>- přísný důraz na aktivní participaci; výzkumník zakouší náboženskou realitu naplno</a:t>
            </a:r>
          </a:p>
          <a:p>
            <a:r>
              <a:rPr lang="cs-CZ" dirty="0"/>
              <a:t>- riziko „nebezpečného“ výzkumu pro výzkumníka: nelze se vrátit ke svému původnímu porozumění reality, pokud se výzkumník naplno otevře světu svých informátorů</a:t>
            </a:r>
          </a:p>
          <a:p>
            <a:r>
              <a:rPr lang="cs-CZ" dirty="0"/>
              <a:t>- z antropologa se stává spíš „překladatel“ než „vědec“; jeho analýza je překladem v širším smyslu slova; nikoliv vysvětlující vědeckou analýzou</a:t>
            </a:r>
          </a:p>
          <a:p>
            <a:r>
              <a:rPr lang="cs-CZ" dirty="0"/>
              <a:t>- staví výzkumníka do složitého postavení ke zbytku vědecké komunity</a:t>
            </a:r>
          </a:p>
        </p:txBody>
      </p:sp>
      <p:sp>
        <p:nvSpPr>
          <p:cNvPr id="4" name="Zástupný symbol pro datum 3">
            <a:extLst>
              <a:ext uri="{FF2B5EF4-FFF2-40B4-BE49-F238E27FC236}">
                <a16:creationId xmlns:a16="http://schemas.microsoft.com/office/drawing/2014/main" id="{F084C42B-BEFF-4072-8645-C64CB299CEE8}"/>
              </a:ext>
            </a:extLst>
          </p:cNvPr>
          <p:cNvSpPr>
            <a:spLocks noGrp="1"/>
          </p:cNvSpPr>
          <p:nvPr>
            <p:ph type="dt" sz="half" idx="10"/>
          </p:nvPr>
        </p:nvSpPr>
        <p:spPr/>
        <p:txBody>
          <a:bodyPr/>
          <a:lstStyle/>
          <a:p>
            <a:pPr rtl="0"/>
            <a:fld id="{ECCB81F3-DDE0-4DA4-BA3D-DCA17B514D85}" type="datetime1">
              <a:rPr lang="cs-CZ" smtClean="0"/>
              <a:t>05.10.2025</a:t>
            </a:fld>
            <a:endParaRPr lang="en-US" dirty="0"/>
          </a:p>
        </p:txBody>
      </p:sp>
    </p:spTree>
    <p:extLst>
      <p:ext uri="{BB962C8B-B14F-4D97-AF65-F5344CB8AC3E}">
        <p14:creationId xmlns:p14="http://schemas.microsoft.com/office/powerpoint/2010/main" val="2613961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2406A8-30E9-4483-A4D3-CDFA9E3D22FC}"/>
              </a:ext>
            </a:extLst>
          </p:cNvPr>
          <p:cNvSpPr>
            <a:spLocks noGrp="1"/>
          </p:cNvSpPr>
          <p:nvPr>
            <p:ph type="title"/>
          </p:nvPr>
        </p:nvSpPr>
        <p:spPr/>
        <p:txBody>
          <a:bodyPr/>
          <a:lstStyle/>
          <a:p>
            <a:r>
              <a:rPr lang="cs-CZ" dirty="0"/>
              <a:t>Proč je téma důležité</a:t>
            </a:r>
          </a:p>
        </p:txBody>
      </p:sp>
      <p:sp>
        <p:nvSpPr>
          <p:cNvPr id="3" name="Zástupný obsah 2">
            <a:extLst>
              <a:ext uri="{FF2B5EF4-FFF2-40B4-BE49-F238E27FC236}">
                <a16:creationId xmlns:a16="http://schemas.microsoft.com/office/drawing/2014/main" id="{6D8B90DE-6ABD-40C7-A1F0-7FC49F665523}"/>
              </a:ext>
            </a:extLst>
          </p:cNvPr>
          <p:cNvSpPr>
            <a:spLocks noGrp="1"/>
          </p:cNvSpPr>
          <p:nvPr>
            <p:ph idx="1"/>
          </p:nvPr>
        </p:nvSpPr>
        <p:spPr/>
        <p:txBody>
          <a:bodyPr/>
          <a:lstStyle/>
          <a:p>
            <a:r>
              <a:rPr lang="cs-CZ" dirty="0"/>
              <a:t>- antropologie náboženství jako radikální formulace </a:t>
            </a:r>
            <a:r>
              <a:rPr lang="cs-CZ" b="1" dirty="0"/>
              <a:t>otázky rozdílů mezi Námi a Druhými</a:t>
            </a:r>
          </a:p>
          <a:p>
            <a:endParaRPr lang="cs-CZ" dirty="0"/>
          </a:p>
          <a:p>
            <a:r>
              <a:rPr lang="cs-CZ" dirty="0"/>
              <a:t>- porozumění ontologického statusu studovaných jevů v náboženství má přímý vliv na:</a:t>
            </a:r>
          </a:p>
          <a:p>
            <a:r>
              <a:rPr lang="cs-CZ" dirty="0"/>
              <a:t>- způsob položení výzkumné otázky</a:t>
            </a:r>
          </a:p>
          <a:p>
            <a:r>
              <a:rPr lang="cs-CZ" dirty="0"/>
              <a:t>- zvolenou metodologii</a:t>
            </a:r>
          </a:p>
          <a:p>
            <a:r>
              <a:rPr lang="cs-CZ" dirty="0"/>
              <a:t>- analytické závěry</a:t>
            </a:r>
          </a:p>
          <a:p>
            <a:r>
              <a:rPr lang="cs-CZ" dirty="0"/>
              <a:t>- dále z ní vyplývají </a:t>
            </a:r>
            <a:r>
              <a:rPr lang="cs-CZ" b="1" dirty="0"/>
              <a:t>zásadní etické implikace </a:t>
            </a:r>
            <a:r>
              <a:rPr lang="cs-CZ" dirty="0"/>
              <a:t>– vůči informátorům, komunitě kolegů*</a:t>
            </a:r>
            <a:r>
              <a:rPr lang="cs-CZ" dirty="0" err="1"/>
              <a:t>yň</a:t>
            </a:r>
            <a:r>
              <a:rPr lang="cs-CZ" dirty="0"/>
              <a:t> i sobě samému </a:t>
            </a:r>
          </a:p>
        </p:txBody>
      </p:sp>
      <p:sp>
        <p:nvSpPr>
          <p:cNvPr id="4" name="Zástupný symbol pro datum 3">
            <a:extLst>
              <a:ext uri="{FF2B5EF4-FFF2-40B4-BE49-F238E27FC236}">
                <a16:creationId xmlns:a16="http://schemas.microsoft.com/office/drawing/2014/main" id="{AFF630E8-D515-4775-AE5E-334BE26EEE6A}"/>
              </a:ext>
            </a:extLst>
          </p:cNvPr>
          <p:cNvSpPr>
            <a:spLocks noGrp="1"/>
          </p:cNvSpPr>
          <p:nvPr>
            <p:ph type="dt" sz="half" idx="10"/>
          </p:nvPr>
        </p:nvSpPr>
        <p:spPr/>
        <p:txBody>
          <a:bodyPr/>
          <a:lstStyle/>
          <a:p>
            <a:pPr rtl="0"/>
            <a:fld id="{ECCB81F3-DDE0-4DA4-BA3D-DCA17B514D85}" type="datetime1">
              <a:rPr lang="cs-CZ" smtClean="0"/>
              <a:t>05.10.2025</a:t>
            </a:fld>
            <a:endParaRPr lang="en-US" dirty="0"/>
          </a:p>
        </p:txBody>
      </p:sp>
    </p:spTree>
    <p:extLst>
      <p:ext uri="{BB962C8B-B14F-4D97-AF65-F5344CB8AC3E}">
        <p14:creationId xmlns:p14="http://schemas.microsoft.com/office/powerpoint/2010/main" val="1263570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BF8FB9C-E107-4337-9ADA-8E70613D949A}"/>
              </a:ext>
            </a:extLst>
          </p:cNvPr>
          <p:cNvSpPr>
            <a:spLocks noGrp="1"/>
          </p:cNvSpPr>
          <p:nvPr>
            <p:ph idx="1"/>
          </p:nvPr>
        </p:nvSpPr>
        <p:spPr/>
        <p:txBody>
          <a:bodyPr>
            <a:normAutofit/>
          </a:bodyPr>
          <a:lstStyle/>
          <a:p>
            <a:pPr eaLnBrk="1" fontAlgn="auto" hangingPunct="1">
              <a:spcAft>
                <a:spcPts val="0"/>
              </a:spcAft>
              <a:defRPr/>
            </a:pPr>
            <a:r>
              <a:rPr lang="cs-CZ" dirty="0"/>
              <a:t>„V tomto referenčním rámci lze s náboženskými projekcemi nakládat jen jako s takovými, jako s výtvory lidské činnosti a lidského vědomí, a je třeba důsledně uzávorkovat otázku, zda tyto projekce nemohou být také něčím jiným (nebo přesněji, zda nemohou odkazovat k něčemu jinému než k lidskému světu, z něhož empiricky vycházejí). </a:t>
            </a:r>
            <a:r>
              <a:rPr lang="cs-CZ" altLang="cs-CZ" dirty="0"/>
              <a:t>Jinými slovy, každé zkoumání náboženských otázek, které se omezuje pouze na to, co je empiricky dosažitelné, se musí nutně zakládat na „…………………………………………". (</a:t>
            </a:r>
            <a:r>
              <a:rPr lang="cs-CZ" dirty="0"/>
              <a:t>Berger 2018 [1967]: 92) </a:t>
            </a:r>
          </a:p>
          <a:p>
            <a:pPr eaLnBrk="1" fontAlgn="auto" hangingPunct="1">
              <a:spcAft>
                <a:spcPts val="0"/>
              </a:spcAft>
              <a:defRPr/>
            </a:pPr>
            <a:r>
              <a:rPr lang="cs-CZ" dirty="0"/>
              <a:t>Berger, P. 2018. </a:t>
            </a:r>
            <a:r>
              <a:rPr lang="cs-CZ" i="1" dirty="0"/>
              <a:t>Posvátný baldachýn: základy sociologické teorie náboženství.</a:t>
            </a:r>
            <a:r>
              <a:rPr lang="cs-CZ" dirty="0"/>
              <a:t> Brno: </a:t>
            </a:r>
            <a:r>
              <a:rPr lang="cs-CZ" dirty="0" err="1"/>
              <a:t>Barrister</a:t>
            </a:r>
            <a:r>
              <a:rPr lang="cs-CZ" dirty="0"/>
              <a:t> &amp; </a:t>
            </a:r>
            <a:r>
              <a:rPr lang="cs-CZ" dirty="0" err="1"/>
              <a:t>Principal</a:t>
            </a:r>
            <a:endParaRPr lang="cs-CZ" altLang="cs-CZ" dirty="0"/>
          </a:p>
          <a:p>
            <a:pPr eaLnBrk="1" fontAlgn="auto" hangingPunct="1">
              <a:spcAft>
                <a:spcPts val="0"/>
              </a:spcAft>
              <a:defRPr/>
            </a:pPr>
            <a:r>
              <a:rPr lang="cs-CZ" altLang="cs-CZ" dirty="0"/>
              <a:t>1979: „</a:t>
            </a:r>
            <a:r>
              <a:rPr lang="cs-CZ" altLang="cs-CZ" dirty="0" err="1"/>
              <a:t>secular</a:t>
            </a:r>
            <a:r>
              <a:rPr lang="cs-CZ" altLang="cs-CZ" dirty="0"/>
              <a:t> </a:t>
            </a:r>
            <a:r>
              <a:rPr lang="cs-CZ" altLang="cs-CZ" dirty="0" err="1"/>
              <a:t>sciences</a:t>
            </a:r>
            <a:r>
              <a:rPr lang="cs-CZ" altLang="cs-CZ" dirty="0"/>
              <a:t> are but </a:t>
            </a:r>
            <a:r>
              <a:rPr lang="cs-CZ" altLang="cs-CZ" dirty="0" err="1"/>
              <a:t>one</a:t>
            </a:r>
            <a:r>
              <a:rPr lang="cs-CZ" altLang="cs-CZ" dirty="0"/>
              <a:t> </a:t>
            </a:r>
            <a:r>
              <a:rPr lang="cs-CZ" altLang="cs-CZ" dirty="0" err="1"/>
              <a:t>social</a:t>
            </a:r>
            <a:r>
              <a:rPr lang="cs-CZ" altLang="cs-CZ" dirty="0"/>
              <a:t> </a:t>
            </a:r>
            <a:r>
              <a:rPr lang="cs-CZ" altLang="cs-CZ" dirty="0" err="1"/>
              <a:t>formation</a:t>
            </a:r>
            <a:r>
              <a:rPr lang="cs-CZ" altLang="cs-CZ" dirty="0"/>
              <a:t>“</a:t>
            </a:r>
          </a:p>
          <a:p>
            <a:endParaRPr lang="cs-CZ" dirty="0"/>
          </a:p>
        </p:txBody>
      </p:sp>
      <p:sp>
        <p:nvSpPr>
          <p:cNvPr id="4" name="Zástupný text 3">
            <a:extLst>
              <a:ext uri="{FF2B5EF4-FFF2-40B4-BE49-F238E27FC236}">
                <a16:creationId xmlns:a16="http://schemas.microsoft.com/office/drawing/2014/main" id="{55384D04-2EDB-4420-A1E2-6F860C63BB4F}"/>
              </a:ext>
            </a:extLst>
          </p:cNvPr>
          <p:cNvSpPr>
            <a:spLocks noGrp="1"/>
          </p:cNvSpPr>
          <p:nvPr>
            <p:ph type="body" sz="half" idx="2"/>
          </p:nvPr>
        </p:nvSpPr>
        <p:spPr/>
        <p:txBody>
          <a:bodyPr>
            <a:normAutofit/>
          </a:bodyPr>
          <a:lstStyle/>
          <a:p>
            <a:r>
              <a:rPr lang="cs-CZ" dirty="0"/>
              <a:t>Jaký termín patří do Bergerovy citace?</a:t>
            </a:r>
          </a:p>
          <a:p>
            <a:r>
              <a:rPr lang="cs-CZ" dirty="0"/>
              <a:t>a.  Metodologický agnosticismus</a:t>
            </a:r>
          </a:p>
          <a:p>
            <a:r>
              <a:rPr lang="cs-CZ" dirty="0"/>
              <a:t>b. Metodologický ateismus</a:t>
            </a:r>
          </a:p>
          <a:p>
            <a:r>
              <a:rPr lang="cs-CZ" dirty="0"/>
              <a:t>c. Symetrická antropologie</a:t>
            </a:r>
          </a:p>
        </p:txBody>
      </p:sp>
      <p:sp>
        <p:nvSpPr>
          <p:cNvPr id="5" name="Zástupný symbol pro datum 4">
            <a:extLst>
              <a:ext uri="{FF2B5EF4-FFF2-40B4-BE49-F238E27FC236}">
                <a16:creationId xmlns:a16="http://schemas.microsoft.com/office/drawing/2014/main" id="{67863BE2-C072-4005-919C-0CA71EA678A6}"/>
              </a:ext>
            </a:extLst>
          </p:cNvPr>
          <p:cNvSpPr>
            <a:spLocks noGrp="1"/>
          </p:cNvSpPr>
          <p:nvPr>
            <p:ph type="dt" sz="half" idx="10"/>
          </p:nvPr>
        </p:nvSpPr>
        <p:spPr/>
        <p:txBody>
          <a:bodyPr/>
          <a:lstStyle/>
          <a:p>
            <a:pPr rtl="0"/>
            <a:fld id="{AE82B159-E07C-4CB9-92A4-E7A9600AB687}" type="datetime1">
              <a:rPr lang="cs-CZ" smtClean="0"/>
              <a:t>05.10.2025</a:t>
            </a:fld>
            <a:endParaRPr lang="en-US" dirty="0"/>
          </a:p>
        </p:txBody>
      </p:sp>
      <p:sp>
        <p:nvSpPr>
          <p:cNvPr id="6" name="Nadpis 5">
            <a:extLst>
              <a:ext uri="{FF2B5EF4-FFF2-40B4-BE49-F238E27FC236}">
                <a16:creationId xmlns:a16="http://schemas.microsoft.com/office/drawing/2014/main" id="{F7076CD8-F0AF-4FA7-A07D-DC0AD2C446FC}"/>
              </a:ext>
            </a:extLst>
          </p:cNvPr>
          <p:cNvSpPr>
            <a:spLocks noGrp="1"/>
          </p:cNvSpPr>
          <p:nvPr>
            <p:ph type="title"/>
          </p:nvPr>
        </p:nvSpPr>
        <p:spPr>
          <a:xfrm>
            <a:off x="-1" y="0"/>
            <a:ext cx="4498109" cy="3043049"/>
          </a:xfrm>
        </p:spPr>
        <p:txBody>
          <a:bodyPr/>
          <a:lstStyle/>
          <a:p>
            <a:r>
              <a:rPr lang="cs-CZ" dirty="0"/>
              <a:t>Ukázka</a:t>
            </a:r>
          </a:p>
        </p:txBody>
      </p:sp>
      <p:pic>
        <p:nvPicPr>
          <p:cNvPr id="7172" name="Picture 4" descr="The Methodological Flaw of Agnosticism - Home For Fiction - Blog">
            <a:extLst>
              <a:ext uri="{FF2B5EF4-FFF2-40B4-BE49-F238E27FC236}">
                <a16:creationId xmlns:a16="http://schemas.microsoft.com/office/drawing/2014/main" id="{673D9004-3922-4411-B1AA-499C1DEFA9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883" y="428437"/>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756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3ECC88-C226-442B-AF4D-E2D73A5341BF}"/>
              </a:ext>
            </a:extLst>
          </p:cNvPr>
          <p:cNvSpPr>
            <a:spLocks noGrp="1"/>
          </p:cNvSpPr>
          <p:nvPr>
            <p:ph type="title"/>
          </p:nvPr>
        </p:nvSpPr>
        <p:spPr/>
        <p:txBody>
          <a:bodyPr/>
          <a:lstStyle/>
          <a:p>
            <a:r>
              <a:rPr lang="cs-CZ" dirty="0"/>
              <a:t>Metodologický agnosticismus</a:t>
            </a:r>
          </a:p>
        </p:txBody>
      </p:sp>
      <p:sp>
        <p:nvSpPr>
          <p:cNvPr id="3" name="Zástupný obsah 2">
            <a:extLst>
              <a:ext uri="{FF2B5EF4-FFF2-40B4-BE49-F238E27FC236}">
                <a16:creationId xmlns:a16="http://schemas.microsoft.com/office/drawing/2014/main" id="{4D761C6D-D05C-47A9-BF5F-789141FEC351}"/>
              </a:ext>
            </a:extLst>
          </p:cNvPr>
          <p:cNvSpPr>
            <a:spLocks noGrp="1"/>
          </p:cNvSpPr>
          <p:nvPr>
            <p:ph idx="1"/>
          </p:nvPr>
        </p:nvSpPr>
        <p:spPr/>
        <p:txBody>
          <a:bodyPr>
            <a:normAutofit lnSpcReduction="10000"/>
          </a:bodyPr>
          <a:lstStyle/>
          <a:p>
            <a:r>
              <a:rPr lang="cs-CZ" dirty="0"/>
              <a:t>- </a:t>
            </a:r>
            <a:r>
              <a:rPr lang="cs-CZ" b="1" dirty="0"/>
              <a:t>Metodologický ateismus podle </a:t>
            </a:r>
            <a:r>
              <a:rPr lang="cs-CZ" dirty="0"/>
              <a:t>Bergera: proces </a:t>
            </a:r>
            <a:r>
              <a:rPr lang="cs-CZ" dirty="0" err="1"/>
              <a:t>vyzávorkování</a:t>
            </a:r>
            <a:r>
              <a:rPr lang="cs-CZ" dirty="0"/>
              <a:t> ultimátního (ontologického) statutu náboženských definic realit</a:t>
            </a:r>
          </a:p>
          <a:p>
            <a:r>
              <a:rPr lang="cs-CZ" b="1" dirty="0"/>
              <a:t>- Metodologický agnosticismus: </a:t>
            </a:r>
            <a:r>
              <a:rPr lang="cs-CZ" i="1" dirty="0"/>
              <a:t>„Not </a:t>
            </a:r>
            <a:r>
              <a:rPr lang="cs-CZ" i="1" dirty="0" err="1"/>
              <a:t>knowing</a:t>
            </a:r>
            <a:r>
              <a:rPr lang="cs-CZ" i="1" dirty="0"/>
              <a:t> </a:t>
            </a:r>
            <a:r>
              <a:rPr lang="cs-CZ" i="1" dirty="0" err="1"/>
              <a:t>how</a:t>
            </a:r>
            <a:r>
              <a:rPr lang="cs-CZ" i="1" dirty="0"/>
              <a:t> </a:t>
            </a:r>
            <a:r>
              <a:rPr lang="cs-CZ" i="1" dirty="0" err="1"/>
              <a:t>the</a:t>
            </a:r>
            <a:r>
              <a:rPr lang="cs-CZ" i="1" dirty="0"/>
              <a:t> </a:t>
            </a:r>
            <a:r>
              <a:rPr lang="cs-CZ" i="1" dirty="0" err="1"/>
              <a:t>universe</a:t>
            </a:r>
            <a:r>
              <a:rPr lang="cs-CZ" i="1" dirty="0"/>
              <a:t> </a:t>
            </a:r>
            <a:r>
              <a:rPr lang="cs-CZ" i="1" dirty="0" err="1"/>
              <a:t>really</a:t>
            </a:r>
            <a:r>
              <a:rPr lang="cs-CZ" i="1" dirty="0"/>
              <a:t> </a:t>
            </a:r>
            <a:r>
              <a:rPr lang="cs-CZ" i="1" dirty="0" err="1"/>
              <a:t>is</a:t>
            </a:r>
            <a:r>
              <a:rPr lang="cs-CZ" i="1" dirty="0"/>
              <a:t> </a:t>
            </a:r>
            <a:r>
              <a:rPr lang="cs-CZ" i="1" dirty="0" err="1"/>
              <a:t>organized</a:t>
            </a:r>
            <a:r>
              <a:rPr lang="cs-CZ" i="1" dirty="0"/>
              <a:t> – not </a:t>
            </a:r>
            <a:r>
              <a:rPr lang="cs-CZ" i="1" dirty="0" err="1"/>
              <a:t>knowing</a:t>
            </a:r>
            <a:r>
              <a:rPr lang="cs-CZ" i="1" dirty="0"/>
              <a:t> </a:t>
            </a:r>
            <a:r>
              <a:rPr lang="cs-CZ" i="1" dirty="0" err="1"/>
              <a:t>if</a:t>
            </a:r>
            <a:r>
              <a:rPr lang="cs-CZ" i="1" dirty="0"/>
              <a:t> </a:t>
            </a:r>
            <a:r>
              <a:rPr lang="cs-CZ" i="1" dirty="0" err="1"/>
              <a:t>it</a:t>
            </a:r>
            <a:r>
              <a:rPr lang="cs-CZ" i="1" dirty="0"/>
              <a:t> </a:t>
            </a:r>
            <a:r>
              <a:rPr lang="cs-CZ" i="1" dirty="0" err="1"/>
              <a:t>is</a:t>
            </a:r>
            <a:r>
              <a:rPr lang="cs-CZ" i="1" dirty="0"/>
              <a:t> </a:t>
            </a:r>
            <a:r>
              <a:rPr lang="cs-CZ" i="1" dirty="0" err="1"/>
              <a:t>organized</a:t>
            </a:r>
            <a:r>
              <a:rPr lang="cs-CZ" i="1" dirty="0"/>
              <a:t> </a:t>
            </a:r>
            <a:r>
              <a:rPr lang="cs-CZ" i="1" dirty="0" err="1"/>
              <a:t>at</a:t>
            </a:r>
            <a:r>
              <a:rPr lang="cs-CZ" i="1" dirty="0"/>
              <a:t> </a:t>
            </a:r>
            <a:r>
              <a:rPr lang="cs-CZ" i="1" dirty="0" err="1"/>
              <a:t>all</a:t>
            </a:r>
            <a:r>
              <a:rPr lang="cs-CZ" i="1" dirty="0"/>
              <a:t> – </a:t>
            </a:r>
            <a:r>
              <a:rPr lang="cs-CZ" i="1" dirty="0" err="1"/>
              <a:t>the</a:t>
            </a:r>
            <a:r>
              <a:rPr lang="cs-CZ" i="1" dirty="0"/>
              <a:t> </a:t>
            </a:r>
            <a:r>
              <a:rPr lang="cs-CZ" i="1" dirty="0" err="1"/>
              <a:t>scholar</a:t>
            </a:r>
            <a:r>
              <a:rPr lang="cs-CZ" i="1" dirty="0"/>
              <a:t> </a:t>
            </a:r>
            <a:r>
              <a:rPr lang="cs-CZ" i="1" dirty="0" err="1"/>
              <a:t>of</a:t>
            </a:r>
            <a:r>
              <a:rPr lang="cs-CZ" i="1" dirty="0"/>
              <a:t> religion </a:t>
            </a:r>
            <a:r>
              <a:rPr lang="cs-CZ" i="1" dirty="0" err="1"/>
              <a:t>seeks</a:t>
            </a:r>
            <a:r>
              <a:rPr lang="cs-CZ" i="1" dirty="0"/>
              <a:t> not to </a:t>
            </a:r>
            <a:r>
              <a:rPr lang="cs-CZ" i="1" dirty="0" err="1"/>
              <a:t>establish</a:t>
            </a:r>
            <a:r>
              <a:rPr lang="cs-CZ" i="1" dirty="0"/>
              <a:t> a </a:t>
            </a:r>
            <a:r>
              <a:rPr lang="cs-CZ" i="1" dirty="0" err="1"/>
              <a:t>position</a:t>
            </a:r>
            <a:r>
              <a:rPr lang="cs-CZ" i="1" dirty="0"/>
              <a:t> in response to </a:t>
            </a:r>
            <a:r>
              <a:rPr lang="cs-CZ" i="1" dirty="0" err="1"/>
              <a:t>this</a:t>
            </a:r>
            <a:r>
              <a:rPr lang="cs-CZ" i="1" dirty="0"/>
              <a:t> </a:t>
            </a:r>
            <a:r>
              <a:rPr lang="cs-CZ" i="1" dirty="0" err="1"/>
              <a:t>question</a:t>
            </a:r>
            <a:r>
              <a:rPr lang="cs-CZ" i="1" dirty="0"/>
              <a:t> but to </a:t>
            </a:r>
            <a:r>
              <a:rPr lang="cs-CZ" i="1" dirty="0" err="1"/>
              <a:t>describe</a:t>
            </a:r>
            <a:r>
              <a:rPr lang="cs-CZ" i="1" dirty="0"/>
              <a:t>, analyse, and </a:t>
            </a:r>
            <a:r>
              <a:rPr lang="cs-CZ" i="1" dirty="0" err="1"/>
              <a:t>compare</a:t>
            </a:r>
            <a:r>
              <a:rPr lang="cs-CZ" i="1" dirty="0"/>
              <a:t> </a:t>
            </a:r>
            <a:r>
              <a:rPr lang="cs-CZ" i="1" dirty="0" err="1"/>
              <a:t>the</a:t>
            </a:r>
            <a:r>
              <a:rPr lang="cs-CZ" i="1" dirty="0"/>
              <a:t> </a:t>
            </a:r>
            <a:r>
              <a:rPr lang="cs-CZ" i="1" dirty="0" err="1"/>
              <a:t>positions</a:t>
            </a:r>
            <a:r>
              <a:rPr lang="cs-CZ" i="1" dirty="0"/>
              <a:t> </a:t>
            </a:r>
            <a:r>
              <a:rPr lang="cs-CZ" i="1" dirty="0" err="1"/>
              <a:t>taken</a:t>
            </a:r>
            <a:r>
              <a:rPr lang="cs-CZ" i="1" dirty="0"/>
              <a:t> by </a:t>
            </a:r>
            <a:r>
              <a:rPr lang="cs-CZ" i="1" dirty="0" err="1"/>
              <a:t>others</a:t>
            </a:r>
            <a:r>
              <a:rPr lang="cs-CZ" i="1" dirty="0"/>
              <a:t>“ </a:t>
            </a:r>
            <a:r>
              <a:rPr lang="cs-CZ" dirty="0"/>
              <a:t>(</a:t>
            </a:r>
            <a:r>
              <a:rPr lang="cs-CZ" dirty="0" err="1"/>
              <a:t>McCutheon</a:t>
            </a:r>
            <a:r>
              <a:rPr lang="cs-CZ" dirty="0"/>
              <a:t> 1999)</a:t>
            </a:r>
          </a:p>
          <a:p>
            <a:r>
              <a:rPr lang="cs-CZ" dirty="0"/>
              <a:t>- fenomenologické kořeny</a:t>
            </a:r>
          </a:p>
          <a:p>
            <a:r>
              <a:rPr lang="cs-CZ" dirty="0"/>
              <a:t>- v průběhu druhé poloviny 20. století se stalo téměř standardem vědecké práce</a:t>
            </a:r>
          </a:p>
          <a:p>
            <a:r>
              <a:rPr lang="cs-CZ" dirty="0"/>
              <a:t>- idea, že vědec by měl při studiu náboženství aplikovat neutrální, nehodnotící postoj, který respektuje jednotlivé náboženské tradice a fenomény a striktně se zabývá jejich popisem, klasifikací a srovnáním</a:t>
            </a:r>
          </a:p>
        </p:txBody>
      </p:sp>
      <p:sp>
        <p:nvSpPr>
          <p:cNvPr id="4" name="Zástupný symbol pro datum 3">
            <a:extLst>
              <a:ext uri="{FF2B5EF4-FFF2-40B4-BE49-F238E27FC236}">
                <a16:creationId xmlns:a16="http://schemas.microsoft.com/office/drawing/2014/main" id="{2051AEFA-261A-4640-89B9-C585CD46C8FC}"/>
              </a:ext>
            </a:extLst>
          </p:cNvPr>
          <p:cNvSpPr>
            <a:spLocks noGrp="1"/>
          </p:cNvSpPr>
          <p:nvPr>
            <p:ph type="dt" sz="half" idx="10"/>
          </p:nvPr>
        </p:nvSpPr>
        <p:spPr/>
        <p:txBody>
          <a:bodyPr/>
          <a:lstStyle/>
          <a:p>
            <a:pPr rtl="0"/>
            <a:fld id="{ECCB81F3-DDE0-4DA4-BA3D-DCA17B514D85}" type="datetime1">
              <a:rPr lang="cs-CZ" smtClean="0"/>
              <a:t>05.10.2025</a:t>
            </a:fld>
            <a:endParaRPr lang="en-US" dirty="0"/>
          </a:p>
        </p:txBody>
      </p:sp>
    </p:spTree>
    <p:extLst>
      <p:ext uri="{BB962C8B-B14F-4D97-AF65-F5344CB8AC3E}">
        <p14:creationId xmlns:p14="http://schemas.microsoft.com/office/powerpoint/2010/main" val="2937218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F01073-95A8-4B3B-BE6B-F1CD99C3352E}"/>
              </a:ext>
            </a:extLst>
          </p:cNvPr>
          <p:cNvSpPr>
            <a:spLocks noGrp="1"/>
          </p:cNvSpPr>
          <p:nvPr>
            <p:ph type="title"/>
          </p:nvPr>
        </p:nvSpPr>
        <p:spPr/>
        <p:txBody>
          <a:bodyPr/>
          <a:lstStyle/>
          <a:p>
            <a:r>
              <a:rPr lang="cs-CZ" dirty="0"/>
              <a:t>Metodologický agnosticismus</a:t>
            </a:r>
          </a:p>
        </p:txBody>
      </p:sp>
      <p:sp>
        <p:nvSpPr>
          <p:cNvPr id="3" name="Zástupný text 2">
            <a:extLst>
              <a:ext uri="{FF2B5EF4-FFF2-40B4-BE49-F238E27FC236}">
                <a16:creationId xmlns:a16="http://schemas.microsoft.com/office/drawing/2014/main" id="{FF4B64EF-F0DB-4FE6-95C7-431093C766DD}"/>
              </a:ext>
            </a:extLst>
          </p:cNvPr>
          <p:cNvSpPr>
            <a:spLocks noGrp="1"/>
          </p:cNvSpPr>
          <p:nvPr>
            <p:ph type="body" idx="1"/>
          </p:nvPr>
        </p:nvSpPr>
        <p:spPr/>
        <p:txBody>
          <a:bodyPr/>
          <a:lstStyle/>
          <a:p>
            <a:r>
              <a:rPr lang="cs-CZ" dirty="0"/>
              <a:t>Plusy</a:t>
            </a:r>
          </a:p>
        </p:txBody>
      </p:sp>
      <p:sp>
        <p:nvSpPr>
          <p:cNvPr id="4" name="Zástupný obsah 3">
            <a:extLst>
              <a:ext uri="{FF2B5EF4-FFF2-40B4-BE49-F238E27FC236}">
                <a16:creationId xmlns:a16="http://schemas.microsoft.com/office/drawing/2014/main" id="{02E16E6F-EE1D-4D16-B14F-95661F034A91}"/>
              </a:ext>
            </a:extLst>
          </p:cNvPr>
          <p:cNvSpPr>
            <a:spLocks noGrp="1"/>
          </p:cNvSpPr>
          <p:nvPr>
            <p:ph sz="half" idx="2"/>
          </p:nvPr>
        </p:nvSpPr>
        <p:spPr/>
        <p:txBody>
          <a:bodyPr/>
          <a:lstStyle/>
          <a:p>
            <a:endParaRPr lang="cs-CZ"/>
          </a:p>
        </p:txBody>
      </p:sp>
      <p:sp>
        <p:nvSpPr>
          <p:cNvPr id="5" name="Zástupný text 4">
            <a:extLst>
              <a:ext uri="{FF2B5EF4-FFF2-40B4-BE49-F238E27FC236}">
                <a16:creationId xmlns:a16="http://schemas.microsoft.com/office/drawing/2014/main" id="{F8D57A70-DBB3-4EA6-AED8-AFB21C3BCAA8}"/>
              </a:ext>
            </a:extLst>
          </p:cNvPr>
          <p:cNvSpPr>
            <a:spLocks noGrp="1"/>
          </p:cNvSpPr>
          <p:nvPr>
            <p:ph type="body" sz="quarter" idx="3"/>
          </p:nvPr>
        </p:nvSpPr>
        <p:spPr/>
        <p:txBody>
          <a:bodyPr/>
          <a:lstStyle/>
          <a:p>
            <a:r>
              <a:rPr lang="cs-CZ" dirty="0"/>
              <a:t>Minusy</a:t>
            </a:r>
          </a:p>
        </p:txBody>
      </p:sp>
      <p:sp>
        <p:nvSpPr>
          <p:cNvPr id="6" name="Zástupný obsah 5">
            <a:extLst>
              <a:ext uri="{FF2B5EF4-FFF2-40B4-BE49-F238E27FC236}">
                <a16:creationId xmlns:a16="http://schemas.microsoft.com/office/drawing/2014/main" id="{D772846D-45D2-4B5E-A336-549AA95B7ADE}"/>
              </a:ext>
            </a:extLst>
          </p:cNvPr>
          <p:cNvSpPr>
            <a:spLocks noGrp="1"/>
          </p:cNvSpPr>
          <p:nvPr>
            <p:ph sz="quarter" idx="4"/>
          </p:nvPr>
        </p:nvSpPr>
        <p:spPr/>
        <p:txBody>
          <a:bodyPr/>
          <a:lstStyle/>
          <a:p>
            <a:endParaRPr lang="cs-CZ"/>
          </a:p>
        </p:txBody>
      </p:sp>
      <p:sp>
        <p:nvSpPr>
          <p:cNvPr id="7" name="Zástupný symbol pro datum 6">
            <a:extLst>
              <a:ext uri="{FF2B5EF4-FFF2-40B4-BE49-F238E27FC236}">
                <a16:creationId xmlns:a16="http://schemas.microsoft.com/office/drawing/2014/main" id="{9FCCB43E-10F7-41B3-B673-0AB366C66715}"/>
              </a:ext>
            </a:extLst>
          </p:cNvPr>
          <p:cNvSpPr>
            <a:spLocks noGrp="1"/>
          </p:cNvSpPr>
          <p:nvPr>
            <p:ph type="dt" sz="half" idx="10"/>
          </p:nvPr>
        </p:nvSpPr>
        <p:spPr/>
        <p:txBody>
          <a:bodyPr/>
          <a:lstStyle/>
          <a:p>
            <a:pPr rtl="0"/>
            <a:fld id="{8EFFA001-1288-4B91-8F38-F652FDAD1948}" type="datetime1">
              <a:rPr lang="cs-CZ" smtClean="0"/>
              <a:t>05.10.2025</a:t>
            </a:fld>
            <a:endParaRPr lang="en-US" dirty="0"/>
          </a:p>
        </p:txBody>
      </p:sp>
    </p:spTree>
    <p:extLst>
      <p:ext uri="{BB962C8B-B14F-4D97-AF65-F5344CB8AC3E}">
        <p14:creationId xmlns:p14="http://schemas.microsoft.com/office/powerpoint/2010/main" val="2465967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3ECC88-C226-442B-AF4D-E2D73A5341BF}"/>
              </a:ext>
            </a:extLst>
          </p:cNvPr>
          <p:cNvSpPr>
            <a:spLocks noGrp="1"/>
          </p:cNvSpPr>
          <p:nvPr>
            <p:ph type="title"/>
          </p:nvPr>
        </p:nvSpPr>
        <p:spPr/>
        <p:txBody>
          <a:bodyPr/>
          <a:lstStyle/>
          <a:p>
            <a:r>
              <a:rPr lang="cs-CZ" dirty="0"/>
              <a:t>Metodologický agnosticismus</a:t>
            </a:r>
          </a:p>
        </p:txBody>
      </p:sp>
      <p:sp>
        <p:nvSpPr>
          <p:cNvPr id="3" name="Zástupný obsah 2">
            <a:extLst>
              <a:ext uri="{FF2B5EF4-FFF2-40B4-BE49-F238E27FC236}">
                <a16:creationId xmlns:a16="http://schemas.microsoft.com/office/drawing/2014/main" id="{4D761C6D-D05C-47A9-BF5F-789141FEC351}"/>
              </a:ext>
            </a:extLst>
          </p:cNvPr>
          <p:cNvSpPr>
            <a:spLocks noGrp="1"/>
          </p:cNvSpPr>
          <p:nvPr>
            <p:ph idx="1"/>
          </p:nvPr>
        </p:nvSpPr>
        <p:spPr/>
        <p:txBody>
          <a:bodyPr>
            <a:normAutofit fontScale="92500" lnSpcReduction="10000"/>
          </a:bodyPr>
          <a:lstStyle/>
          <a:p>
            <a:r>
              <a:rPr lang="cs-CZ" dirty="0"/>
              <a:t>- důraz na </a:t>
            </a:r>
            <a:r>
              <a:rPr lang="cs-CZ" b="1" dirty="0"/>
              <a:t>sociální konstruktivismus</a:t>
            </a:r>
            <a:r>
              <a:rPr lang="cs-CZ" dirty="0"/>
              <a:t>, analýzu sociálních institucí; jakým způsobem se sociální situace </a:t>
            </a:r>
            <a:r>
              <a:rPr lang="cs-CZ" b="1" dirty="0"/>
              <a:t>podílí na tvorbě náboženské zkušenosti</a:t>
            </a:r>
            <a:r>
              <a:rPr lang="cs-CZ" dirty="0"/>
              <a:t>?</a:t>
            </a:r>
          </a:p>
          <a:p>
            <a:r>
              <a:rPr lang="cs-CZ" dirty="0"/>
              <a:t>- z definice nedokáže říct cokoliv o statusu náboženských jevů</a:t>
            </a:r>
          </a:p>
          <a:p>
            <a:r>
              <a:rPr lang="cs-CZ" dirty="0"/>
              <a:t>- lze se vyhnout finální odpovědi o statusu náboženské (potažmo vědecké reality)</a:t>
            </a:r>
          </a:p>
          <a:p>
            <a:r>
              <a:rPr lang="cs-CZ" dirty="0"/>
              <a:t>- to, co informátoři tvrdí o náboženské realitě, vlastně není důležité</a:t>
            </a:r>
          </a:p>
          <a:p>
            <a:r>
              <a:rPr lang="cs-CZ" dirty="0"/>
              <a:t>- moje vlastní identita či přesvědčení by neměly  zasahovat do mé analýzy</a:t>
            </a:r>
          </a:p>
          <a:p>
            <a:r>
              <a:rPr lang="cs-CZ" dirty="0"/>
              <a:t>- </a:t>
            </a:r>
            <a:r>
              <a:rPr lang="cs-CZ" b="1" dirty="0"/>
              <a:t>postmoderní kritika: </a:t>
            </a:r>
            <a:r>
              <a:rPr lang="cs-CZ" dirty="0"/>
              <a:t>není možné dosáhnout objektivního poznání, každý vědec je ideologicky situován v čase a prostoru, </a:t>
            </a:r>
          </a:p>
          <a:p>
            <a:r>
              <a:rPr lang="cs-CZ" dirty="0"/>
              <a:t>- </a:t>
            </a:r>
            <a:r>
              <a:rPr lang="cs-CZ" b="1" dirty="0" err="1"/>
              <a:t>postkolokoniální</a:t>
            </a:r>
            <a:r>
              <a:rPr lang="cs-CZ" b="1" dirty="0"/>
              <a:t> kritika:  </a:t>
            </a:r>
            <a:r>
              <a:rPr lang="cs-CZ" dirty="0"/>
              <a:t>neutrální pozice je vždy mocenskou pozicí bílého západního vědce-muže</a:t>
            </a:r>
          </a:p>
          <a:p>
            <a:endParaRPr lang="cs-CZ" dirty="0"/>
          </a:p>
          <a:p>
            <a:endParaRPr lang="cs-CZ" dirty="0"/>
          </a:p>
        </p:txBody>
      </p:sp>
      <p:sp>
        <p:nvSpPr>
          <p:cNvPr id="4" name="Zástupný symbol pro datum 3">
            <a:extLst>
              <a:ext uri="{FF2B5EF4-FFF2-40B4-BE49-F238E27FC236}">
                <a16:creationId xmlns:a16="http://schemas.microsoft.com/office/drawing/2014/main" id="{2051AEFA-261A-4640-89B9-C585CD46C8FC}"/>
              </a:ext>
            </a:extLst>
          </p:cNvPr>
          <p:cNvSpPr>
            <a:spLocks noGrp="1"/>
          </p:cNvSpPr>
          <p:nvPr>
            <p:ph type="dt" sz="half" idx="10"/>
          </p:nvPr>
        </p:nvSpPr>
        <p:spPr/>
        <p:txBody>
          <a:bodyPr/>
          <a:lstStyle/>
          <a:p>
            <a:pPr rtl="0"/>
            <a:fld id="{ECCB81F3-DDE0-4DA4-BA3D-DCA17B514D85}" type="datetime1">
              <a:rPr lang="cs-CZ" smtClean="0"/>
              <a:t>05.10.2025</a:t>
            </a:fld>
            <a:endParaRPr lang="en-US" dirty="0"/>
          </a:p>
        </p:txBody>
      </p:sp>
    </p:spTree>
    <p:extLst>
      <p:ext uri="{BB962C8B-B14F-4D97-AF65-F5344CB8AC3E}">
        <p14:creationId xmlns:p14="http://schemas.microsoft.com/office/powerpoint/2010/main" val="1462283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F8D477-43E6-43EB-BEC5-BED3C6B267B0}"/>
              </a:ext>
            </a:extLst>
          </p:cNvPr>
          <p:cNvSpPr>
            <a:spLocks noGrp="1"/>
          </p:cNvSpPr>
          <p:nvPr>
            <p:ph type="title"/>
          </p:nvPr>
        </p:nvSpPr>
        <p:spPr>
          <a:xfrm>
            <a:off x="1097280" y="286603"/>
            <a:ext cx="10058400" cy="1450757"/>
          </a:xfrm>
        </p:spPr>
        <p:txBody>
          <a:bodyPr anchor="b">
            <a:normAutofit/>
          </a:bodyPr>
          <a:lstStyle/>
          <a:p>
            <a:r>
              <a:rPr lang="cs-CZ" dirty="0"/>
              <a:t>Kombinované přístupy</a:t>
            </a:r>
          </a:p>
        </p:txBody>
      </p:sp>
      <p:sp>
        <p:nvSpPr>
          <p:cNvPr id="3" name="Zástupný obsah 2">
            <a:extLst>
              <a:ext uri="{FF2B5EF4-FFF2-40B4-BE49-F238E27FC236}">
                <a16:creationId xmlns:a16="http://schemas.microsoft.com/office/drawing/2014/main" id="{5D9A5185-19F8-490C-A90B-E80B6E5CFAEA}"/>
              </a:ext>
            </a:extLst>
          </p:cNvPr>
          <p:cNvSpPr>
            <a:spLocks noGrp="1"/>
          </p:cNvSpPr>
          <p:nvPr>
            <p:ph sz="half" idx="1"/>
          </p:nvPr>
        </p:nvSpPr>
        <p:spPr>
          <a:xfrm>
            <a:off x="1097280" y="2120900"/>
            <a:ext cx="4639736" cy="3748193"/>
          </a:xfrm>
        </p:spPr>
        <p:txBody>
          <a:bodyPr>
            <a:normAutofit/>
          </a:bodyPr>
          <a:lstStyle/>
          <a:p>
            <a:pPr>
              <a:lnSpc>
                <a:spcPct val="100000"/>
              </a:lnSpc>
            </a:pPr>
            <a:r>
              <a:rPr lang="cs-CZ" sz="1600" dirty="0"/>
              <a:t>- </a:t>
            </a:r>
            <a:r>
              <a:rPr lang="cs-CZ" sz="1600" b="1" dirty="0" err="1"/>
              <a:t>Věřícný</a:t>
            </a:r>
            <a:r>
              <a:rPr lang="cs-CZ" sz="1600" b="1" dirty="0"/>
              <a:t> přístup: </a:t>
            </a:r>
          </a:p>
          <a:p>
            <a:pPr>
              <a:lnSpc>
                <a:spcPct val="100000"/>
              </a:lnSpc>
            </a:pPr>
            <a:r>
              <a:rPr lang="cs-CZ" sz="1600" i="1" dirty="0"/>
              <a:t>„</a:t>
            </a:r>
            <a:r>
              <a:rPr lang="cs-CZ" sz="1600" i="1" dirty="0" err="1"/>
              <a:t>Věřícný</a:t>
            </a:r>
            <a:r>
              <a:rPr lang="cs-CZ" sz="1600" i="1" dirty="0"/>
              <a:t> pohled se však na druhou stranu nevyčerpává ani pochybováním o tom, co máme běžně za samozřejmé. A nejde ani o pouhé připouštění alternativ… </a:t>
            </a:r>
            <a:r>
              <a:rPr lang="cs-CZ" sz="1600" i="1" dirty="0" err="1"/>
              <a:t>Věřícným</a:t>
            </a:r>
            <a:r>
              <a:rPr lang="cs-CZ" sz="1600" i="1" dirty="0"/>
              <a:t> pohledem se nedíváme, jestliže polevíme, jestliže znejistíme, jestliže se odchýlíme. Naopak, věřícnost vyžaduje zbystření a mobilizaci intelektuálních sil. Dívat se </a:t>
            </a:r>
            <a:r>
              <a:rPr lang="cs-CZ" sz="1600" i="1" dirty="0" err="1"/>
              <a:t>věřícnýma</a:t>
            </a:r>
            <a:r>
              <a:rPr lang="cs-CZ" sz="1600" i="1" dirty="0"/>
              <a:t> očima je záměrný a nesamozřejmý postoj, pracně budovaný a udržovaný.“ </a:t>
            </a:r>
          </a:p>
          <a:p>
            <a:pPr>
              <a:lnSpc>
                <a:spcPct val="100000"/>
              </a:lnSpc>
            </a:pPr>
            <a:r>
              <a:rPr lang="cs-CZ" sz="1600" dirty="0"/>
              <a:t>Konopásek, Paleček 2006</a:t>
            </a:r>
          </a:p>
          <a:p>
            <a:pPr>
              <a:lnSpc>
                <a:spcPct val="100000"/>
              </a:lnSpc>
            </a:pPr>
            <a:endParaRPr lang="cs-CZ" sz="1600" dirty="0"/>
          </a:p>
        </p:txBody>
      </p:sp>
      <p:pic>
        <p:nvPicPr>
          <p:cNvPr id="9218" name="Picture 2" descr="Zdenek Konopásek">
            <a:extLst>
              <a:ext uri="{FF2B5EF4-FFF2-40B4-BE49-F238E27FC236}">
                <a16:creationId xmlns:a16="http://schemas.microsoft.com/office/drawing/2014/main" id="{72A25FBB-05D4-417E-843F-5B0B29B14F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56" r="1326" b="2"/>
          <a:stretch/>
        </p:blipFill>
        <p:spPr bwMode="auto">
          <a:xfrm>
            <a:off x="8971280" y="1964425"/>
            <a:ext cx="3119120" cy="2893325"/>
          </a:xfrm>
          <a:prstGeom prst="rect">
            <a:avLst/>
          </a:prstGeom>
          <a:solidFill>
            <a:srgbClr val="FFFFFF"/>
          </a:solidFill>
        </p:spPr>
      </p:pic>
      <p:sp>
        <p:nvSpPr>
          <p:cNvPr id="4" name="Zástupný symbol pro datum 3">
            <a:extLst>
              <a:ext uri="{FF2B5EF4-FFF2-40B4-BE49-F238E27FC236}">
                <a16:creationId xmlns:a16="http://schemas.microsoft.com/office/drawing/2014/main" id="{BB33A7D5-6949-40EB-89B4-A33B3D3B40E7}"/>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ECCB81F3-DDE0-4DA4-BA3D-DCA17B514D85}" type="datetime1">
              <a:rPr lang="cs-CZ" smtClean="0"/>
              <a:pPr rtl="0">
                <a:spcAft>
                  <a:spcPts val="600"/>
                </a:spcAft>
              </a:pPr>
              <a:t>05.10.2025</a:t>
            </a:fld>
            <a:endParaRPr lang="en-US"/>
          </a:p>
        </p:txBody>
      </p:sp>
      <p:pic>
        <p:nvPicPr>
          <p:cNvPr id="9220" name="Picture 4" descr="Honza Paleček – TUDYTAM">
            <a:extLst>
              <a:ext uri="{FF2B5EF4-FFF2-40B4-BE49-F238E27FC236}">
                <a16:creationId xmlns:a16="http://schemas.microsoft.com/office/drawing/2014/main" id="{46788242-EA28-4D8D-ABA1-0C30DB5EC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5398" y="200025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339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F8D477-43E6-43EB-BEC5-BED3C6B267B0}"/>
              </a:ext>
            </a:extLst>
          </p:cNvPr>
          <p:cNvSpPr>
            <a:spLocks noGrp="1"/>
          </p:cNvSpPr>
          <p:nvPr>
            <p:ph type="title"/>
          </p:nvPr>
        </p:nvSpPr>
        <p:spPr>
          <a:xfrm>
            <a:off x="1097280" y="286603"/>
            <a:ext cx="10058400" cy="1450757"/>
          </a:xfrm>
        </p:spPr>
        <p:txBody>
          <a:bodyPr anchor="b">
            <a:normAutofit/>
          </a:bodyPr>
          <a:lstStyle/>
          <a:p>
            <a:r>
              <a:rPr lang="cs-CZ" dirty="0"/>
              <a:t>Kombinované přístupy</a:t>
            </a:r>
          </a:p>
        </p:txBody>
      </p:sp>
      <p:sp>
        <p:nvSpPr>
          <p:cNvPr id="3" name="Zástupný obsah 2">
            <a:extLst>
              <a:ext uri="{FF2B5EF4-FFF2-40B4-BE49-F238E27FC236}">
                <a16:creationId xmlns:a16="http://schemas.microsoft.com/office/drawing/2014/main" id="{5D9A5185-19F8-490C-A90B-E80B6E5CFAEA}"/>
              </a:ext>
            </a:extLst>
          </p:cNvPr>
          <p:cNvSpPr>
            <a:spLocks noGrp="1"/>
          </p:cNvSpPr>
          <p:nvPr>
            <p:ph sz="half" idx="1"/>
          </p:nvPr>
        </p:nvSpPr>
        <p:spPr>
          <a:xfrm>
            <a:off x="1097280" y="2120900"/>
            <a:ext cx="4639736" cy="3748193"/>
          </a:xfrm>
        </p:spPr>
        <p:txBody>
          <a:bodyPr>
            <a:normAutofit/>
          </a:bodyPr>
          <a:lstStyle/>
          <a:p>
            <a:pPr>
              <a:lnSpc>
                <a:spcPct val="100000"/>
              </a:lnSpc>
            </a:pPr>
            <a:r>
              <a:rPr lang="cs-CZ" sz="1600" dirty="0"/>
              <a:t>- </a:t>
            </a:r>
            <a:r>
              <a:rPr lang="cs-CZ" sz="1600" b="1" dirty="0"/>
              <a:t>Antropologická teorie mysli:  </a:t>
            </a:r>
          </a:p>
          <a:p>
            <a:pPr>
              <a:lnSpc>
                <a:spcPct val="100000"/>
              </a:lnSpc>
            </a:pPr>
            <a:r>
              <a:rPr lang="cs-CZ" sz="1600" i="1" dirty="0"/>
              <a:t>„Problém pochopení jiné mysli a to, co Dan </a:t>
            </a:r>
            <a:r>
              <a:rPr lang="cs-CZ" sz="1600" i="1" dirty="0" err="1"/>
              <a:t>Sperber</a:t>
            </a:r>
            <a:r>
              <a:rPr lang="cs-CZ" sz="1600" i="1" dirty="0"/>
              <a:t> nazval ‚očividně iracionálními přesvědčeními‘, patří k těm nejstarším hádankám v naší disciplíně. </a:t>
            </a:r>
            <a:br>
              <a:rPr lang="cs-CZ" sz="1600" i="1" dirty="0"/>
            </a:br>
            <a:r>
              <a:rPr lang="cs-CZ" sz="1600" i="1" dirty="0"/>
              <a:t>Popsat takovou hádanku prostřednictvím antropologické teorie mysli znamená chápat ji ne jako problém, jak druzí lidé (</a:t>
            </a:r>
            <a:r>
              <a:rPr lang="cs-CZ" sz="1600" i="1" dirty="0" err="1"/>
              <a:t>aliterální</a:t>
            </a:r>
            <a:r>
              <a:rPr lang="cs-CZ" sz="1600" i="1" dirty="0"/>
              <a:t>, předmoderní a </a:t>
            </a:r>
            <a:r>
              <a:rPr lang="cs-CZ" sz="1600" i="1" dirty="0" err="1"/>
              <a:t>protovědečtí</a:t>
            </a:r>
            <a:r>
              <a:rPr lang="cs-CZ" sz="1600" i="1" dirty="0"/>
              <a:t>) myslí, ale jako hádanku o tom, jakým způsobem </a:t>
            </a:r>
            <a:r>
              <a:rPr lang="cs-CZ" sz="1600" b="1" i="1" dirty="0"/>
              <a:t>kultura formuje očekávání toho, co se počítá jako poznávání, a jak je toto poznání poznáváno</a:t>
            </a:r>
            <a:r>
              <a:rPr lang="cs-CZ" sz="1600" i="1" dirty="0"/>
              <a:t>.“</a:t>
            </a:r>
          </a:p>
          <a:p>
            <a:pPr>
              <a:lnSpc>
                <a:spcPct val="100000"/>
              </a:lnSpc>
            </a:pPr>
            <a:r>
              <a:rPr lang="cs-CZ" sz="1600" dirty="0"/>
              <a:t>Tanya </a:t>
            </a:r>
            <a:r>
              <a:rPr lang="cs-CZ" sz="1600" dirty="0" err="1"/>
              <a:t>Luhrmann</a:t>
            </a:r>
            <a:r>
              <a:rPr lang="cs-CZ" sz="1600" dirty="0"/>
              <a:t>, 2012</a:t>
            </a:r>
          </a:p>
        </p:txBody>
      </p:sp>
      <p:pic>
        <p:nvPicPr>
          <p:cNvPr id="8194" name="Picture 2" descr="Tanya Marie Luhrmann | Department of Anthropology">
            <a:extLst>
              <a:ext uri="{FF2B5EF4-FFF2-40B4-BE49-F238E27FC236}">
                <a16:creationId xmlns:a16="http://schemas.microsoft.com/office/drawing/2014/main" id="{CA51E4F1-0F5C-48B5-968B-E197D53E80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58" r="-3" b="14355"/>
          <a:stretch/>
        </p:blipFill>
        <p:spPr bwMode="auto">
          <a:xfrm>
            <a:off x="8056880" y="1958340"/>
            <a:ext cx="3830320" cy="3748194"/>
          </a:xfrm>
          <a:prstGeom prst="rect">
            <a:avLst/>
          </a:prstGeom>
          <a:solidFill>
            <a:srgbClr val="FFFFFF"/>
          </a:solidFill>
        </p:spPr>
      </p:pic>
      <p:sp>
        <p:nvSpPr>
          <p:cNvPr id="4" name="Zástupný symbol pro datum 3">
            <a:extLst>
              <a:ext uri="{FF2B5EF4-FFF2-40B4-BE49-F238E27FC236}">
                <a16:creationId xmlns:a16="http://schemas.microsoft.com/office/drawing/2014/main" id="{BB33A7D5-6949-40EB-89B4-A33B3D3B40E7}"/>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ECCB81F3-DDE0-4DA4-BA3D-DCA17B514D85}" type="datetime1">
              <a:rPr lang="cs-CZ" smtClean="0"/>
              <a:pPr rtl="0">
                <a:spcAft>
                  <a:spcPts val="600"/>
                </a:spcAft>
              </a:pPr>
              <a:t>05.10.2025</a:t>
            </a:fld>
            <a:endParaRPr lang="en-US"/>
          </a:p>
        </p:txBody>
      </p:sp>
      <p:pic>
        <p:nvPicPr>
          <p:cNvPr id="8198" name="Picture 6" descr="Tanya Luhrmann on &quot;When God Talks Back&quot; | MPR News">
            <a:extLst>
              <a:ext uri="{FF2B5EF4-FFF2-40B4-BE49-F238E27FC236}">
                <a16:creationId xmlns:a16="http://schemas.microsoft.com/office/drawing/2014/main" id="{6400036A-6382-4DA9-B471-A836F622F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2205" y="1737360"/>
            <a:ext cx="1743075" cy="2455227"/>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Persuasions of the Witch's Craft: Ritual Magic in Contemporary England:  Luhrmann, T. M.: 9780674663244: Amazon.com: Books">
            <a:extLst>
              <a:ext uri="{FF2B5EF4-FFF2-40B4-BE49-F238E27FC236}">
                <a16:creationId xmlns:a16="http://schemas.microsoft.com/office/drawing/2014/main" id="{902A7CFB-F2E1-4FD8-8BB9-0406D2465E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005" y="4192588"/>
            <a:ext cx="174307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871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F8D477-43E6-43EB-BEC5-BED3C6B267B0}"/>
              </a:ext>
            </a:extLst>
          </p:cNvPr>
          <p:cNvSpPr>
            <a:spLocks noGrp="1"/>
          </p:cNvSpPr>
          <p:nvPr>
            <p:ph type="title"/>
          </p:nvPr>
        </p:nvSpPr>
        <p:spPr>
          <a:xfrm>
            <a:off x="1097280" y="286603"/>
            <a:ext cx="10058400" cy="1450757"/>
          </a:xfrm>
        </p:spPr>
        <p:txBody>
          <a:bodyPr anchor="b">
            <a:normAutofit/>
          </a:bodyPr>
          <a:lstStyle/>
          <a:p>
            <a:r>
              <a:rPr lang="cs-CZ" dirty="0"/>
              <a:t>Kombinované přístupy</a:t>
            </a:r>
          </a:p>
        </p:txBody>
      </p:sp>
      <p:sp>
        <p:nvSpPr>
          <p:cNvPr id="3" name="Zástupný obsah 2">
            <a:extLst>
              <a:ext uri="{FF2B5EF4-FFF2-40B4-BE49-F238E27FC236}">
                <a16:creationId xmlns:a16="http://schemas.microsoft.com/office/drawing/2014/main" id="{5D9A5185-19F8-490C-A90B-E80B6E5CFAEA}"/>
              </a:ext>
            </a:extLst>
          </p:cNvPr>
          <p:cNvSpPr>
            <a:spLocks noGrp="1"/>
          </p:cNvSpPr>
          <p:nvPr>
            <p:ph sz="half" idx="1"/>
          </p:nvPr>
        </p:nvSpPr>
        <p:spPr>
          <a:xfrm>
            <a:off x="1097279" y="2120900"/>
            <a:ext cx="6297819" cy="3748193"/>
          </a:xfrm>
        </p:spPr>
        <p:txBody>
          <a:bodyPr>
            <a:normAutofit fontScale="92500" lnSpcReduction="20000"/>
          </a:bodyPr>
          <a:lstStyle/>
          <a:p>
            <a:pPr>
              <a:lnSpc>
                <a:spcPct val="100000"/>
              </a:lnSpc>
            </a:pPr>
            <a:r>
              <a:rPr lang="cs-CZ" sz="1500" dirty="0"/>
              <a:t>- </a:t>
            </a:r>
            <a:r>
              <a:rPr lang="cs-CZ" sz="1500" b="1" dirty="0"/>
              <a:t>Sémiotická teorie: </a:t>
            </a:r>
          </a:p>
          <a:p>
            <a:pPr>
              <a:lnSpc>
                <a:spcPct val="100000"/>
              </a:lnSpc>
            </a:pPr>
            <a:r>
              <a:rPr lang="cs-CZ" sz="1500" b="1" dirty="0"/>
              <a:t>„</a:t>
            </a:r>
            <a:r>
              <a:rPr lang="en-US" sz="1500" dirty="0"/>
              <a:t>This search for a better way to attend to our relations to that which lies </a:t>
            </a:r>
            <a:r>
              <a:rPr lang="en-US" sz="1500" b="1" dirty="0"/>
              <a:t>beyond the human</a:t>
            </a:r>
            <a:r>
              <a:rPr lang="cs-CZ" sz="1500" b="1" dirty="0"/>
              <a:t> (nad rámec lidského)</a:t>
            </a:r>
            <a:r>
              <a:rPr lang="en-US" sz="1500" dirty="0"/>
              <a:t>, especially that part of the world beyond the human that is alive, forces us to make ontological claims—claims, that is, about the nature of reality. That, for example, jaguars in some way or other represent the world demands a general explanation that takes into account certain insights about the way the world is—insights that are garnered from attention to engagements with nonhumans and that are thus not fully circumscribed by any particular human system of understanding them.</a:t>
            </a:r>
            <a:r>
              <a:rPr lang="cs-CZ" sz="1500" dirty="0"/>
              <a:t>“</a:t>
            </a:r>
            <a:r>
              <a:rPr lang="en-US" sz="1500" dirty="0"/>
              <a:t> </a:t>
            </a:r>
            <a:endParaRPr lang="cs-CZ" sz="1500" b="1" dirty="0"/>
          </a:p>
          <a:p>
            <a:pPr>
              <a:lnSpc>
                <a:spcPct val="100000"/>
              </a:lnSpc>
            </a:pPr>
            <a:r>
              <a:rPr lang="cs-CZ" sz="1500" dirty="0"/>
              <a:t>Eduardo </a:t>
            </a:r>
            <a:r>
              <a:rPr lang="cs-CZ" sz="1500" dirty="0" err="1"/>
              <a:t>Kohn</a:t>
            </a:r>
            <a:r>
              <a:rPr lang="cs-CZ" sz="1500" dirty="0"/>
              <a:t>, 2013, </a:t>
            </a:r>
            <a:r>
              <a:rPr lang="cs-CZ" sz="1500" i="1" dirty="0" err="1"/>
              <a:t>How</a:t>
            </a:r>
            <a:r>
              <a:rPr lang="cs-CZ" sz="1500" i="1" dirty="0"/>
              <a:t> </a:t>
            </a:r>
            <a:r>
              <a:rPr lang="cs-CZ" sz="1500" i="1" dirty="0" err="1"/>
              <a:t>forests</a:t>
            </a:r>
            <a:r>
              <a:rPr lang="cs-CZ" sz="1500" i="1" dirty="0"/>
              <a:t> </a:t>
            </a:r>
            <a:r>
              <a:rPr lang="cs-CZ" sz="1500" i="1" dirty="0" err="1"/>
              <a:t>think</a:t>
            </a:r>
            <a:endParaRPr lang="cs-CZ" sz="1500" i="1" dirty="0"/>
          </a:p>
          <a:p>
            <a:pPr>
              <a:lnSpc>
                <a:spcPct val="100000"/>
              </a:lnSpc>
            </a:pPr>
            <a:r>
              <a:rPr lang="cs-CZ" sz="1500" b="1" dirty="0"/>
              <a:t>Zdroje:</a:t>
            </a:r>
          </a:p>
          <a:p>
            <a:pPr>
              <a:lnSpc>
                <a:spcPct val="100000"/>
              </a:lnSpc>
            </a:pPr>
            <a:r>
              <a:rPr lang="cs-CZ" sz="1500" dirty="0"/>
              <a:t>Perspektivismus – </a:t>
            </a:r>
            <a:r>
              <a:rPr lang="cs-CZ" sz="1500" dirty="0" err="1"/>
              <a:t>Viviero</a:t>
            </a:r>
            <a:r>
              <a:rPr lang="cs-CZ" sz="1500" dirty="0"/>
              <a:t> de Castro</a:t>
            </a:r>
          </a:p>
          <a:p>
            <a:pPr>
              <a:lnSpc>
                <a:spcPct val="100000"/>
              </a:lnSpc>
            </a:pPr>
            <a:r>
              <a:rPr lang="cs-CZ" sz="1500" dirty="0"/>
              <a:t>Sémiotika  - Charles </a:t>
            </a:r>
            <a:r>
              <a:rPr lang="cs-CZ" sz="1500" dirty="0" err="1"/>
              <a:t>Pierce</a:t>
            </a:r>
            <a:endParaRPr lang="cs-CZ" sz="1500" dirty="0"/>
          </a:p>
          <a:p>
            <a:pPr>
              <a:lnSpc>
                <a:spcPct val="100000"/>
              </a:lnSpc>
            </a:pPr>
            <a:r>
              <a:rPr lang="cs-CZ" sz="1500" dirty="0"/>
              <a:t>Antropologie jako kosmická diplomacie (</a:t>
            </a:r>
            <a:r>
              <a:rPr lang="cs-CZ" sz="1500" dirty="0" err="1"/>
              <a:t>Latour</a:t>
            </a:r>
            <a:r>
              <a:rPr lang="cs-CZ" sz="1500" dirty="0"/>
              <a:t>)  </a:t>
            </a:r>
          </a:p>
        </p:txBody>
      </p:sp>
      <p:pic>
        <p:nvPicPr>
          <p:cNvPr id="10242" name="Picture 2" descr="Eduardo Kohn | ÉKRITS">
            <a:extLst>
              <a:ext uri="{FF2B5EF4-FFF2-40B4-BE49-F238E27FC236}">
                <a16:creationId xmlns:a16="http://schemas.microsoft.com/office/drawing/2014/main" id="{21D9B74D-C169-43E5-878F-9601A0F700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607" r="1" b="1609"/>
          <a:stretch/>
        </p:blipFill>
        <p:spPr bwMode="auto">
          <a:xfrm>
            <a:off x="9306560" y="1580615"/>
            <a:ext cx="2885440" cy="2330992"/>
          </a:xfrm>
          <a:prstGeom prst="rect">
            <a:avLst/>
          </a:prstGeom>
          <a:solidFill>
            <a:srgbClr val="FFFFFF"/>
          </a:solidFill>
        </p:spPr>
      </p:pic>
      <p:sp>
        <p:nvSpPr>
          <p:cNvPr id="4" name="Zástupný symbol pro datum 3">
            <a:extLst>
              <a:ext uri="{FF2B5EF4-FFF2-40B4-BE49-F238E27FC236}">
                <a16:creationId xmlns:a16="http://schemas.microsoft.com/office/drawing/2014/main" id="{BB33A7D5-6949-40EB-89B4-A33B3D3B40E7}"/>
              </a:ext>
            </a:extLst>
          </p:cNvPr>
          <p:cNvSpPr>
            <a:spLocks noGrp="1"/>
          </p:cNvSpPr>
          <p:nvPr>
            <p:ph type="dt" sz="half" idx="10"/>
          </p:nvPr>
        </p:nvSpPr>
        <p:spPr>
          <a:xfrm>
            <a:off x="8218426" y="6446838"/>
            <a:ext cx="2584850" cy="365125"/>
          </a:xfrm>
        </p:spPr>
        <p:txBody>
          <a:bodyPr anchor="ctr">
            <a:normAutofit/>
          </a:bodyPr>
          <a:lstStyle/>
          <a:p>
            <a:pPr rtl="0">
              <a:spcAft>
                <a:spcPts val="600"/>
              </a:spcAft>
            </a:pPr>
            <a:fld id="{ECCB81F3-DDE0-4DA4-BA3D-DCA17B514D85}" type="datetime1">
              <a:rPr lang="cs-CZ" smtClean="0"/>
              <a:pPr rtl="0">
                <a:spcAft>
                  <a:spcPts val="600"/>
                </a:spcAft>
              </a:pPr>
              <a:t>05.10.2025</a:t>
            </a:fld>
            <a:endParaRPr lang="en-US"/>
          </a:p>
        </p:txBody>
      </p:sp>
      <p:pic>
        <p:nvPicPr>
          <p:cNvPr id="10244" name="Picture 4" descr="Eduardo Kohn - Beyond Language • Articles • PCA – STREAM">
            <a:extLst>
              <a:ext uri="{FF2B5EF4-FFF2-40B4-BE49-F238E27FC236}">
                <a16:creationId xmlns:a16="http://schemas.microsoft.com/office/drawing/2014/main" id="{85E4BC3F-457A-4869-BEB0-F6B9AF291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333" y="3911607"/>
            <a:ext cx="4705667" cy="2418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326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CC8915-905A-412E-96E9-FDB024605822}"/>
              </a:ext>
            </a:extLst>
          </p:cNvPr>
          <p:cNvSpPr>
            <a:spLocks noGrp="1"/>
          </p:cNvSpPr>
          <p:nvPr>
            <p:ph type="title"/>
          </p:nvPr>
        </p:nvSpPr>
        <p:spPr>
          <a:xfrm>
            <a:off x="643466" y="786383"/>
            <a:ext cx="3517567" cy="2093975"/>
          </a:xfrm>
        </p:spPr>
        <p:txBody>
          <a:bodyPr anchor="b">
            <a:normAutofit/>
          </a:bodyPr>
          <a:lstStyle/>
          <a:p>
            <a:r>
              <a:rPr lang="cs-CZ" dirty="0"/>
              <a:t>Jak to vidíte teď vy?</a:t>
            </a:r>
          </a:p>
        </p:txBody>
      </p:sp>
      <p:sp>
        <p:nvSpPr>
          <p:cNvPr id="12" name="Zástupný obsah 2">
            <a:extLst>
              <a:ext uri="{FF2B5EF4-FFF2-40B4-BE49-F238E27FC236}">
                <a16:creationId xmlns:a16="http://schemas.microsoft.com/office/drawing/2014/main" id="{F123E43D-FC23-49A0-93AA-C6E232072B96}"/>
              </a:ext>
            </a:extLst>
          </p:cNvPr>
          <p:cNvSpPr>
            <a:spLocks noGrp="1"/>
          </p:cNvSpPr>
          <p:nvPr>
            <p:ph idx="1"/>
          </p:nvPr>
        </p:nvSpPr>
        <p:spPr>
          <a:xfrm>
            <a:off x="5458984" y="812799"/>
            <a:ext cx="5928344" cy="5294757"/>
          </a:xfrm>
        </p:spPr>
        <p:txBody>
          <a:bodyPr>
            <a:normAutofit/>
          </a:bodyPr>
          <a:lstStyle/>
          <a:p>
            <a:pPr>
              <a:lnSpc>
                <a:spcPct val="100000"/>
              </a:lnSpc>
            </a:pPr>
            <a:r>
              <a:rPr lang="cs-CZ" sz="1600" i="1" dirty="0">
                <a:highlight>
                  <a:srgbClr val="FF0000"/>
                </a:highlight>
              </a:rPr>
              <a:t>Není to problém, protože „bohové“ jsou produkty lidské mysli</a:t>
            </a:r>
          </a:p>
          <a:p>
            <a:pPr>
              <a:lnSpc>
                <a:spcPct val="100000"/>
              </a:lnSpc>
            </a:pPr>
            <a:r>
              <a:rPr lang="cs-CZ" sz="1600" i="1" dirty="0">
                <a:highlight>
                  <a:srgbClr val="FF0000"/>
                </a:highlight>
              </a:rPr>
              <a:t>- </a:t>
            </a:r>
            <a:r>
              <a:rPr lang="cs-CZ" dirty="0">
                <a:solidFill>
                  <a:schemeClr val="tx1"/>
                </a:solidFill>
              </a:rPr>
              <a:t>můžeme fakticky z pohledu </a:t>
            </a:r>
            <a:r>
              <a:rPr lang="cs-CZ" dirty="0">
                <a:solidFill>
                  <a:schemeClr val="tx1"/>
                </a:solidFill>
                <a:highlight>
                  <a:srgbClr val="FFFF00"/>
                </a:highlight>
              </a:rPr>
              <a:t>vědy</a:t>
            </a:r>
          </a:p>
          <a:p>
            <a:pPr>
              <a:lnSpc>
                <a:spcPct val="100000"/>
              </a:lnSpc>
            </a:pPr>
            <a:r>
              <a:rPr lang="cs-CZ" dirty="0">
                <a:solidFill>
                  <a:schemeClr val="tx1"/>
                </a:solidFill>
                <a:highlight>
                  <a:srgbClr val="FFFF00"/>
                </a:highlight>
              </a:rPr>
              <a:t>-</a:t>
            </a:r>
            <a:r>
              <a:rPr lang="cs-CZ" dirty="0"/>
              <a:t>jenom se domníváme řekl bych nebo se snažíme vysvětlit původ toho něčeho</a:t>
            </a:r>
          </a:p>
          <a:p>
            <a:pPr>
              <a:lnSpc>
                <a:spcPct val="100000"/>
              </a:lnSpc>
            </a:pPr>
            <a:r>
              <a:rPr lang="cs-CZ" dirty="0">
                <a:solidFill>
                  <a:schemeClr val="tx1"/>
                </a:solidFill>
              </a:rPr>
              <a:t>-</a:t>
            </a:r>
            <a:r>
              <a:rPr lang="cs-CZ" dirty="0"/>
              <a:t>Buď je můžeme brát pouze jako představy lidí, nebo jako reálné aktéry</a:t>
            </a:r>
            <a:r>
              <a:rPr lang="cs-CZ" dirty="0">
                <a:solidFill>
                  <a:schemeClr val="tx1"/>
                </a:solidFill>
              </a:rPr>
              <a:t> </a:t>
            </a:r>
          </a:p>
          <a:p>
            <a:pPr>
              <a:lnSpc>
                <a:spcPct val="100000"/>
              </a:lnSpc>
            </a:pPr>
            <a:r>
              <a:rPr lang="cs-CZ" dirty="0"/>
              <a:t>- skrze jednotlivce a skupiny interagující s a utvářející tyto koncepty, skrze lidi žijící v jejich důsledcích</a:t>
            </a:r>
          </a:p>
          <a:p>
            <a:pPr>
              <a:lnSpc>
                <a:spcPct val="100000"/>
              </a:lnSpc>
            </a:pPr>
            <a:r>
              <a:rPr lang="cs-CZ" sz="1600" i="1" dirty="0">
                <a:solidFill>
                  <a:schemeClr val="tx1"/>
                </a:solidFill>
              </a:rPr>
              <a:t>- </a:t>
            </a:r>
            <a:r>
              <a:rPr lang="cs-CZ" dirty="0"/>
              <a:t>Jako o </a:t>
            </a:r>
            <a:r>
              <a:rPr lang="cs-CZ" dirty="0" err="1"/>
              <a:t>spiritualite</a:t>
            </a:r>
            <a:r>
              <a:rPr lang="cs-CZ" dirty="0"/>
              <a:t>, hmotě</a:t>
            </a:r>
            <a:endParaRPr lang="cs-CZ" sz="1600" i="1" dirty="0">
              <a:solidFill>
                <a:schemeClr val="tx1"/>
              </a:solidFill>
            </a:endParaRPr>
          </a:p>
        </p:txBody>
      </p:sp>
      <p:sp>
        <p:nvSpPr>
          <p:cNvPr id="9" name="Text Placeholder 3">
            <a:extLst>
              <a:ext uri="{FF2B5EF4-FFF2-40B4-BE49-F238E27FC236}">
                <a16:creationId xmlns:a16="http://schemas.microsoft.com/office/drawing/2014/main" id="{EC2216C4-AC0E-49C4-8385-DCDB03C26484}"/>
              </a:ext>
            </a:extLst>
          </p:cNvPr>
          <p:cNvSpPr>
            <a:spLocks noGrp="1"/>
          </p:cNvSpPr>
          <p:nvPr>
            <p:ph type="body" sz="half" idx="2"/>
          </p:nvPr>
        </p:nvSpPr>
        <p:spPr>
          <a:xfrm>
            <a:off x="643465" y="3043050"/>
            <a:ext cx="3517567" cy="3064505"/>
          </a:xfrm>
        </p:spPr>
        <p:txBody>
          <a:bodyPr/>
          <a:lstStyle/>
          <a:p>
            <a:endParaRPr lang="en-US" dirty="0"/>
          </a:p>
        </p:txBody>
      </p:sp>
      <p:sp>
        <p:nvSpPr>
          <p:cNvPr id="4" name="Zástupný symbol pro datum 3">
            <a:extLst>
              <a:ext uri="{FF2B5EF4-FFF2-40B4-BE49-F238E27FC236}">
                <a16:creationId xmlns:a16="http://schemas.microsoft.com/office/drawing/2014/main" id="{AAF49DBA-E491-4630-999E-B1F33D5E7570}"/>
              </a:ext>
            </a:extLst>
          </p:cNvPr>
          <p:cNvSpPr>
            <a:spLocks noGrp="1"/>
          </p:cNvSpPr>
          <p:nvPr>
            <p:ph type="dt" sz="half" idx="10"/>
          </p:nvPr>
        </p:nvSpPr>
        <p:spPr>
          <a:xfrm>
            <a:off x="643464" y="6446520"/>
            <a:ext cx="3517568" cy="365125"/>
          </a:xfrm>
        </p:spPr>
        <p:txBody>
          <a:bodyPr anchor="ctr">
            <a:normAutofit/>
          </a:bodyPr>
          <a:lstStyle/>
          <a:p>
            <a:pPr rtl="0">
              <a:spcAft>
                <a:spcPts val="600"/>
              </a:spcAft>
            </a:pPr>
            <a:fld id="{ECCB81F3-DDE0-4DA4-BA3D-DCA17B514D85}" type="datetime1">
              <a:rPr lang="cs-CZ" smtClean="0"/>
              <a:pPr rtl="0">
                <a:spcAft>
                  <a:spcPts val="600"/>
                </a:spcAft>
              </a:pPr>
              <a:t>05.10.2025</a:t>
            </a:fld>
            <a:endParaRPr lang="en-US"/>
          </a:p>
        </p:txBody>
      </p:sp>
      <p:pic>
        <p:nvPicPr>
          <p:cNvPr id="7" name="Obrázek 6">
            <a:extLst>
              <a:ext uri="{FF2B5EF4-FFF2-40B4-BE49-F238E27FC236}">
                <a16:creationId xmlns:a16="http://schemas.microsoft.com/office/drawing/2014/main" id="{B241962D-B899-4A97-9BD1-7C2EE9642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4" y="3043050"/>
            <a:ext cx="3517567" cy="3064505"/>
          </a:xfrm>
          <a:prstGeom prst="rect">
            <a:avLst/>
          </a:prstGeom>
        </p:spPr>
      </p:pic>
    </p:spTree>
    <p:extLst>
      <p:ext uri="{BB962C8B-B14F-4D97-AF65-F5344CB8AC3E}">
        <p14:creationId xmlns:p14="http://schemas.microsoft.com/office/powerpoint/2010/main" val="1108000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2392D9-B4DF-E2B0-2118-3053D304A0D0}"/>
              </a:ext>
            </a:extLst>
          </p:cNvPr>
          <p:cNvSpPr>
            <a:spLocks noGrp="1"/>
          </p:cNvSpPr>
          <p:nvPr>
            <p:ph type="title"/>
          </p:nvPr>
        </p:nvSpPr>
        <p:spPr/>
        <p:txBody>
          <a:bodyPr/>
          <a:lstStyle/>
          <a:p>
            <a:r>
              <a:rPr lang="cs-CZ" dirty="0"/>
              <a:t>Jak to vidíte teď vy?</a:t>
            </a:r>
          </a:p>
        </p:txBody>
      </p:sp>
      <p:sp>
        <p:nvSpPr>
          <p:cNvPr id="3" name="Zástupný obsah 2">
            <a:extLst>
              <a:ext uri="{FF2B5EF4-FFF2-40B4-BE49-F238E27FC236}">
                <a16:creationId xmlns:a16="http://schemas.microsoft.com/office/drawing/2014/main" id="{E59321B8-7855-9CB1-8E2B-592C16B07C9B}"/>
              </a:ext>
            </a:extLst>
          </p:cNvPr>
          <p:cNvSpPr>
            <a:spLocks noGrp="1"/>
          </p:cNvSpPr>
          <p:nvPr>
            <p:ph idx="1"/>
          </p:nvPr>
        </p:nvSpPr>
        <p:spPr/>
        <p:txBody>
          <a:bodyPr>
            <a:normAutofit fontScale="92500" lnSpcReduction="10000"/>
          </a:bodyPr>
          <a:lstStyle/>
          <a:p>
            <a:r>
              <a:rPr lang="cs-CZ" sz="2000" b="0" i="0" dirty="0">
                <a:highlight>
                  <a:srgbClr val="FF0000"/>
                </a:highlight>
              </a:rPr>
              <a:t>Nezkoumáme „bohy“, ale lidi</a:t>
            </a:r>
          </a:p>
          <a:p>
            <a:r>
              <a:rPr lang="cs-CZ" sz="2000" dirty="0">
                <a:highlight>
                  <a:srgbClr val="FF0000"/>
                </a:highlight>
              </a:rPr>
              <a:t>-</a:t>
            </a:r>
            <a:r>
              <a:rPr lang="cs-CZ" dirty="0"/>
              <a:t>čistým popisem dopadu jejích vztahů na </a:t>
            </a:r>
            <a:r>
              <a:rPr lang="cs-CZ" dirty="0">
                <a:highlight>
                  <a:srgbClr val="FFFF00"/>
                </a:highlight>
              </a:rPr>
              <a:t>materiální, lidský svět</a:t>
            </a:r>
          </a:p>
          <a:p>
            <a:r>
              <a:rPr lang="cs-CZ" sz="2000" b="0" i="0" dirty="0">
                <a:highlight>
                  <a:srgbClr val="FFFF00"/>
                </a:highlight>
              </a:rPr>
              <a:t>- </a:t>
            </a:r>
            <a:r>
              <a:rPr lang="cs-CZ" dirty="0"/>
              <a:t>Myslím, že kvalitativní metody, které antropologie náboženství ze své podstaty (coby nekvantifikovatelného oboru) musí používat, stojí na tom, že </a:t>
            </a:r>
            <a:r>
              <a:rPr lang="cs-CZ" dirty="0">
                <a:highlight>
                  <a:srgbClr val="FFFF00"/>
                </a:highlight>
              </a:rPr>
              <a:t>sociální vědec naslouchá a získává zkušenosti jiných. Takže samotný sociální vědec nereferuje o nelidském, místo toho referuje o tom, jak nelidské vnímají jiní.</a:t>
            </a:r>
          </a:p>
          <a:p>
            <a:r>
              <a:rPr lang="cs-CZ" sz="2000" b="0" i="0" dirty="0">
                <a:highlight>
                  <a:srgbClr val="FFFF00"/>
                </a:highlight>
              </a:rPr>
              <a:t>- </a:t>
            </a:r>
            <a:r>
              <a:rPr lang="cs-CZ" dirty="0"/>
              <a:t>asi spíše zkoumáme vliv tohoto nelidského na skutečné osoby (společnost) než že bychom pátrali po tom jak funguje to nelidské</a:t>
            </a:r>
          </a:p>
          <a:p>
            <a:r>
              <a:rPr lang="cs-CZ" sz="2000" b="0" i="0" dirty="0">
                <a:highlight>
                  <a:srgbClr val="FFFF00"/>
                </a:highlight>
              </a:rPr>
              <a:t>-</a:t>
            </a:r>
            <a:r>
              <a:rPr lang="cs-CZ" dirty="0"/>
              <a:t>Pokud se podíváme na symboly, významy náboženství pro věřící. </a:t>
            </a:r>
            <a:r>
              <a:rPr lang="cs-CZ" dirty="0">
                <a:highlight>
                  <a:srgbClr val="FFFF00"/>
                </a:highlight>
              </a:rPr>
              <a:t>Může nás zajímat více co náboženství udělá s člověkem (jeho psychické zdraví, jaký význam to pro jedince má atd.).</a:t>
            </a:r>
            <a:endParaRPr lang="cs-CZ" sz="2000" b="0" i="0" dirty="0">
              <a:highlight>
                <a:srgbClr val="FFFF00"/>
              </a:highlight>
            </a:endParaRPr>
          </a:p>
        </p:txBody>
      </p:sp>
      <p:sp>
        <p:nvSpPr>
          <p:cNvPr id="4" name="Zástupný text 3">
            <a:extLst>
              <a:ext uri="{FF2B5EF4-FFF2-40B4-BE49-F238E27FC236}">
                <a16:creationId xmlns:a16="http://schemas.microsoft.com/office/drawing/2014/main" id="{DDF674A1-F4C0-DAA6-5042-1D4A54F4F005}"/>
              </a:ext>
            </a:extLst>
          </p:cNvPr>
          <p:cNvSpPr>
            <a:spLocks noGrp="1"/>
          </p:cNvSpPr>
          <p:nvPr>
            <p:ph type="body" sz="half" idx="2"/>
          </p:nvPr>
        </p:nvSpPr>
        <p:spPr/>
        <p:txBody>
          <a:bodyPr/>
          <a:lstStyle/>
          <a:p>
            <a:endParaRPr lang="cs-CZ" dirty="0"/>
          </a:p>
        </p:txBody>
      </p:sp>
      <p:sp>
        <p:nvSpPr>
          <p:cNvPr id="5" name="Zástupný symbol pro datum 4">
            <a:extLst>
              <a:ext uri="{FF2B5EF4-FFF2-40B4-BE49-F238E27FC236}">
                <a16:creationId xmlns:a16="http://schemas.microsoft.com/office/drawing/2014/main" id="{7FE90691-50AA-1DCE-36D6-A5093BB9A4EE}"/>
              </a:ext>
            </a:extLst>
          </p:cNvPr>
          <p:cNvSpPr>
            <a:spLocks noGrp="1"/>
          </p:cNvSpPr>
          <p:nvPr>
            <p:ph type="dt" sz="half" idx="10"/>
          </p:nvPr>
        </p:nvSpPr>
        <p:spPr/>
        <p:txBody>
          <a:bodyPr/>
          <a:lstStyle/>
          <a:p>
            <a:pPr rtl="0"/>
            <a:fld id="{AE82B159-E07C-4CB9-92A4-E7A9600AB687}" type="datetime1">
              <a:rPr lang="cs-CZ" smtClean="0"/>
              <a:t>05.10.2025</a:t>
            </a:fld>
            <a:endParaRPr lang="en-US" dirty="0"/>
          </a:p>
        </p:txBody>
      </p:sp>
      <p:pic>
        <p:nvPicPr>
          <p:cNvPr id="8" name="Picture 2" descr="Sociologist of the Spiritual: Peter Berger, 1929-2017 - Social Science Space">
            <a:extLst>
              <a:ext uri="{FF2B5EF4-FFF2-40B4-BE49-F238E27FC236}">
                <a16:creationId xmlns:a16="http://schemas.microsoft.com/office/drawing/2014/main" id="{1D8A114F-CF58-F3C3-69DB-909DA2858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64" y="3043050"/>
            <a:ext cx="3517568" cy="309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872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21DEAB-B219-501F-D23A-F8D58408FF79}"/>
              </a:ext>
            </a:extLst>
          </p:cNvPr>
          <p:cNvSpPr>
            <a:spLocks noGrp="1"/>
          </p:cNvSpPr>
          <p:nvPr>
            <p:ph type="title"/>
          </p:nvPr>
        </p:nvSpPr>
        <p:spPr/>
        <p:txBody>
          <a:bodyPr/>
          <a:lstStyle/>
          <a:p>
            <a:r>
              <a:rPr lang="cs-CZ" dirty="0"/>
              <a:t>Jak to vidíte teď vy?</a:t>
            </a:r>
          </a:p>
        </p:txBody>
      </p:sp>
      <p:sp>
        <p:nvSpPr>
          <p:cNvPr id="3" name="Zástupný obsah 2">
            <a:extLst>
              <a:ext uri="{FF2B5EF4-FFF2-40B4-BE49-F238E27FC236}">
                <a16:creationId xmlns:a16="http://schemas.microsoft.com/office/drawing/2014/main" id="{E10BA893-2535-71D7-7153-DB3DD5AEBC4A}"/>
              </a:ext>
            </a:extLst>
          </p:cNvPr>
          <p:cNvSpPr>
            <a:spLocks noGrp="1"/>
          </p:cNvSpPr>
          <p:nvPr>
            <p:ph idx="1"/>
          </p:nvPr>
        </p:nvSpPr>
        <p:spPr/>
        <p:txBody>
          <a:bodyPr>
            <a:normAutofit/>
          </a:bodyPr>
          <a:lstStyle/>
          <a:p>
            <a:r>
              <a:rPr lang="cs-CZ" sz="1800" dirty="0">
                <a:solidFill>
                  <a:schemeClr val="tx1"/>
                </a:solidFill>
                <a:highlight>
                  <a:srgbClr val="FF0000"/>
                </a:highlight>
                <a:latin typeface="Franklin Gothic Book" panose="020B0503020102020204" pitchFamily="34" charset="0"/>
              </a:rPr>
              <a:t>Nezkoumáme bohy, ale lidi</a:t>
            </a:r>
          </a:p>
          <a:p>
            <a:r>
              <a:rPr lang="cs-CZ" sz="1800" dirty="0">
                <a:solidFill>
                  <a:schemeClr val="tx1"/>
                </a:solidFill>
                <a:highlight>
                  <a:srgbClr val="FF0000"/>
                </a:highlight>
                <a:latin typeface="Franklin Gothic Book" panose="020B0503020102020204" pitchFamily="34" charset="0"/>
              </a:rPr>
              <a:t>- </a:t>
            </a:r>
            <a:r>
              <a:rPr lang="cs-CZ" dirty="0"/>
              <a:t>Asi by se výzkum měl soustředit hlavně na zkoumání funkce, významu, dopadu jevu na společnost a jednotlivce; </a:t>
            </a:r>
            <a:r>
              <a:rPr lang="cs-CZ" dirty="0">
                <a:highlight>
                  <a:srgbClr val="FFFF00"/>
                </a:highlight>
              </a:rPr>
              <a:t>obecně na studium aktérů, kterých se tento jev týká; </a:t>
            </a:r>
            <a:r>
              <a:rPr lang="cs-CZ" dirty="0"/>
              <a:t>lze k tomu použít i aplikaci teorii. Ale pozornost by neměla v tomto případě asi být na prokázání pravdivosti nebo nepravdivosti jevu.</a:t>
            </a:r>
          </a:p>
          <a:p>
            <a:r>
              <a:rPr lang="cs-CZ" sz="1800" dirty="0">
                <a:solidFill>
                  <a:schemeClr val="tx1"/>
                </a:solidFill>
                <a:latin typeface="Franklin Gothic Book" panose="020B0503020102020204" pitchFamily="34" charset="0"/>
              </a:rPr>
              <a:t>- </a:t>
            </a:r>
            <a:r>
              <a:rPr lang="cs-CZ" dirty="0"/>
              <a:t>Můžeme zkoumat jak to lidé vnímají, jak s tím interagují, jaký význam to pro ně nese v</a:t>
            </a:r>
            <a:endParaRPr lang="cs-CZ" sz="1800" dirty="0">
              <a:solidFill>
                <a:schemeClr val="tx1"/>
              </a:solidFill>
              <a:latin typeface="Franklin Gothic Book" panose="020B0503020102020204" pitchFamily="34" charset="0"/>
            </a:endParaRPr>
          </a:p>
        </p:txBody>
      </p:sp>
      <p:sp>
        <p:nvSpPr>
          <p:cNvPr id="4" name="Zástupný text 3">
            <a:extLst>
              <a:ext uri="{FF2B5EF4-FFF2-40B4-BE49-F238E27FC236}">
                <a16:creationId xmlns:a16="http://schemas.microsoft.com/office/drawing/2014/main" id="{E0F44F16-BA53-A2E2-16FA-5BA32B1E9A08}"/>
              </a:ext>
            </a:extLst>
          </p:cNvPr>
          <p:cNvSpPr>
            <a:spLocks noGrp="1"/>
          </p:cNvSpPr>
          <p:nvPr>
            <p:ph type="body" sz="half" idx="2"/>
          </p:nvPr>
        </p:nvSpPr>
        <p:spPr/>
        <p:txBody>
          <a:bodyPr/>
          <a:lstStyle/>
          <a:p>
            <a:endParaRPr lang="cs-CZ" dirty="0"/>
          </a:p>
        </p:txBody>
      </p:sp>
      <p:sp>
        <p:nvSpPr>
          <p:cNvPr id="5" name="Zástupný symbol pro datum 4">
            <a:extLst>
              <a:ext uri="{FF2B5EF4-FFF2-40B4-BE49-F238E27FC236}">
                <a16:creationId xmlns:a16="http://schemas.microsoft.com/office/drawing/2014/main" id="{C66AAA0B-F32F-65E5-C931-6E0EEDFDED60}"/>
              </a:ext>
            </a:extLst>
          </p:cNvPr>
          <p:cNvSpPr>
            <a:spLocks noGrp="1"/>
          </p:cNvSpPr>
          <p:nvPr>
            <p:ph type="dt" sz="half" idx="10"/>
          </p:nvPr>
        </p:nvSpPr>
        <p:spPr/>
        <p:txBody>
          <a:bodyPr/>
          <a:lstStyle/>
          <a:p>
            <a:pPr rtl="0"/>
            <a:fld id="{AE82B159-E07C-4CB9-92A4-E7A9600AB687}" type="datetime1">
              <a:rPr lang="cs-CZ" smtClean="0"/>
              <a:t>05.10.2025</a:t>
            </a:fld>
            <a:endParaRPr lang="en-US" dirty="0"/>
          </a:p>
        </p:txBody>
      </p:sp>
      <p:pic>
        <p:nvPicPr>
          <p:cNvPr id="6" name="Picture 2" descr="Sociologist of the Spiritual: Peter Berger, 1929-2017 - Social Science Space">
            <a:extLst>
              <a:ext uri="{FF2B5EF4-FFF2-40B4-BE49-F238E27FC236}">
                <a16:creationId xmlns:a16="http://schemas.microsoft.com/office/drawing/2014/main" id="{86A1DD6A-D1D5-EC17-CAAB-BC1B80D8A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64" y="3028442"/>
            <a:ext cx="3517568" cy="309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390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3735C-96DD-BA1E-3780-1CE37C88880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42C0659-EF9F-9FD2-CCBC-A2BE9DE1836F}"/>
              </a:ext>
            </a:extLst>
          </p:cNvPr>
          <p:cNvSpPr>
            <a:spLocks noGrp="1"/>
          </p:cNvSpPr>
          <p:nvPr>
            <p:ph type="title"/>
          </p:nvPr>
        </p:nvSpPr>
        <p:spPr/>
        <p:txBody>
          <a:bodyPr/>
          <a:lstStyle/>
          <a:p>
            <a:r>
              <a:rPr lang="cs-CZ" dirty="0"/>
              <a:t>Jak to vidíte teď vy?</a:t>
            </a:r>
          </a:p>
        </p:txBody>
      </p:sp>
      <p:sp>
        <p:nvSpPr>
          <p:cNvPr id="3" name="Zástupný obsah 2">
            <a:extLst>
              <a:ext uri="{FF2B5EF4-FFF2-40B4-BE49-F238E27FC236}">
                <a16:creationId xmlns:a16="http://schemas.microsoft.com/office/drawing/2014/main" id="{3DAE8BFC-4AB8-166D-0FB6-E9BBB6A30313}"/>
              </a:ext>
            </a:extLst>
          </p:cNvPr>
          <p:cNvSpPr>
            <a:spLocks noGrp="1"/>
          </p:cNvSpPr>
          <p:nvPr>
            <p:ph idx="1"/>
          </p:nvPr>
        </p:nvSpPr>
        <p:spPr/>
        <p:txBody>
          <a:bodyPr>
            <a:normAutofit/>
          </a:bodyPr>
          <a:lstStyle/>
          <a:p>
            <a:r>
              <a:rPr lang="cs-CZ" sz="1800" dirty="0">
                <a:solidFill>
                  <a:schemeClr val="tx1"/>
                </a:solidFill>
                <a:highlight>
                  <a:srgbClr val="FF0000"/>
                </a:highlight>
                <a:latin typeface="Franklin Gothic Book" panose="020B0503020102020204" pitchFamily="34" charset="0"/>
              </a:rPr>
              <a:t>Nezkoumáme bohy, ale lidské reprezentace bohů</a:t>
            </a:r>
          </a:p>
          <a:p>
            <a:r>
              <a:rPr lang="cs-CZ" sz="1800" dirty="0">
                <a:solidFill>
                  <a:schemeClr val="tx1"/>
                </a:solidFill>
                <a:highlight>
                  <a:srgbClr val="FF0000"/>
                </a:highlight>
                <a:latin typeface="Franklin Gothic Book" panose="020B0503020102020204" pitchFamily="34" charset="0"/>
              </a:rPr>
              <a:t>- </a:t>
            </a:r>
            <a:r>
              <a:rPr lang="cs-CZ" dirty="0"/>
              <a:t>Možno </a:t>
            </a:r>
            <a:r>
              <a:rPr lang="cs-CZ" dirty="0" err="1"/>
              <a:t>cez</a:t>
            </a:r>
            <a:r>
              <a:rPr lang="cs-CZ" dirty="0"/>
              <a:t> </a:t>
            </a:r>
            <a:r>
              <a:rPr lang="cs-CZ" dirty="0" err="1"/>
              <a:t>svedectvo</a:t>
            </a:r>
            <a:r>
              <a:rPr lang="cs-CZ" dirty="0"/>
              <a:t> </a:t>
            </a:r>
            <a:r>
              <a:rPr lang="cs-CZ" dirty="0" err="1"/>
              <a:t>ľudí</a:t>
            </a:r>
            <a:r>
              <a:rPr lang="cs-CZ" dirty="0"/>
              <a:t>, </a:t>
            </a:r>
            <a:r>
              <a:rPr lang="cs-CZ" dirty="0" err="1"/>
              <a:t>ktorí</a:t>
            </a:r>
            <a:r>
              <a:rPr lang="cs-CZ" dirty="0"/>
              <a:t> o tom </a:t>
            </a:r>
            <a:r>
              <a:rPr lang="cs-CZ" dirty="0" err="1"/>
              <a:t>rozprávajú</a:t>
            </a:r>
            <a:r>
              <a:rPr lang="cs-CZ" dirty="0"/>
              <a:t>.</a:t>
            </a:r>
            <a:endParaRPr lang="cs-CZ" sz="1800" dirty="0">
              <a:solidFill>
                <a:schemeClr val="tx1"/>
              </a:solidFill>
              <a:latin typeface="Franklin Gothic Book" panose="020B0503020102020204" pitchFamily="34" charset="0"/>
            </a:endParaRPr>
          </a:p>
        </p:txBody>
      </p:sp>
      <p:sp>
        <p:nvSpPr>
          <p:cNvPr id="4" name="Zástupný text 3">
            <a:extLst>
              <a:ext uri="{FF2B5EF4-FFF2-40B4-BE49-F238E27FC236}">
                <a16:creationId xmlns:a16="http://schemas.microsoft.com/office/drawing/2014/main" id="{D97DEC6B-CE30-2D86-058E-081F85CBCE24}"/>
              </a:ext>
            </a:extLst>
          </p:cNvPr>
          <p:cNvSpPr>
            <a:spLocks noGrp="1"/>
          </p:cNvSpPr>
          <p:nvPr>
            <p:ph type="body" sz="half" idx="2"/>
          </p:nvPr>
        </p:nvSpPr>
        <p:spPr/>
        <p:txBody>
          <a:bodyPr/>
          <a:lstStyle/>
          <a:p>
            <a:endParaRPr lang="cs-CZ" dirty="0"/>
          </a:p>
        </p:txBody>
      </p:sp>
      <p:sp>
        <p:nvSpPr>
          <p:cNvPr id="5" name="Zástupný symbol pro datum 4">
            <a:extLst>
              <a:ext uri="{FF2B5EF4-FFF2-40B4-BE49-F238E27FC236}">
                <a16:creationId xmlns:a16="http://schemas.microsoft.com/office/drawing/2014/main" id="{2A32D23D-F322-1D40-4F92-2AEF25F5B3C4}"/>
              </a:ext>
            </a:extLst>
          </p:cNvPr>
          <p:cNvSpPr>
            <a:spLocks noGrp="1"/>
          </p:cNvSpPr>
          <p:nvPr>
            <p:ph type="dt" sz="half" idx="10"/>
          </p:nvPr>
        </p:nvSpPr>
        <p:spPr/>
        <p:txBody>
          <a:bodyPr/>
          <a:lstStyle/>
          <a:p>
            <a:pPr rtl="0"/>
            <a:fld id="{AE82B159-E07C-4CB9-92A4-E7A9600AB687}" type="datetime1">
              <a:rPr lang="cs-CZ" smtClean="0"/>
              <a:t>05.10.2025</a:t>
            </a:fld>
            <a:endParaRPr lang="en-US" dirty="0"/>
          </a:p>
        </p:txBody>
      </p:sp>
      <p:pic>
        <p:nvPicPr>
          <p:cNvPr id="6" name="Picture 2" descr="Sociologist of the Spiritual: Peter Berger, 1929-2017 - Social Science Space">
            <a:extLst>
              <a:ext uri="{FF2B5EF4-FFF2-40B4-BE49-F238E27FC236}">
                <a16:creationId xmlns:a16="http://schemas.microsoft.com/office/drawing/2014/main" id="{6B808599-AFE6-A42B-3D0B-3B4EADFCC9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64" y="3028442"/>
            <a:ext cx="3517568" cy="309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444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21DEAB-B219-501F-D23A-F8D58408FF79}"/>
              </a:ext>
            </a:extLst>
          </p:cNvPr>
          <p:cNvSpPr>
            <a:spLocks noGrp="1"/>
          </p:cNvSpPr>
          <p:nvPr>
            <p:ph type="title"/>
          </p:nvPr>
        </p:nvSpPr>
        <p:spPr/>
        <p:txBody>
          <a:bodyPr/>
          <a:lstStyle/>
          <a:p>
            <a:r>
              <a:rPr lang="cs-CZ" dirty="0"/>
              <a:t>Jak to vidíte teď vy?</a:t>
            </a:r>
          </a:p>
        </p:txBody>
      </p:sp>
      <p:sp>
        <p:nvSpPr>
          <p:cNvPr id="3" name="Zástupný obsah 2">
            <a:extLst>
              <a:ext uri="{FF2B5EF4-FFF2-40B4-BE49-F238E27FC236}">
                <a16:creationId xmlns:a16="http://schemas.microsoft.com/office/drawing/2014/main" id="{E10BA893-2535-71D7-7153-DB3DD5AEBC4A}"/>
              </a:ext>
            </a:extLst>
          </p:cNvPr>
          <p:cNvSpPr>
            <a:spLocks noGrp="1"/>
          </p:cNvSpPr>
          <p:nvPr>
            <p:ph idx="1"/>
          </p:nvPr>
        </p:nvSpPr>
        <p:spPr>
          <a:xfrm>
            <a:off x="5458984" y="812799"/>
            <a:ext cx="5928344" cy="5294757"/>
          </a:xfrm>
        </p:spPr>
        <p:txBody>
          <a:bodyPr>
            <a:normAutofit/>
          </a:bodyPr>
          <a:lstStyle/>
          <a:p>
            <a:r>
              <a:rPr lang="cs-CZ" sz="1800" dirty="0">
                <a:solidFill>
                  <a:schemeClr val="tx1"/>
                </a:solidFill>
                <a:highlight>
                  <a:srgbClr val="FF0000"/>
                </a:highlight>
                <a:latin typeface="Franklin Gothic Book" panose="020B0503020102020204" pitchFamily="34" charset="0"/>
              </a:rPr>
              <a:t>Nezkoumáme bohy, ale náboženství</a:t>
            </a:r>
          </a:p>
          <a:p>
            <a:endParaRPr lang="cs-CZ" sz="1800" dirty="0">
              <a:solidFill>
                <a:schemeClr val="tx1"/>
              </a:solidFill>
              <a:highlight>
                <a:srgbClr val="FF0000"/>
              </a:highlight>
              <a:latin typeface="Franklin Gothic Book" panose="020B0503020102020204" pitchFamily="34" charset="0"/>
            </a:endParaRPr>
          </a:p>
          <a:p>
            <a:endParaRPr lang="cs-CZ" sz="1800" dirty="0">
              <a:solidFill>
                <a:schemeClr val="tx1"/>
              </a:solidFill>
              <a:highlight>
                <a:srgbClr val="FFFF00"/>
              </a:highlight>
              <a:latin typeface="Franklin Gothic Book" panose="020B0503020102020204" pitchFamily="34" charset="0"/>
            </a:endParaRPr>
          </a:p>
        </p:txBody>
      </p:sp>
      <p:sp>
        <p:nvSpPr>
          <p:cNvPr id="4" name="Zástupný text 3">
            <a:extLst>
              <a:ext uri="{FF2B5EF4-FFF2-40B4-BE49-F238E27FC236}">
                <a16:creationId xmlns:a16="http://schemas.microsoft.com/office/drawing/2014/main" id="{E0F44F16-BA53-A2E2-16FA-5BA32B1E9A08}"/>
              </a:ext>
            </a:extLst>
          </p:cNvPr>
          <p:cNvSpPr>
            <a:spLocks noGrp="1"/>
          </p:cNvSpPr>
          <p:nvPr>
            <p:ph type="body" sz="half" idx="2"/>
          </p:nvPr>
        </p:nvSpPr>
        <p:spPr/>
        <p:txBody>
          <a:bodyPr/>
          <a:lstStyle/>
          <a:p>
            <a:endParaRPr lang="cs-CZ" dirty="0"/>
          </a:p>
        </p:txBody>
      </p:sp>
      <p:sp>
        <p:nvSpPr>
          <p:cNvPr id="5" name="Zástupný symbol pro datum 4">
            <a:extLst>
              <a:ext uri="{FF2B5EF4-FFF2-40B4-BE49-F238E27FC236}">
                <a16:creationId xmlns:a16="http://schemas.microsoft.com/office/drawing/2014/main" id="{C66AAA0B-F32F-65E5-C931-6E0EEDFDED60}"/>
              </a:ext>
            </a:extLst>
          </p:cNvPr>
          <p:cNvSpPr>
            <a:spLocks noGrp="1"/>
          </p:cNvSpPr>
          <p:nvPr>
            <p:ph type="dt" sz="half" idx="10"/>
          </p:nvPr>
        </p:nvSpPr>
        <p:spPr/>
        <p:txBody>
          <a:bodyPr/>
          <a:lstStyle/>
          <a:p>
            <a:pPr rtl="0"/>
            <a:fld id="{AE82B159-E07C-4CB9-92A4-E7A9600AB687}" type="datetime1">
              <a:rPr lang="cs-CZ" smtClean="0"/>
              <a:t>05.10.2025</a:t>
            </a:fld>
            <a:endParaRPr lang="en-US" dirty="0"/>
          </a:p>
        </p:txBody>
      </p:sp>
      <p:pic>
        <p:nvPicPr>
          <p:cNvPr id="6" name="Picture 2" descr="Sociologist of the Spiritual: Peter Berger, 1929-2017 - Social Science Space">
            <a:extLst>
              <a:ext uri="{FF2B5EF4-FFF2-40B4-BE49-F238E27FC236}">
                <a16:creationId xmlns:a16="http://schemas.microsoft.com/office/drawing/2014/main" id="{86A1DD6A-D1D5-EC17-CAAB-BC1B80D8A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64" y="3028442"/>
            <a:ext cx="3517568" cy="309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893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9FD307-CFD7-9E60-5C7A-0E153B4F5727}"/>
              </a:ext>
            </a:extLst>
          </p:cNvPr>
          <p:cNvSpPr>
            <a:spLocks noGrp="1"/>
          </p:cNvSpPr>
          <p:nvPr>
            <p:ph type="title"/>
          </p:nvPr>
        </p:nvSpPr>
        <p:spPr/>
        <p:txBody>
          <a:bodyPr/>
          <a:lstStyle/>
          <a:p>
            <a:r>
              <a:rPr lang="cs-CZ" dirty="0"/>
              <a:t>Jak to vidíte teď vy?</a:t>
            </a:r>
          </a:p>
        </p:txBody>
      </p:sp>
      <p:sp>
        <p:nvSpPr>
          <p:cNvPr id="3" name="Zástupný obsah 2">
            <a:extLst>
              <a:ext uri="{FF2B5EF4-FFF2-40B4-BE49-F238E27FC236}">
                <a16:creationId xmlns:a16="http://schemas.microsoft.com/office/drawing/2014/main" id="{625C68F5-1805-9DBA-4B5A-0F77AF0D6564}"/>
              </a:ext>
            </a:extLst>
          </p:cNvPr>
          <p:cNvSpPr>
            <a:spLocks noGrp="1"/>
          </p:cNvSpPr>
          <p:nvPr>
            <p:ph idx="1"/>
          </p:nvPr>
        </p:nvSpPr>
        <p:spPr/>
        <p:txBody>
          <a:bodyPr>
            <a:normAutofit fontScale="92500" lnSpcReduction="20000"/>
          </a:bodyPr>
          <a:lstStyle/>
          <a:p>
            <a:r>
              <a:rPr lang="cs-CZ" dirty="0">
                <a:solidFill>
                  <a:srgbClr val="FF0000"/>
                </a:solidFill>
              </a:rPr>
              <a:t>Nezkoumáme bohy, ale společnost</a:t>
            </a:r>
          </a:p>
          <a:p>
            <a:r>
              <a:rPr lang="cs-CZ" dirty="0">
                <a:solidFill>
                  <a:srgbClr val="FF0000"/>
                </a:solidFill>
              </a:rPr>
              <a:t>-</a:t>
            </a:r>
            <a:r>
              <a:rPr lang="cs-CZ" dirty="0"/>
              <a:t>Pomocí studia role, kterou to hraje ve společnosti, co to pro lidi znamená, jak nad tím lidé přemýšlejí a co za jednání se s tím pojí.</a:t>
            </a:r>
          </a:p>
          <a:p>
            <a:r>
              <a:rPr lang="cs-CZ" dirty="0">
                <a:solidFill>
                  <a:srgbClr val="FF0000"/>
                </a:solidFill>
              </a:rPr>
              <a:t>-</a:t>
            </a:r>
            <a:r>
              <a:rPr lang="cs-CZ" dirty="0"/>
              <a:t>asi spíš zkoumáme vliv toho nelidského na lidi (společnost) spíš než abychom zkoumali jak to nelidské funguje</a:t>
            </a:r>
          </a:p>
          <a:p>
            <a:r>
              <a:rPr lang="cs-CZ" dirty="0">
                <a:solidFill>
                  <a:srgbClr val="FF0000"/>
                </a:solidFill>
              </a:rPr>
              <a:t>-</a:t>
            </a:r>
            <a:r>
              <a:rPr lang="cs-CZ" dirty="0"/>
              <a:t>odkloněním se od soudu zda objekt zkoumání skutečně existuje či nikoliv a zaměřit se na následky, vliv víry na společnost, jak věřící navazují kontakt s předměty víry bez ontologického statusu, jaké jsou jejich praktiky a jak ovlivňují jejich sociální život, status, jaká vliv má na jejich vztah ke světu, vnímání světa</a:t>
            </a:r>
            <a:endParaRPr lang="cs-CZ" dirty="0">
              <a:solidFill>
                <a:srgbClr val="FF0000"/>
              </a:solidFill>
            </a:endParaRPr>
          </a:p>
          <a:p>
            <a:r>
              <a:rPr lang="cs-CZ" dirty="0"/>
              <a:t>- nemusíme popisovat samotnou podstatu věci, která je pravděpodobně i nepopsatelná, ale můžeme zkoumat její roli ve společnosti a taky vztah lidí k ní, jak je ovlivňuje a hledat celkově nějaké racionální nebo faktické prvky okolo, nebo si to případně nějak připodobňovat</a:t>
            </a:r>
            <a:endParaRPr lang="cs-CZ" dirty="0">
              <a:solidFill>
                <a:srgbClr val="FF0000"/>
              </a:solidFill>
            </a:endParaRPr>
          </a:p>
        </p:txBody>
      </p:sp>
      <p:sp>
        <p:nvSpPr>
          <p:cNvPr id="5" name="Zástupný symbol pro datum 4">
            <a:extLst>
              <a:ext uri="{FF2B5EF4-FFF2-40B4-BE49-F238E27FC236}">
                <a16:creationId xmlns:a16="http://schemas.microsoft.com/office/drawing/2014/main" id="{E8D64EBF-DCDE-D2BD-D270-D8C2E6666EFB}"/>
              </a:ext>
            </a:extLst>
          </p:cNvPr>
          <p:cNvSpPr>
            <a:spLocks noGrp="1"/>
          </p:cNvSpPr>
          <p:nvPr>
            <p:ph type="dt" sz="half" idx="10"/>
          </p:nvPr>
        </p:nvSpPr>
        <p:spPr/>
        <p:txBody>
          <a:bodyPr/>
          <a:lstStyle/>
          <a:p>
            <a:pPr rtl="0"/>
            <a:fld id="{AE82B159-E07C-4CB9-92A4-E7A9600AB687}" type="datetime1">
              <a:rPr lang="cs-CZ" smtClean="0"/>
              <a:t>05.10.2025</a:t>
            </a:fld>
            <a:endParaRPr lang="en-US" dirty="0"/>
          </a:p>
        </p:txBody>
      </p:sp>
      <p:pic>
        <p:nvPicPr>
          <p:cNvPr id="8" name="Obrázek 7">
            <a:extLst>
              <a:ext uri="{FF2B5EF4-FFF2-40B4-BE49-F238E27FC236}">
                <a16:creationId xmlns:a16="http://schemas.microsoft.com/office/drawing/2014/main" id="{D70A88EE-B7D9-CF70-8366-BCD52374B00F}"/>
              </a:ext>
            </a:extLst>
          </p:cNvPr>
          <p:cNvPicPr>
            <a:picLocks noChangeAspect="1"/>
          </p:cNvPicPr>
          <p:nvPr/>
        </p:nvPicPr>
        <p:blipFill>
          <a:blip r:embed="rId2"/>
          <a:stretch>
            <a:fillRect/>
          </a:stretch>
        </p:blipFill>
        <p:spPr>
          <a:xfrm>
            <a:off x="916348" y="3089402"/>
            <a:ext cx="2971800" cy="2971800"/>
          </a:xfrm>
          <a:prstGeom prst="rect">
            <a:avLst/>
          </a:prstGeom>
        </p:spPr>
      </p:pic>
      <p:sp>
        <p:nvSpPr>
          <p:cNvPr id="7" name="AutoShape 4" descr="A Brief Overview of Émile Durkheim and His Historic Role in Sociology">
            <a:extLst>
              <a:ext uri="{FF2B5EF4-FFF2-40B4-BE49-F238E27FC236}">
                <a16:creationId xmlns:a16="http://schemas.microsoft.com/office/drawing/2014/main" id="{064CA7F8-B112-C403-5D9D-B399EA36FA94}"/>
              </a:ext>
            </a:extLst>
          </p:cNvPr>
          <p:cNvSpPr>
            <a:spLocks noGrp="1" noChangeAspect="1" noChangeArrowheads="1"/>
          </p:cNvSpPr>
          <p:nvPr>
            <p:ph type="body" sz="half" idx="2"/>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spTree>
    <p:extLst>
      <p:ext uri="{BB962C8B-B14F-4D97-AF65-F5344CB8AC3E}">
        <p14:creationId xmlns:p14="http://schemas.microsoft.com/office/powerpoint/2010/main" val="2445431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19846C-1700-D6FF-C22D-C557856AC8BF}"/>
              </a:ext>
            </a:extLst>
          </p:cNvPr>
          <p:cNvSpPr>
            <a:spLocks noGrp="1"/>
          </p:cNvSpPr>
          <p:nvPr>
            <p:ph type="title"/>
          </p:nvPr>
        </p:nvSpPr>
        <p:spPr/>
        <p:txBody>
          <a:bodyPr/>
          <a:lstStyle/>
          <a:p>
            <a:r>
              <a:rPr lang="cs-CZ" dirty="0"/>
              <a:t>Jak to teď vidíte vy?</a:t>
            </a:r>
          </a:p>
        </p:txBody>
      </p:sp>
      <p:sp>
        <p:nvSpPr>
          <p:cNvPr id="3" name="Zástupný obsah 2">
            <a:extLst>
              <a:ext uri="{FF2B5EF4-FFF2-40B4-BE49-F238E27FC236}">
                <a16:creationId xmlns:a16="http://schemas.microsoft.com/office/drawing/2014/main" id="{056CA877-AA34-1AED-50AC-9FE295CBEB43}"/>
              </a:ext>
            </a:extLst>
          </p:cNvPr>
          <p:cNvSpPr>
            <a:spLocks noGrp="1"/>
          </p:cNvSpPr>
          <p:nvPr>
            <p:ph idx="1"/>
          </p:nvPr>
        </p:nvSpPr>
        <p:spPr/>
        <p:txBody>
          <a:bodyPr>
            <a:normAutofit/>
          </a:bodyPr>
          <a:lstStyle/>
          <a:p>
            <a:endParaRPr lang="cs-CZ" dirty="0">
              <a:solidFill>
                <a:srgbClr val="202124"/>
              </a:solidFill>
              <a:highlight>
                <a:srgbClr val="FF0000"/>
              </a:highlight>
              <a:latin typeface="Roboto" panose="02000000000000000000" pitchFamily="2" charset="0"/>
            </a:endParaRPr>
          </a:p>
          <a:p>
            <a:r>
              <a:rPr lang="cs-CZ" b="0" i="0" dirty="0">
                <a:solidFill>
                  <a:srgbClr val="202124"/>
                </a:solidFill>
                <a:effectLst/>
                <a:highlight>
                  <a:srgbClr val="FF0000"/>
                </a:highlight>
                <a:latin typeface="Roboto" panose="02000000000000000000" pitchFamily="2" charset="0"/>
              </a:rPr>
              <a:t>Můžeme zkoumat „bohy“ jako hypotézy</a:t>
            </a:r>
          </a:p>
          <a:p>
            <a:r>
              <a:rPr lang="cs-CZ" dirty="0">
                <a:solidFill>
                  <a:srgbClr val="202124"/>
                </a:solidFill>
                <a:highlight>
                  <a:srgbClr val="FF0000"/>
                </a:highlight>
                <a:latin typeface="Roboto" panose="02000000000000000000" pitchFamily="2" charset="0"/>
              </a:rPr>
              <a:t>-</a:t>
            </a:r>
            <a:r>
              <a:rPr lang="cs-CZ" dirty="0"/>
              <a:t>Můžeme popsat jaké praktiky se týkají tohoto "aktéra" a vidět tak i procesy a jednání na něm založené</a:t>
            </a:r>
          </a:p>
          <a:p>
            <a:r>
              <a:rPr lang="cs-CZ" b="0" i="0" dirty="0">
                <a:solidFill>
                  <a:srgbClr val="202124"/>
                </a:solidFill>
                <a:effectLst/>
                <a:highlight>
                  <a:srgbClr val="FF0000"/>
                </a:highlight>
                <a:latin typeface="Roboto" panose="02000000000000000000" pitchFamily="2" charset="0"/>
              </a:rPr>
              <a:t>- </a:t>
            </a:r>
            <a:r>
              <a:rPr lang="cs-CZ" dirty="0">
                <a:highlight>
                  <a:srgbClr val="FF0000"/>
                </a:highlight>
              </a:rPr>
              <a:t>upřímně si nejsem jistý, asi o tom můžeme vypovídat v kontextu nějaké interakce s člověkem?</a:t>
            </a:r>
            <a:endParaRPr lang="cs-CZ" b="0" i="0" dirty="0">
              <a:solidFill>
                <a:srgbClr val="202124"/>
              </a:solidFill>
              <a:effectLst/>
              <a:highlight>
                <a:srgbClr val="FF0000"/>
              </a:highlight>
              <a:latin typeface="Roboto" panose="02000000000000000000" pitchFamily="2" charset="0"/>
            </a:endParaRPr>
          </a:p>
          <a:p>
            <a:endParaRPr lang="cs-CZ" b="0" i="0" dirty="0">
              <a:solidFill>
                <a:srgbClr val="202124"/>
              </a:solidFill>
              <a:effectLst/>
              <a:highlight>
                <a:srgbClr val="FF0000"/>
              </a:highlight>
              <a:latin typeface="Roboto" panose="02000000000000000000" pitchFamily="2" charset="0"/>
            </a:endParaRPr>
          </a:p>
        </p:txBody>
      </p:sp>
      <p:sp>
        <p:nvSpPr>
          <p:cNvPr id="4" name="Zástupný text 3">
            <a:extLst>
              <a:ext uri="{FF2B5EF4-FFF2-40B4-BE49-F238E27FC236}">
                <a16:creationId xmlns:a16="http://schemas.microsoft.com/office/drawing/2014/main" id="{BF132D37-54E9-1955-3E78-ECF0153C02EF}"/>
              </a:ext>
            </a:extLst>
          </p:cNvPr>
          <p:cNvSpPr>
            <a:spLocks noGrp="1"/>
          </p:cNvSpPr>
          <p:nvPr>
            <p:ph type="body" sz="half" idx="2"/>
          </p:nvPr>
        </p:nvSpPr>
        <p:spPr>
          <a:xfrm>
            <a:off x="-2318633" y="4221418"/>
            <a:ext cx="2319699" cy="3064505"/>
          </a:xfrm>
        </p:spPr>
        <p:txBody>
          <a:bodyPr/>
          <a:lstStyle/>
          <a:p>
            <a:endParaRPr lang="cs-CZ" dirty="0"/>
          </a:p>
        </p:txBody>
      </p:sp>
      <p:sp>
        <p:nvSpPr>
          <p:cNvPr id="5" name="Zástupný symbol pro datum 4">
            <a:extLst>
              <a:ext uri="{FF2B5EF4-FFF2-40B4-BE49-F238E27FC236}">
                <a16:creationId xmlns:a16="http://schemas.microsoft.com/office/drawing/2014/main" id="{86571FAC-9EFC-ECCD-26C4-7585053CCB91}"/>
              </a:ext>
            </a:extLst>
          </p:cNvPr>
          <p:cNvSpPr>
            <a:spLocks noGrp="1"/>
          </p:cNvSpPr>
          <p:nvPr>
            <p:ph type="dt" sz="half" idx="10"/>
          </p:nvPr>
        </p:nvSpPr>
        <p:spPr/>
        <p:txBody>
          <a:bodyPr/>
          <a:lstStyle/>
          <a:p>
            <a:pPr rtl="0"/>
            <a:fld id="{AE82B159-E07C-4CB9-92A4-E7A9600AB687}" type="datetime1">
              <a:rPr lang="cs-CZ" smtClean="0"/>
              <a:t>05.10.2025</a:t>
            </a:fld>
            <a:endParaRPr lang="en-US" dirty="0"/>
          </a:p>
        </p:txBody>
      </p:sp>
      <p:pic>
        <p:nvPicPr>
          <p:cNvPr id="7" name="Obrázek 6">
            <a:extLst>
              <a:ext uri="{FF2B5EF4-FFF2-40B4-BE49-F238E27FC236}">
                <a16:creationId xmlns:a16="http://schemas.microsoft.com/office/drawing/2014/main" id="{D76C71D7-C2F8-F452-3FC8-E1310C7D1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672" y="3219450"/>
            <a:ext cx="3182772" cy="2348864"/>
          </a:xfrm>
          <a:prstGeom prst="rect">
            <a:avLst/>
          </a:prstGeom>
        </p:spPr>
      </p:pic>
    </p:spTree>
    <p:extLst>
      <p:ext uri="{BB962C8B-B14F-4D97-AF65-F5344CB8AC3E}">
        <p14:creationId xmlns:p14="http://schemas.microsoft.com/office/powerpoint/2010/main" val="1503792817"/>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695_TF56160789" id="{8AF6F0AA-8C72-4967-968E-D4393B06EDB9}" vid="{ACB952D6-6656-4F55-89C5-890C0D27D2F3}"/>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{B4E8AFF1-D66A-43B9-BE8D-7FEF47F0EBA0}tf56160789_win32</Template>
  <TotalTime>9567</TotalTime>
  <Words>2528</Words>
  <Application>Microsoft Office PowerPoint</Application>
  <PresentationFormat>Širokoúhlá obrazovka</PresentationFormat>
  <Paragraphs>161</Paragraphs>
  <Slides>26</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26</vt:i4>
      </vt:variant>
    </vt:vector>
  </HeadingPairs>
  <TitlesOfParts>
    <vt:vector size="31" baseType="lpstr">
      <vt:lpstr>Bookman Old Style</vt:lpstr>
      <vt:lpstr>Calibri</vt:lpstr>
      <vt:lpstr>Franklin Gothic Book</vt:lpstr>
      <vt:lpstr>Roboto</vt:lpstr>
      <vt:lpstr>1_RetrospectVTI</vt:lpstr>
      <vt:lpstr>Metodologicko - ontologické přístupy ve studiu náboženství</vt:lpstr>
      <vt:lpstr>Proč je téma důležité</vt:lpstr>
      <vt:lpstr>Jak to vidíte teď vy?</vt:lpstr>
      <vt:lpstr>Jak to vidíte teď vy?</vt:lpstr>
      <vt:lpstr>Jak to vidíte teď vy?</vt:lpstr>
      <vt:lpstr>Jak to vidíte teď vy?</vt:lpstr>
      <vt:lpstr>Jak to vidíte teď vy?</vt:lpstr>
      <vt:lpstr>Jak to vidíte teď vy?</vt:lpstr>
      <vt:lpstr>Jak to teď vidíte vy?</vt:lpstr>
      <vt:lpstr>Jak to vidíte teď vy?</vt:lpstr>
      <vt:lpstr>Jak to teď vidíte vy?</vt:lpstr>
      <vt:lpstr>Ukázka</vt:lpstr>
      <vt:lpstr>Metodologický materialismus </vt:lpstr>
      <vt:lpstr>Metodologický materialismus</vt:lpstr>
      <vt:lpstr>Metodologický materialismus </vt:lpstr>
      <vt:lpstr>Ukázka</vt:lpstr>
      <vt:lpstr>Metodologický supernaturalismus </vt:lpstr>
      <vt:lpstr>Metodologický supernaturalismus</vt:lpstr>
      <vt:lpstr>Metodologický supernaturalismus</vt:lpstr>
      <vt:lpstr>Ukázka</vt:lpstr>
      <vt:lpstr>Metodologický agnosticismus</vt:lpstr>
      <vt:lpstr>Metodologický agnosticismus</vt:lpstr>
      <vt:lpstr>Metodologický agnosticismus</vt:lpstr>
      <vt:lpstr>Kombinované přístupy</vt:lpstr>
      <vt:lpstr>Kombinované přístupy</vt:lpstr>
      <vt:lpstr>Kombinované přístupy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Metodologické přístupy ve studiu náboženství</dc:title>
  <dc:creator>Jan Tesárek</dc:creator>
  <cp:lastModifiedBy>Barbora Spalová</cp:lastModifiedBy>
  <cp:revision>28</cp:revision>
  <dcterms:created xsi:type="dcterms:W3CDTF">2020-10-19T04:49:14Z</dcterms:created>
  <dcterms:modified xsi:type="dcterms:W3CDTF">2025-10-05T19:10:50Z</dcterms:modified>
</cp:coreProperties>
</file>