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handoutMasterIdLst>
    <p:handoutMasterId r:id="rId15"/>
  </p:handoutMasterIdLst>
  <p:sldIdLst>
    <p:sldId id="279" r:id="rId5"/>
    <p:sldId id="287" r:id="rId6"/>
    <p:sldId id="292" r:id="rId7"/>
    <p:sldId id="293" r:id="rId8"/>
    <p:sldId id="294" r:id="rId9"/>
    <p:sldId id="291" r:id="rId10"/>
    <p:sldId id="290" r:id="rId11"/>
    <p:sldId id="295" r:id="rId12"/>
    <p:sldId id="296" r:id="rId13"/>
  </p:sldIdLst>
  <p:sldSz cx="12188825" cy="6858000"/>
  <p:notesSz cx="6858000" cy="9144000"/>
  <p:defaultTextStyle>
    <a:defPPr rtl="0">
      <a:defRPr lang="cs-CZ"/>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6092" autoAdjust="0"/>
  </p:normalViewPr>
  <p:slideViewPr>
    <p:cSldViewPr>
      <p:cViewPr varScale="1">
        <p:scale>
          <a:sx n="100" d="100"/>
          <a:sy n="100" d="100"/>
        </p:scale>
        <p:origin x="78" y="180"/>
      </p:cViewPr>
      <p:guideLst>
        <p:guide orient="horz" pos="2160"/>
        <p:guide pos="3839"/>
      </p:guideLst>
    </p:cSldViewPr>
  </p:slideViewPr>
  <p:notesTextViewPr>
    <p:cViewPr>
      <p:scale>
        <a:sx n="1" d="1"/>
        <a:sy n="1" d="1"/>
      </p:scale>
      <p:origin x="0" y="0"/>
    </p:cViewPr>
  </p:notesTextViewPr>
  <p:notesViewPr>
    <p:cSldViewPr showGuides="1">
      <p:cViewPr varScale="1">
        <p:scale>
          <a:sx n="89" d="100"/>
          <a:sy n="89" d="100"/>
        </p:scale>
        <p:origin x="3750"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68BC6555-3F1C-4C28-A093-3CFCBCB99A9E}" type="datetime1">
              <a:rPr lang="cs-CZ" smtClean="0"/>
              <a:t>10.11.2020</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DA52D9BF-D574-4807-B36C-9E2A025BE826}" type="slidenum">
              <a:rPr lang="cs-CZ" smtClean="0"/>
              <a:pPr algn="r" rtl="0"/>
              <a:t>‹#›</a:t>
            </a:fld>
            <a:endParaRPr lang="cs-CZ"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noProof="0"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3A277406-7921-4BC9-B6A8-CF68929482F2}" type="datetime1">
              <a:rPr lang="cs-CZ" noProof="0" smtClean="0"/>
              <a:pPr/>
              <a:t>10.11.2020</a:t>
            </a:fld>
            <a:endParaRPr lang="cs-CZ" noProof="0" dirty="0"/>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cs-CZ" noProof="0"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dirty="0" smtClean="0"/>
              <a:t>Kliknutím lze 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noProof="0"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a:fld id="{9E11EC53-F507-411E-9ADC-FBCFECE09D3D}" type="slidenum">
              <a:rPr lang="cs-CZ" noProof="0" smtClean="0"/>
              <a:pPr algn="r"/>
              <a:t>‹#›</a:t>
            </a:fld>
            <a:endParaRPr lang="cs-CZ" noProof="0"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9E11EC53-F507-411E-9ADC-FBCFECE09D3D}" type="slidenum">
              <a:rPr lang="cs-CZ" smtClean="0"/>
              <a:pPr algn="r"/>
              <a:t>1</a:t>
            </a:fld>
            <a:endParaRPr lang="cs-CZ" dirty="0"/>
          </a:p>
        </p:txBody>
      </p:sp>
    </p:spTree>
    <p:extLst>
      <p:ext uri="{BB962C8B-B14F-4D97-AF65-F5344CB8AC3E}">
        <p14:creationId xmlns:p14="http://schemas.microsoft.com/office/powerpoint/2010/main" val="386899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9E11EC53-F507-411E-9ADC-FBCFECE09D3D}" type="slidenum">
              <a:rPr lang="cs-CZ" smtClean="0"/>
              <a:pPr algn="r"/>
              <a:t>2</a:t>
            </a:fld>
            <a:endParaRPr lang="cs-CZ" dirty="0"/>
          </a:p>
        </p:txBody>
      </p:sp>
    </p:spTree>
    <p:extLst>
      <p:ext uri="{BB962C8B-B14F-4D97-AF65-F5344CB8AC3E}">
        <p14:creationId xmlns:p14="http://schemas.microsoft.com/office/powerpoint/2010/main" val="332674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8" name="Rovnoramenný trojúhelník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noProof="0" dirty="0"/>
          </a:p>
        </p:txBody>
      </p:sp>
      <p:sp>
        <p:nvSpPr>
          <p:cNvPr id="62" name="Obdélník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lnSpc>
                <a:spcPct val="90000"/>
              </a:lnSpc>
            </a:pPr>
            <a:endParaRPr lang="cs-CZ" sz="3200" noProof="0" dirty="0">
              <a:solidFill>
                <a:schemeClr val="tx2"/>
              </a:solidFill>
            </a:endParaRPr>
          </a:p>
        </p:txBody>
      </p:sp>
      <p:sp>
        <p:nvSpPr>
          <p:cNvPr id="2" name="Nadpis 1"/>
          <p:cNvSpPr>
            <a:spLocks noGrp="1"/>
          </p:cNvSpPr>
          <p:nvPr>
            <p:ph type="ctrTitle"/>
          </p:nvPr>
        </p:nvSpPr>
        <p:spPr>
          <a:xfrm>
            <a:off x="1218883" y="1905002"/>
            <a:ext cx="9751060" cy="2147926"/>
          </a:xfrm>
        </p:spPr>
        <p:txBody>
          <a:bodyPr rtlCol="0" anchor="ctr">
            <a:normAutofit/>
          </a:bodyPr>
          <a:lstStyle>
            <a:lvl1pPr algn="ctr" rtl="0">
              <a:defRPr sz="4400" cap="all" normalizeH="0" baseline="0"/>
            </a:lvl1pPr>
          </a:lstStyle>
          <a:p>
            <a:pPr rtl="0"/>
            <a:r>
              <a:rPr lang="cs-CZ" smtClean="0"/>
              <a:t>Kliknutím lze upravit styl.</a:t>
            </a:r>
            <a:endParaRPr lang="cs-CZ" noProof="0" dirty="0"/>
          </a:p>
        </p:txBody>
      </p:sp>
      <p:sp>
        <p:nvSpPr>
          <p:cNvPr id="3" name="Podnadpis 2"/>
          <p:cNvSpPr>
            <a:spLocks noGrp="1"/>
          </p:cNvSpPr>
          <p:nvPr>
            <p:ph type="subTitle" idx="1" hasCustomPrompt="1"/>
          </p:nvPr>
        </p:nvSpPr>
        <p:spPr>
          <a:xfrm>
            <a:off x="1218883" y="4140200"/>
            <a:ext cx="9751060" cy="1016000"/>
          </a:xfrm>
        </p:spPr>
        <p:txBody>
          <a:bodyPr rtlCol="0">
            <a:normAutofit/>
          </a:bodyPr>
          <a:lstStyle>
            <a:lvl1pPr marL="0" indent="0" algn="ctr" rtl="0">
              <a:spcBef>
                <a:spcPts val="0"/>
              </a:spcBef>
              <a:buNone/>
              <a:defRPr sz="280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r>
              <a:rPr lang="cs-CZ" noProof="0" dirty="0" smtClean="0"/>
              <a:t>Kliknutím lze upravit styl předlohy.</a:t>
            </a:r>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ivní 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821163" y="482600"/>
            <a:ext cx="3961368" cy="1422400"/>
          </a:xfrm>
        </p:spPr>
        <p:txBody>
          <a:bodyPr rtlCol="0" anchor="b" anchorCtr="0">
            <a:normAutofit/>
          </a:bodyPr>
          <a:lstStyle>
            <a:lvl1pPr algn="l" rtl="0">
              <a:defRPr sz="3200" b="0"/>
            </a:lvl1pPr>
          </a:lstStyle>
          <a:p>
            <a:pPr rtl="0"/>
            <a:r>
              <a:rPr lang="cs-CZ" smtClean="0"/>
              <a:t>Kliknutím lze upravit styl.</a:t>
            </a:r>
            <a:endParaRPr lang="cs-CZ" noProof="0" dirty="0"/>
          </a:p>
        </p:txBody>
      </p:sp>
      <p:sp>
        <p:nvSpPr>
          <p:cNvPr id="9" name="Obdélník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noProof="0" dirty="0"/>
          </a:p>
        </p:txBody>
      </p:sp>
      <p:sp>
        <p:nvSpPr>
          <p:cNvPr id="3" name="Zástupný symbol obrázku 2" descr="Prázdný zástupný symbol pro přidání obrázku Klikněte na zástupný symbol a vyberte obrázek, který chcete přidat.&#10;"/>
          <p:cNvSpPr>
            <a:spLocks noGrp="1"/>
          </p:cNvSpPr>
          <p:nvPr>
            <p:ph type="pic" idx="1" hasCustomPrompt="1"/>
          </p:nvPr>
        </p:nvSpPr>
        <p:spPr>
          <a:xfrm>
            <a:off x="507868" y="482600"/>
            <a:ext cx="6602281" cy="5842001"/>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cs-CZ" noProof="0" dirty="0" smtClean="0"/>
              <a:t>Po kliknutí na ikonu můžete přidat obrázek</a:t>
            </a:r>
            <a:endParaRPr lang="cs-CZ" noProof="0" dirty="0"/>
          </a:p>
        </p:txBody>
      </p:sp>
      <p:sp>
        <p:nvSpPr>
          <p:cNvPr id="4" name="Zástupný symbol pro text 3"/>
          <p:cNvSpPr>
            <a:spLocks noGrp="1"/>
          </p:cNvSpPr>
          <p:nvPr>
            <p:ph type="body" sz="half" idx="2" hasCustomPrompt="1"/>
          </p:nvPr>
        </p:nvSpPr>
        <p:spPr>
          <a:xfrm>
            <a:off x="7821163" y="2108200"/>
            <a:ext cx="3961368" cy="426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cs-CZ" noProof="0" dirty="0" smtClean="0"/>
              <a:t>Upravit styly předlohy textu.</a:t>
            </a:r>
            <a:endParaRPr lang="cs-CZ" noProof="0" dirty="0"/>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noProof="0" dirty="0"/>
          </a:p>
        </p:txBody>
      </p:sp>
      <p:sp>
        <p:nvSpPr>
          <p:cNvPr id="3" name="Zástupný symbol pro svislý text 2"/>
          <p:cNvSpPr>
            <a:spLocks noGrp="1"/>
          </p:cNvSpPr>
          <p:nvPr>
            <p:ph type="body" orient="vert" idx="1" hasCustomPrompt="1"/>
          </p:nvPr>
        </p:nvSpPr>
        <p:spPr/>
        <p:txBody>
          <a:bodyPr vert="eaVert" rtlCol="0"/>
          <a:lstStyle>
            <a:lvl5pPr algn="l" rtl="0">
              <a:defRPr/>
            </a:lvl5pPr>
            <a:lvl6pPr marL="2669581" algn="l" rtl="0">
              <a:defRPr baseline="0"/>
            </a:lvl6pPr>
            <a:lvl7pPr marL="2669581" algn="l" rtl="0">
              <a:defRPr baseline="0"/>
            </a:lvl7pPr>
            <a:lvl8pPr marL="2669581" algn="l" rtl="0">
              <a:defRPr baseline="0"/>
            </a:lvl8pPr>
            <a:lvl9pPr marL="2669581" algn="l" rtl="0">
              <a:defRPr baseline="0"/>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4" name="Zástupný symbol pro datum 3"/>
          <p:cNvSpPr>
            <a:spLocks noGrp="1"/>
          </p:cNvSpPr>
          <p:nvPr>
            <p:ph type="dt" sz="half" idx="10"/>
          </p:nvPr>
        </p:nvSpPr>
        <p:spPr/>
        <p:txBody>
          <a:bodyPr rtlCol="0"/>
          <a:lstStyle>
            <a:lvl1pPr>
              <a:defRPr/>
            </a:lvl1pPr>
          </a:lstStyle>
          <a:p>
            <a:fld id="{C6FF76FF-53CF-4983-8574-A33E949B482A}" type="datetime1">
              <a:rPr lang="cs-CZ" noProof="0" smtClean="0"/>
              <a:pPr/>
              <a:t>10.11.2020</a:t>
            </a:fld>
            <a:endParaRPr lang="cs-CZ" noProof="0" dirty="0"/>
          </a:p>
        </p:txBody>
      </p:sp>
      <p:sp>
        <p:nvSpPr>
          <p:cNvPr id="6" name="Zástupný symbol pro číslo snímku 5"/>
          <p:cNvSpPr>
            <a:spLocks noGrp="1"/>
          </p:cNvSpPr>
          <p:nvPr>
            <p:ph type="sldNum" sz="quarter" idx="12"/>
          </p:nvPr>
        </p:nvSpPr>
        <p:spPr/>
        <p:txBody>
          <a:bodyPr rtlCol="0"/>
          <a:lstStyle/>
          <a:p>
            <a:pPr rtl="0"/>
            <a:fld id="{E5FD5434-F838-4DD4-A17B-1CB1A1850DF4}" type="slidenum">
              <a:rPr lang="cs-CZ" noProof="0" smtClean="0"/>
              <a:t>‹#›</a:t>
            </a:fld>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0040043" y="482599"/>
            <a:ext cx="1843982" cy="5791201"/>
          </a:xfrm>
        </p:spPr>
        <p:txBody>
          <a:bodyPr vert="eaVert" rtlCol="0"/>
          <a:lstStyle>
            <a:lvl1pPr rtl="0">
              <a:defRPr/>
            </a:lvl1pPr>
          </a:lstStyle>
          <a:p>
            <a:pPr rtl="0"/>
            <a:r>
              <a:rPr lang="cs-CZ" smtClean="0"/>
              <a:t>Kliknutím lze upravit styl.</a:t>
            </a:r>
            <a:endParaRPr lang="cs-CZ" noProof="0" dirty="0"/>
          </a:p>
        </p:txBody>
      </p:sp>
      <p:sp>
        <p:nvSpPr>
          <p:cNvPr id="3" name="Zástupný symbol pro svislý text 2"/>
          <p:cNvSpPr>
            <a:spLocks noGrp="1"/>
          </p:cNvSpPr>
          <p:nvPr>
            <p:ph type="body" orient="vert" idx="1" hasCustomPrompt="1"/>
          </p:nvPr>
        </p:nvSpPr>
        <p:spPr>
          <a:xfrm>
            <a:off x="914162" y="482599"/>
            <a:ext cx="9040045" cy="5791201"/>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4" name="Zástupný symbol pro datum 3"/>
          <p:cNvSpPr>
            <a:spLocks noGrp="1"/>
          </p:cNvSpPr>
          <p:nvPr>
            <p:ph type="dt" sz="half" idx="10"/>
          </p:nvPr>
        </p:nvSpPr>
        <p:spPr/>
        <p:txBody>
          <a:bodyPr rtlCol="0"/>
          <a:lstStyle>
            <a:lvl1pPr>
              <a:defRPr/>
            </a:lvl1pPr>
          </a:lstStyle>
          <a:p>
            <a:fld id="{EE60829E-F63F-4F1B-8ED4-5A20AE43BAEF}" type="datetime1">
              <a:rPr lang="cs-CZ" noProof="0" smtClean="0"/>
              <a:pPr/>
              <a:t>10.11.2020</a:t>
            </a:fld>
            <a:endParaRPr lang="cs-CZ" noProof="0" dirty="0"/>
          </a:p>
        </p:txBody>
      </p:sp>
      <p:sp>
        <p:nvSpPr>
          <p:cNvPr id="6" name="Zástupný symbol pro číslo snímku 5"/>
          <p:cNvSpPr>
            <a:spLocks noGrp="1"/>
          </p:cNvSpPr>
          <p:nvPr>
            <p:ph type="sldNum" sz="quarter" idx="12"/>
          </p:nvPr>
        </p:nvSpPr>
        <p:spPr/>
        <p:txBody>
          <a:bodyPr rtlCol="0"/>
          <a:lstStyle/>
          <a:p>
            <a:pPr rtl="0"/>
            <a:fld id="{E5FD5434-F838-4DD4-A17B-1CB1A1850DF4}" type="slidenum">
              <a:rPr lang="cs-CZ" noProof="0" smtClean="0"/>
              <a:t>‹#›</a:t>
            </a:fld>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noProof="0" dirty="0"/>
          </a:p>
        </p:txBody>
      </p:sp>
      <p:sp>
        <p:nvSpPr>
          <p:cNvPr id="3" name="Zástupný symbol pro obsah 2"/>
          <p:cNvSpPr>
            <a:spLocks noGrp="1"/>
          </p:cNvSpPr>
          <p:nvPr>
            <p:ph idx="1" hasCustomPrompt="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4" name="Zástupný symbol pro datum 3"/>
          <p:cNvSpPr>
            <a:spLocks noGrp="1"/>
          </p:cNvSpPr>
          <p:nvPr>
            <p:ph type="dt" sz="half" idx="10"/>
          </p:nvPr>
        </p:nvSpPr>
        <p:spPr/>
        <p:txBody>
          <a:bodyPr rtlCol="0"/>
          <a:lstStyle>
            <a:lvl1pPr>
              <a:defRPr/>
            </a:lvl1pPr>
          </a:lstStyle>
          <a:p>
            <a:fld id="{9618A374-EDD4-4D4D-BB10-E8B89BED0B5B}" type="datetime1">
              <a:rPr lang="cs-CZ" noProof="0" smtClean="0"/>
              <a:pPr/>
              <a:t>10.11.2020</a:t>
            </a:fld>
            <a:endParaRPr lang="cs-CZ" noProof="0" dirty="0"/>
          </a:p>
        </p:txBody>
      </p:sp>
      <p:sp>
        <p:nvSpPr>
          <p:cNvPr id="6" name="Zástupný symbol pro číslo snímku 5"/>
          <p:cNvSpPr>
            <a:spLocks noGrp="1"/>
          </p:cNvSpPr>
          <p:nvPr>
            <p:ph type="sldNum" sz="quarter" idx="12"/>
          </p:nvPr>
        </p:nvSpPr>
        <p:spPr/>
        <p:txBody>
          <a:bodyPr rtlCol="0"/>
          <a:lstStyle/>
          <a:p>
            <a:pPr rtl="0"/>
            <a:fld id="{E5FD5434-F838-4DD4-A17B-1CB1A1850DF4}" type="slidenum">
              <a:rPr lang="cs-CZ" noProof="0" smtClean="0"/>
              <a:t>‹#›</a:t>
            </a:fld>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11" name="Rovnoramenný trojúhelník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noProof="0" dirty="0"/>
          </a:p>
        </p:txBody>
      </p:sp>
      <p:sp>
        <p:nvSpPr>
          <p:cNvPr id="2" name="Nadpis 1"/>
          <p:cNvSpPr>
            <a:spLocks noGrp="1"/>
          </p:cNvSpPr>
          <p:nvPr>
            <p:ph type="title"/>
          </p:nvPr>
        </p:nvSpPr>
        <p:spPr>
          <a:xfrm>
            <a:off x="1218883" y="1524000"/>
            <a:ext cx="9751060" cy="1992597"/>
          </a:xfrm>
        </p:spPr>
        <p:txBody>
          <a:bodyPr rtlCol="0" anchor="b" anchorCtr="0">
            <a:noAutofit/>
          </a:bodyPr>
          <a:lstStyle>
            <a:lvl1pPr algn="ctr" rtl="0">
              <a:defRPr sz="4400" b="0" cap="all" baseline="0"/>
            </a:lvl1pPr>
          </a:lstStyle>
          <a:p>
            <a:pPr rtl="0"/>
            <a:r>
              <a:rPr lang="cs-CZ" smtClean="0"/>
              <a:t>Kliknutím lze upravit styl.</a:t>
            </a:r>
            <a:endParaRPr lang="cs-CZ" noProof="0" dirty="0"/>
          </a:p>
        </p:txBody>
      </p:sp>
      <p:sp>
        <p:nvSpPr>
          <p:cNvPr id="3" name="Zástupný symbol pro text 2"/>
          <p:cNvSpPr>
            <a:spLocks noGrp="1"/>
          </p:cNvSpPr>
          <p:nvPr>
            <p:ph type="body" idx="1" hasCustomPrompt="1"/>
          </p:nvPr>
        </p:nvSpPr>
        <p:spPr>
          <a:xfrm>
            <a:off x="1218883" y="3632200"/>
            <a:ext cx="9751060" cy="1016000"/>
          </a:xfrm>
        </p:spPr>
        <p:txBody>
          <a:bodyPr rtlCol="0" anchor="t" anchorCtr="0">
            <a:noAutofit/>
          </a:bodyPr>
          <a:lstStyle>
            <a:lvl1pPr marL="0" indent="0" algn="ctr"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cs-CZ" noProof="0" dirty="0" smtClean="0"/>
              <a:t>Upravit styly předlohy textu.</a:t>
            </a:r>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4" name="Zástupný symbol pro datum 3"/>
          <p:cNvSpPr>
            <a:spLocks noGrp="1"/>
          </p:cNvSpPr>
          <p:nvPr>
            <p:ph type="dt" sz="half" idx="10"/>
          </p:nvPr>
        </p:nvSpPr>
        <p:spPr/>
        <p:txBody>
          <a:bodyPr rtlCol="0"/>
          <a:lstStyle>
            <a:lvl1pPr>
              <a:defRPr/>
            </a:lvl1pPr>
          </a:lstStyle>
          <a:p>
            <a:fld id="{D0D1442A-8C4A-460F-AE4E-05145D4BCB48}" type="datetime1">
              <a:rPr lang="cs-CZ" noProof="0" smtClean="0"/>
              <a:pPr/>
              <a:t>10.11.2020</a:t>
            </a:fld>
            <a:endParaRPr lang="cs-CZ" noProof="0" dirty="0"/>
          </a:p>
        </p:txBody>
      </p:sp>
      <p:sp>
        <p:nvSpPr>
          <p:cNvPr id="6" name="Zástupný symbol pro číslo snímku 5"/>
          <p:cNvSpPr>
            <a:spLocks noGrp="1"/>
          </p:cNvSpPr>
          <p:nvPr>
            <p:ph type="sldNum" sz="quarter" idx="12"/>
          </p:nvPr>
        </p:nvSpPr>
        <p:spPr/>
        <p:txBody>
          <a:bodyPr rtlCol="0"/>
          <a:lstStyle/>
          <a:p>
            <a:pPr rtl="0"/>
            <a:fld id="{E5FD5434-F838-4DD4-A17B-1CB1A1850DF4}" type="slidenum">
              <a:rPr lang="cs-CZ" noProof="0" smtClean="0"/>
              <a:t>‹#›</a:t>
            </a:fld>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noProof="0" dirty="0"/>
          </a:p>
        </p:txBody>
      </p:sp>
      <p:sp>
        <p:nvSpPr>
          <p:cNvPr id="3" name="Zástupný symbol pro obsah 2"/>
          <p:cNvSpPr>
            <a:spLocks noGrp="1"/>
          </p:cNvSpPr>
          <p:nvPr>
            <p:ph sz="half" idx="1" hasCustomPrompt="1"/>
          </p:nvPr>
        </p:nvSpPr>
        <p:spPr>
          <a:xfrm>
            <a:off x="914162"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marL="2669581" algn="l" rtl="0">
              <a:defRPr sz="1400"/>
            </a:lvl7pPr>
            <a:lvl8pPr marL="2669581" algn="l" rtl="0">
              <a:defRPr sz="1400"/>
            </a:lvl8pPr>
            <a:lvl9pPr marL="2669581" algn="l" rtl="0">
              <a:defRPr sz="1400"/>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4" name="Zástupný symbol pro obsah 3"/>
          <p:cNvSpPr>
            <a:spLocks noGrp="1"/>
          </p:cNvSpPr>
          <p:nvPr>
            <p:ph sz="half" idx="2" hasCustomPrompt="1"/>
          </p:nvPr>
        </p:nvSpPr>
        <p:spPr>
          <a:xfrm>
            <a:off x="6297559"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baseline="0"/>
            </a:lvl6pPr>
            <a:lvl7pPr marL="2669581" algn="l" rtl="0">
              <a:defRPr sz="1400" baseline="0"/>
            </a:lvl7pPr>
            <a:lvl8pPr marL="2669581" algn="l" rtl="0">
              <a:defRPr sz="1400" baseline="0"/>
            </a:lvl8pPr>
            <a:lvl9pPr marL="2669581" algn="l" rtl="0">
              <a:defRPr sz="1400" baseline="0"/>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6" name="Zástupný symbol pro zápatí 5"/>
          <p:cNvSpPr>
            <a:spLocks noGrp="1"/>
          </p:cNvSpPr>
          <p:nvPr>
            <p:ph type="ftr" sz="quarter" idx="11"/>
          </p:nvPr>
        </p:nvSpPr>
        <p:spPr/>
        <p:txBody>
          <a:bodyPr rtlCol="0"/>
          <a:lstStyle/>
          <a:p>
            <a:pPr rtl="0"/>
            <a:endParaRPr lang="cs-CZ" noProof="0" dirty="0"/>
          </a:p>
        </p:txBody>
      </p:sp>
      <p:sp>
        <p:nvSpPr>
          <p:cNvPr id="5" name="Zástupný symbol pro datum 4"/>
          <p:cNvSpPr>
            <a:spLocks noGrp="1"/>
          </p:cNvSpPr>
          <p:nvPr>
            <p:ph type="dt" sz="half" idx="10"/>
          </p:nvPr>
        </p:nvSpPr>
        <p:spPr/>
        <p:txBody>
          <a:bodyPr rtlCol="0"/>
          <a:lstStyle>
            <a:lvl1pPr>
              <a:defRPr/>
            </a:lvl1pPr>
          </a:lstStyle>
          <a:p>
            <a:fld id="{543ADA60-0A8F-4DBD-9C58-24FD590A6DA9}" type="datetime1">
              <a:rPr lang="cs-CZ" noProof="0" smtClean="0"/>
              <a:pPr/>
              <a:t>10.11.2020</a:t>
            </a:fld>
            <a:endParaRPr lang="cs-CZ" noProof="0" dirty="0"/>
          </a:p>
        </p:txBody>
      </p:sp>
      <p:sp>
        <p:nvSpPr>
          <p:cNvPr id="7" name="Zástupný symbol pro číslo snímku 6"/>
          <p:cNvSpPr>
            <a:spLocks noGrp="1"/>
          </p:cNvSpPr>
          <p:nvPr>
            <p:ph type="sldNum" sz="quarter" idx="12"/>
          </p:nvPr>
        </p:nvSpPr>
        <p:spPr/>
        <p:txBody>
          <a:bodyPr rtlCol="0"/>
          <a:lstStyle/>
          <a:p>
            <a:pPr rtl="0"/>
            <a:fld id="{E5FD5434-F838-4DD4-A17B-1CB1A1850DF4}" type="slidenum">
              <a:rPr lang="cs-CZ" noProof="0" smtClean="0"/>
              <a:t>‹#›</a:t>
            </a:fld>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algn="l" rtl="0">
              <a:defRPr/>
            </a:lvl1pPr>
          </a:lstStyle>
          <a:p>
            <a:pPr rtl="0"/>
            <a:r>
              <a:rPr lang="cs-CZ" smtClean="0"/>
              <a:t>Kliknutím lze upravit styl.</a:t>
            </a:r>
            <a:endParaRPr lang="cs-CZ" noProof="0" dirty="0"/>
          </a:p>
        </p:txBody>
      </p:sp>
      <p:sp>
        <p:nvSpPr>
          <p:cNvPr id="3" name="Zástupný symbol pro text 2"/>
          <p:cNvSpPr>
            <a:spLocks noGrp="1"/>
          </p:cNvSpPr>
          <p:nvPr>
            <p:ph type="body" idx="1" hasCustomPrompt="1"/>
          </p:nvPr>
        </p:nvSpPr>
        <p:spPr>
          <a:xfrm>
            <a:off x="914162"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cs-CZ" noProof="0" dirty="0" smtClean="0"/>
              <a:t>Upravit styly předlohy textu.</a:t>
            </a:r>
            <a:endParaRPr lang="cs-CZ" noProof="0" dirty="0"/>
          </a:p>
        </p:txBody>
      </p:sp>
      <p:sp>
        <p:nvSpPr>
          <p:cNvPr id="4" name="Zástupný symbol pro obsah 3"/>
          <p:cNvSpPr>
            <a:spLocks noGrp="1"/>
          </p:cNvSpPr>
          <p:nvPr>
            <p:ph sz="half" idx="2" hasCustomPrompt="1"/>
          </p:nvPr>
        </p:nvSpPr>
        <p:spPr>
          <a:xfrm>
            <a:off x="914162"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a:lvl8pPr>
            <a:lvl9pPr marL="2669581" algn="l" rtl="0">
              <a:defRPr sz="1400"/>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5" name="Zástupný symbol pro text 4"/>
          <p:cNvSpPr>
            <a:spLocks noGrp="1"/>
          </p:cNvSpPr>
          <p:nvPr>
            <p:ph type="body" sz="quarter" idx="3" hasCustomPrompt="1"/>
          </p:nvPr>
        </p:nvSpPr>
        <p:spPr>
          <a:xfrm>
            <a:off x="6297559"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cs-CZ" noProof="0" dirty="0" smtClean="0"/>
              <a:t>Upravit styly předlohy textu.</a:t>
            </a:r>
            <a:endParaRPr lang="cs-CZ" noProof="0" dirty="0"/>
          </a:p>
        </p:txBody>
      </p:sp>
      <p:sp>
        <p:nvSpPr>
          <p:cNvPr id="6" name="Zástupný symbol pro obsah 5"/>
          <p:cNvSpPr>
            <a:spLocks noGrp="1"/>
          </p:cNvSpPr>
          <p:nvPr>
            <p:ph sz="quarter" idx="4" hasCustomPrompt="1"/>
          </p:nvPr>
        </p:nvSpPr>
        <p:spPr>
          <a:xfrm>
            <a:off x="6297559"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baseline="0"/>
            </a:lvl8pPr>
            <a:lvl9pPr marL="2669581" algn="l" rtl="0">
              <a:defRPr sz="1400" baseline="0"/>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8" name="Zástupný symbol pro zápatí 7"/>
          <p:cNvSpPr>
            <a:spLocks noGrp="1"/>
          </p:cNvSpPr>
          <p:nvPr>
            <p:ph type="ftr" sz="quarter" idx="11"/>
          </p:nvPr>
        </p:nvSpPr>
        <p:spPr/>
        <p:txBody>
          <a:bodyPr rtlCol="0"/>
          <a:lstStyle/>
          <a:p>
            <a:pPr rtl="0"/>
            <a:endParaRPr lang="cs-CZ" noProof="0" dirty="0"/>
          </a:p>
        </p:txBody>
      </p:sp>
      <p:sp>
        <p:nvSpPr>
          <p:cNvPr id="7" name="Zástupný symbol pro datum 6"/>
          <p:cNvSpPr>
            <a:spLocks noGrp="1"/>
          </p:cNvSpPr>
          <p:nvPr>
            <p:ph type="dt" sz="half" idx="10"/>
          </p:nvPr>
        </p:nvSpPr>
        <p:spPr/>
        <p:txBody>
          <a:bodyPr rtlCol="0"/>
          <a:lstStyle>
            <a:lvl1pPr>
              <a:defRPr/>
            </a:lvl1pPr>
          </a:lstStyle>
          <a:p>
            <a:fld id="{1D7262B4-87ED-439A-8340-6A3919F5F948}" type="datetime1">
              <a:rPr lang="cs-CZ" noProof="0" smtClean="0"/>
              <a:pPr/>
              <a:t>10.11.2020</a:t>
            </a:fld>
            <a:endParaRPr lang="cs-CZ" noProof="0" dirty="0"/>
          </a:p>
        </p:txBody>
      </p:sp>
      <p:sp>
        <p:nvSpPr>
          <p:cNvPr id="9" name="Zástupný symbol pro číslo snímku 8"/>
          <p:cNvSpPr>
            <a:spLocks noGrp="1"/>
          </p:cNvSpPr>
          <p:nvPr>
            <p:ph type="sldNum" sz="quarter" idx="12"/>
          </p:nvPr>
        </p:nvSpPr>
        <p:spPr/>
        <p:txBody>
          <a:bodyPr rtlCol="0"/>
          <a:lstStyle/>
          <a:p>
            <a:pPr rtl="0"/>
            <a:fld id="{E5FD5434-F838-4DD4-A17B-1CB1A1850DF4}" type="slidenum">
              <a:rPr lang="cs-CZ" noProof="0" smtClean="0"/>
              <a:t>‹#›</a:t>
            </a:fld>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noProof="0" dirty="0"/>
          </a:p>
        </p:txBody>
      </p:sp>
      <p:sp>
        <p:nvSpPr>
          <p:cNvPr id="4" name="Zástupný symbol pro zápatí 3"/>
          <p:cNvSpPr>
            <a:spLocks noGrp="1"/>
          </p:cNvSpPr>
          <p:nvPr>
            <p:ph type="ftr" sz="quarter" idx="11"/>
          </p:nvPr>
        </p:nvSpPr>
        <p:spPr/>
        <p:txBody>
          <a:bodyPr rtlCol="0"/>
          <a:lstStyle/>
          <a:p>
            <a:pPr rtl="0"/>
            <a:endParaRPr lang="cs-CZ" noProof="0" dirty="0"/>
          </a:p>
        </p:txBody>
      </p:sp>
      <p:sp>
        <p:nvSpPr>
          <p:cNvPr id="3" name="Zástupný symbol pro datum 2"/>
          <p:cNvSpPr>
            <a:spLocks noGrp="1"/>
          </p:cNvSpPr>
          <p:nvPr>
            <p:ph type="dt" sz="half" idx="10"/>
          </p:nvPr>
        </p:nvSpPr>
        <p:spPr/>
        <p:txBody>
          <a:bodyPr rtlCol="0"/>
          <a:lstStyle>
            <a:lvl1pPr>
              <a:defRPr/>
            </a:lvl1pPr>
          </a:lstStyle>
          <a:p>
            <a:fld id="{0AF2300B-DA53-47A7-9613-60E4EA0D62DB}" type="datetime1">
              <a:rPr lang="cs-CZ" noProof="0" smtClean="0"/>
              <a:pPr/>
              <a:t>10.11.2020</a:t>
            </a:fld>
            <a:endParaRPr lang="cs-CZ" noProof="0" dirty="0"/>
          </a:p>
        </p:txBody>
      </p:sp>
      <p:sp>
        <p:nvSpPr>
          <p:cNvPr id="5" name="Zástupný symbol pro číslo snímku 4"/>
          <p:cNvSpPr>
            <a:spLocks noGrp="1"/>
          </p:cNvSpPr>
          <p:nvPr>
            <p:ph type="sldNum" sz="quarter" idx="12"/>
          </p:nvPr>
        </p:nvSpPr>
        <p:spPr/>
        <p:txBody>
          <a:bodyPr rtlCol="0"/>
          <a:lstStyle/>
          <a:p>
            <a:pPr rtl="0"/>
            <a:fld id="{E5FD5434-F838-4DD4-A17B-1CB1A1850DF4}" type="slidenum">
              <a:rPr lang="cs-CZ" noProof="0" smtClean="0"/>
              <a:t>‹#›</a:t>
            </a:fld>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821163" y="482600"/>
            <a:ext cx="3961368" cy="1422400"/>
          </a:xfrm>
        </p:spPr>
        <p:txBody>
          <a:bodyPr rtlCol="0" anchor="b">
            <a:noAutofit/>
          </a:bodyPr>
          <a:lstStyle>
            <a:lvl1pPr algn="l" rtl="0">
              <a:defRPr sz="3200" b="0"/>
            </a:lvl1pPr>
          </a:lstStyle>
          <a:p>
            <a:pPr rtl="0"/>
            <a:r>
              <a:rPr lang="cs-CZ" smtClean="0"/>
              <a:t>Kliknutím lze upravit styl.</a:t>
            </a:r>
            <a:endParaRPr lang="cs-CZ" noProof="0" dirty="0"/>
          </a:p>
        </p:txBody>
      </p:sp>
      <p:sp>
        <p:nvSpPr>
          <p:cNvPr id="20" name="Obdélník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noProof="0" dirty="0"/>
          </a:p>
        </p:txBody>
      </p:sp>
      <p:sp>
        <p:nvSpPr>
          <p:cNvPr id="3" name="Zástupný symbol pro obsah 2"/>
          <p:cNvSpPr>
            <a:spLocks noGrp="1"/>
          </p:cNvSpPr>
          <p:nvPr>
            <p:ph idx="1" hasCustomPrompt="1"/>
          </p:nvPr>
        </p:nvSpPr>
        <p:spPr bwMode="white">
          <a:xfrm>
            <a:off x="507868" y="482600"/>
            <a:ext cx="6602280" cy="5842001"/>
          </a:xfrm>
        </p:spPr>
        <p:txBody>
          <a:bodyPr rtlCol="0">
            <a:normAutofit/>
          </a:bodyPr>
          <a:lstStyle>
            <a:lvl1pPr algn="l" rtl="0">
              <a:defRPr sz="2800"/>
            </a:lvl1pPr>
            <a:lvl2pPr algn="l" rtl="0">
              <a:defRPr sz="2400"/>
            </a:lvl2pPr>
            <a:lvl3pPr algn="l" rtl="0">
              <a:defRPr sz="2000"/>
            </a:lvl3pPr>
            <a:lvl4pPr algn="l" rtl="0">
              <a:defRPr sz="1800"/>
            </a:lvl4pPr>
            <a:lvl5pPr algn="l" rtl="0">
              <a:defRPr sz="1600"/>
            </a:lvl5pPr>
            <a:lvl6pPr algn="l" rtl="0">
              <a:defRPr sz="1600"/>
            </a:lvl6pPr>
            <a:lvl7pPr algn="l" rtl="0">
              <a:defRPr sz="1600"/>
            </a:lvl7pPr>
            <a:lvl8pPr algn="l" rtl="0">
              <a:defRPr sz="1600"/>
            </a:lvl8pPr>
            <a:lvl9pPr algn="l" rtl="0">
              <a:defRPr sz="1600"/>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4" name="Zástupný symbol pro text 3"/>
          <p:cNvSpPr>
            <a:spLocks noGrp="1"/>
          </p:cNvSpPr>
          <p:nvPr>
            <p:ph type="body" sz="half" idx="2" hasCustomPrompt="1"/>
          </p:nvPr>
        </p:nvSpPr>
        <p:spPr>
          <a:xfrm>
            <a:off x="7821163" y="2108200"/>
            <a:ext cx="3961368" cy="4267200"/>
          </a:xfrm>
        </p:spPr>
        <p:txBody>
          <a:bodyPr rtlCol="0" anchor="t" anchorCtr="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cs-CZ" noProof="0" dirty="0" smtClean="0"/>
              <a:t>Upravit styly předlohy textu.</a:t>
            </a:r>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8" name="Rovnoramenný trojúhelník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noProof="0" dirty="0"/>
          </a:p>
        </p:txBody>
      </p:sp>
      <p:sp>
        <p:nvSpPr>
          <p:cNvPr id="2" name="Nadpis 1"/>
          <p:cNvSpPr>
            <a:spLocks noGrp="1"/>
          </p:cNvSpPr>
          <p:nvPr>
            <p:ph type="title"/>
          </p:nvPr>
        </p:nvSpPr>
        <p:spPr>
          <a:xfrm>
            <a:off x="6399133" y="1905000"/>
            <a:ext cx="5180251" cy="1727200"/>
          </a:xfrm>
        </p:spPr>
        <p:txBody>
          <a:bodyPr rtlCol="0" anchor="b" anchorCtr="0">
            <a:normAutofit/>
          </a:bodyPr>
          <a:lstStyle>
            <a:lvl1pPr algn="l" rtl="0">
              <a:defRPr sz="3200" b="0"/>
            </a:lvl1pPr>
          </a:lstStyle>
          <a:p>
            <a:pPr rtl="0"/>
            <a:r>
              <a:rPr lang="cs-CZ" smtClean="0"/>
              <a:t>Kliknutím lze upravit styl.</a:t>
            </a:r>
            <a:endParaRPr lang="cs-CZ" noProof="0" dirty="0"/>
          </a:p>
        </p:txBody>
      </p:sp>
      <p:sp>
        <p:nvSpPr>
          <p:cNvPr id="9" name="Obdélník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noProof="0" dirty="0"/>
          </a:p>
        </p:txBody>
      </p:sp>
      <p:sp>
        <p:nvSpPr>
          <p:cNvPr id="3" name="Zástupný symbol obrázku 2" descr="Prázdný zástupný symbol pro přidání obrázku Klikněte na zástupný symbol a vyberte obrázek, který chcete přidat.&#10;"/>
          <p:cNvSpPr>
            <a:spLocks noGrp="1"/>
          </p:cNvSpPr>
          <p:nvPr>
            <p:ph type="pic" idx="1"/>
          </p:nvPr>
        </p:nvSpPr>
        <p:spPr>
          <a:xfrm>
            <a:off x="507869" y="482601"/>
            <a:ext cx="5077859" cy="5862706"/>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cs-CZ" noProof="0" smtClean="0"/>
              <a:t>Kliknutím na ikonu přidáte obrázek.</a:t>
            </a:r>
            <a:endParaRPr lang="cs-CZ" noProof="0" dirty="0"/>
          </a:p>
        </p:txBody>
      </p:sp>
      <p:sp>
        <p:nvSpPr>
          <p:cNvPr id="4" name="Zástupný symbol pro text 3"/>
          <p:cNvSpPr>
            <a:spLocks noGrp="1"/>
          </p:cNvSpPr>
          <p:nvPr>
            <p:ph type="body" sz="half" idx="2" hasCustomPrompt="1"/>
          </p:nvPr>
        </p:nvSpPr>
        <p:spPr>
          <a:xfrm>
            <a:off x="6399133" y="3733800"/>
            <a:ext cx="5180251" cy="172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cs-CZ" noProof="0" dirty="0" smtClean="0"/>
              <a:t>Upravit styly předlohy textu.</a:t>
            </a:r>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pPr rtl="0"/>
            <a:r>
              <a:rPr lang="cs-CZ" dirty="0" smtClean="0"/>
              <a:t>Kliknutím lze upravit styl.</a:t>
            </a:r>
            <a:endParaRPr lang="cs-CZ" noProof="0" dirty="0"/>
          </a:p>
        </p:txBody>
      </p:sp>
      <p:sp>
        <p:nvSpPr>
          <p:cNvPr id="3" name="Zástupný symbol pro text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5" name="Zástupný symbol pro zápatí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rtl="0">
              <a:defRPr sz="1100">
                <a:solidFill>
                  <a:schemeClr val="tx1"/>
                </a:solidFill>
              </a:defRPr>
            </a:lvl1pPr>
          </a:lstStyle>
          <a:p>
            <a:pPr rtl="0"/>
            <a:endParaRPr lang="cs-CZ" noProof="0" dirty="0"/>
          </a:p>
        </p:txBody>
      </p:sp>
      <p:sp>
        <p:nvSpPr>
          <p:cNvPr id="4" name="Zástupný symbol pro datum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rtl="0">
              <a:defRPr sz="1100">
                <a:solidFill>
                  <a:schemeClr val="tx1"/>
                </a:solidFill>
              </a:defRPr>
            </a:lvl1pPr>
          </a:lstStyle>
          <a:p>
            <a:fld id="{9EDF07F2-2EFD-4A51-AC79-F696ABD4E406}" type="datetime1">
              <a:rPr lang="cs-CZ" noProof="0" smtClean="0"/>
              <a:pPr/>
              <a:t>10.11.2020</a:t>
            </a:fld>
            <a:endParaRPr lang="cs-CZ" noProof="0" dirty="0"/>
          </a:p>
        </p:txBody>
      </p:sp>
      <p:sp>
        <p:nvSpPr>
          <p:cNvPr id="6" name="Zástupný symbol pro číslo snímku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rtl="0">
              <a:defRPr sz="1100">
                <a:solidFill>
                  <a:schemeClr val="tx1"/>
                </a:solidFill>
              </a:defRPr>
            </a:lvl1pPr>
          </a:lstStyle>
          <a:p>
            <a:fld id="{E5FD5434-F838-4DD4-A17B-1CB1A1850DF4}" type="slidenum">
              <a:rPr lang="cs-CZ" noProof="0" smtClean="0"/>
              <a:pPr/>
              <a:t>‹#›</a:t>
            </a:fld>
            <a:endParaRPr lang="cs-CZ" noProof="0" dirty="0"/>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10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oi.org/10.1080/00210867408701465"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p:txBody>
          <a:bodyPr rtlCol="0"/>
          <a:lstStyle/>
          <a:p>
            <a:pPr rtl="0"/>
            <a:r>
              <a:rPr lang="cs-CZ" dirty="0" smtClean="0"/>
              <a:t>Literatura za </a:t>
            </a:r>
            <a:r>
              <a:rPr lang="cs-CZ" dirty="0" err="1" smtClean="0"/>
              <a:t>SAfíjovců</a:t>
            </a:r>
            <a:endParaRPr lang="cs-CZ" dirty="0"/>
          </a:p>
        </p:txBody>
      </p:sp>
      <p:sp>
        <p:nvSpPr>
          <p:cNvPr id="2" name="Podnadpis 1"/>
          <p:cNvSpPr>
            <a:spLocks noGrp="1"/>
          </p:cNvSpPr>
          <p:nvPr>
            <p:ph type="subTitle" idx="1"/>
          </p:nvPr>
        </p:nvSpPr>
        <p:spPr/>
        <p:txBody>
          <a:bodyPr rtlCol="0">
            <a:normAutofit/>
          </a:bodyPr>
          <a:lstStyle/>
          <a:p>
            <a:pPr rtl="0"/>
            <a:r>
              <a:rPr lang="cs-CZ" dirty="0" smtClean="0"/>
              <a:t>Podnadpis</a:t>
            </a:r>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013" y="3610864"/>
            <a:ext cx="4114800" cy="3090672"/>
          </a:xfrm>
          <a:prstGeom prst="rect">
            <a:avLst/>
          </a:prstGeom>
        </p:spPr>
      </p:pic>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914162" y="482600"/>
            <a:ext cx="10360501" cy="570136"/>
          </a:xfrm>
        </p:spPr>
        <p:txBody>
          <a:bodyPr rtlCol="0">
            <a:normAutofit fontScale="90000"/>
          </a:bodyPr>
          <a:lstStyle/>
          <a:p>
            <a:pPr rtl="0"/>
            <a:r>
              <a:rPr lang="cs-CZ" dirty="0" smtClean="0"/>
              <a:t>Historický úvod  </a:t>
            </a:r>
            <a:endParaRPr lang="cs-CZ" dirty="0"/>
          </a:p>
        </p:txBody>
      </p:sp>
      <p:sp>
        <p:nvSpPr>
          <p:cNvPr id="14" name="Zástupný symbol pro obsah 13"/>
          <p:cNvSpPr>
            <a:spLocks noGrp="1"/>
          </p:cNvSpPr>
          <p:nvPr>
            <p:ph idx="1"/>
          </p:nvPr>
        </p:nvSpPr>
        <p:spPr>
          <a:xfrm>
            <a:off x="693812" y="980728"/>
            <a:ext cx="10580851" cy="5293073"/>
          </a:xfrm>
        </p:spPr>
        <p:txBody>
          <a:bodyPr rtlCol="0">
            <a:normAutofit fontScale="92500" lnSpcReduction="10000"/>
          </a:bodyPr>
          <a:lstStyle/>
          <a:p>
            <a:pPr marL="0" indent="0">
              <a:buNone/>
            </a:pPr>
            <a:r>
              <a:rPr lang="fa-IR" sz="1800" b="1" dirty="0" smtClean="0"/>
              <a:t>دودمان </a:t>
            </a:r>
            <a:r>
              <a:rPr lang="fa-IR" sz="1800" b="1" dirty="0"/>
              <a:t>صفویان</a:t>
            </a:r>
          </a:p>
          <a:p>
            <a:pPr lvl="0"/>
            <a:r>
              <a:rPr lang="cs-CZ" sz="1800" b="1" u="sng" dirty="0" smtClean="0"/>
              <a:t>Spor o původ dynastie – kurdského? Tureckého?  Proč důležité?</a:t>
            </a:r>
          </a:p>
          <a:p>
            <a:pPr lvl="0"/>
            <a:r>
              <a:rPr lang="cs-CZ" sz="1800" b="1" dirty="0" err="1" smtClean="0"/>
              <a:t>Safíuddín</a:t>
            </a:r>
            <a:r>
              <a:rPr lang="cs-CZ" sz="1800" b="1" dirty="0" smtClean="0"/>
              <a:t> </a:t>
            </a:r>
            <a:r>
              <a:rPr lang="cs-CZ" sz="1800" b="1" dirty="0"/>
              <a:t>z </a:t>
            </a:r>
            <a:r>
              <a:rPr lang="cs-CZ" sz="1800" b="1" dirty="0" err="1"/>
              <a:t>Ardabílu</a:t>
            </a:r>
            <a:r>
              <a:rPr lang="cs-CZ" sz="1800" dirty="0"/>
              <a:t> – 13/14. stol, (1252-1334). </a:t>
            </a:r>
            <a:endParaRPr lang="cs-CZ" sz="1800" dirty="0" smtClean="0"/>
          </a:p>
          <a:p>
            <a:pPr lvl="0"/>
            <a:r>
              <a:rPr lang="ar-SA" sz="1400" b="1" dirty="0"/>
              <a:t>صفی‌الدین ابوالفتح اسحاق </a:t>
            </a:r>
            <a:r>
              <a:rPr lang="ar-SA" sz="1400" b="1" dirty="0" smtClean="0"/>
              <a:t>اردبیلی </a:t>
            </a:r>
            <a:r>
              <a:rPr lang="cs-CZ" sz="1800" dirty="0"/>
              <a:t> </a:t>
            </a:r>
            <a:r>
              <a:rPr lang="cs-CZ" sz="1800" i="1" dirty="0" smtClean="0"/>
              <a:t>(</a:t>
            </a:r>
            <a:r>
              <a:rPr lang="cs-CZ" sz="1800" i="1" dirty="0"/>
              <a:t>na obr. komplex šejcha </a:t>
            </a:r>
            <a:r>
              <a:rPr lang="cs-CZ" sz="1800" i="1" dirty="0" smtClean="0"/>
              <a:t>S. </a:t>
            </a:r>
            <a:r>
              <a:rPr lang="cs-CZ" sz="1800" i="1" dirty="0"/>
              <a:t>v </a:t>
            </a:r>
            <a:r>
              <a:rPr lang="cs-CZ" sz="1800" i="1" dirty="0" err="1" smtClean="0"/>
              <a:t>Ardabílu</a:t>
            </a:r>
            <a:r>
              <a:rPr lang="cs-CZ" sz="1800" i="1" dirty="0" smtClean="0"/>
              <a:t>)</a:t>
            </a:r>
            <a:endParaRPr lang="cs-CZ" sz="1800" dirty="0"/>
          </a:p>
          <a:p>
            <a:pPr lvl="0"/>
            <a:r>
              <a:rPr lang="cs-CZ" sz="1800" dirty="0" err="1" smtClean="0"/>
              <a:t>Safaví</a:t>
            </a:r>
            <a:r>
              <a:rPr lang="cs-CZ" sz="1800" dirty="0" smtClean="0"/>
              <a:t>  </a:t>
            </a:r>
            <a:r>
              <a:rPr lang="cs-CZ" sz="1800" dirty="0"/>
              <a:t>– </a:t>
            </a:r>
            <a:r>
              <a:rPr lang="cs-CZ" sz="1800" dirty="0" err="1"/>
              <a:t>súfijský</a:t>
            </a:r>
            <a:r>
              <a:rPr lang="cs-CZ" sz="1800" dirty="0"/>
              <a:t> řád </a:t>
            </a:r>
            <a:r>
              <a:rPr lang="fa-IR" sz="1800" b="1" dirty="0"/>
              <a:t>طریقت </a:t>
            </a:r>
            <a:r>
              <a:rPr lang="fa-IR" sz="1800" b="1" dirty="0" smtClean="0"/>
              <a:t>صفویه</a:t>
            </a:r>
            <a:endParaRPr lang="cs-CZ" sz="1800" b="1" dirty="0" smtClean="0"/>
          </a:p>
          <a:p>
            <a:pPr lvl="0"/>
            <a:r>
              <a:rPr lang="cs-CZ" sz="1800" dirty="0"/>
              <a:t>misie – </a:t>
            </a:r>
            <a:r>
              <a:rPr lang="cs-CZ" sz="1800" dirty="0" err="1"/>
              <a:t>da´wa</a:t>
            </a:r>
            <a:r>
              <a:rPr lang="cs-CZ" sz="1800" dirty="0"/>
              <a:t> - </a:t>
            </a:r>
            <a:r>
              <a:rPr lang="cs-CZ" sz="1800" dirty="0" err="1"/>
              <a:t>دعوة</a:t>
            </a:r>
            <a:endParaRPr lang="cs-CZ" sz="1800" dirty="0" smtClean="0"/>
          </a:p>
          <a:p>
            <a:pPr lvl="0"/>
            <a:r>
              <a:rPr lang="cs-CZ" sz="1800" dirty="0" smtClean="0"/>
              <a:t>Ačkoliv </a:t>
            </a:r>
            <a:r>
              <a:rPr lang="cs-CZ" sz="1800" dirty="0" err="1" smtClean="0"/>
              <a:t>súfijský</a:t>
            </a:r>
            <a:r>
              <a:rPr lang="cs-CZ" sz="1800" dirty="0" smtClean="0"/>
              <a:t> </a:t>
            </a:r>
            <a:r>
              <a:rPr lang="cs-CZ" sz="1800" dirty="0"/>
              <a:t>řád, </a:t>
            </a:r>
            <a:r>
              <a:rPr lang="cs-CZ" sz="1800" dirty="0" smtClean="0"/>
              <a:t>S velmi X </a:t>
            </a:r>
            <a:r>
              <a:rPr lang="cs-CZ" sz="1800" dirty="0" err="1" smtClean="0"/>
              <a:t>súfijským</a:t>
            </a:r>
            <a:r>
              <a:rPr lang="cs-CZ" sz="1800" dirty="0" smtClean="0"/>
              <a:t> </a:t>
            </a:r>
            <a:r>
              <a:rPr lang="cs-CZ" sz="1800" dirty="0"/>
              <a:t>řádům</a:t>
            </a:r>
            <a:r>
              <a:rPr lang="cs-CZ" sz="1800" dirty="0" smtClean="0"/>
              <a:t>.</a:t>
            </a:r>
          </a:p>
          <a:p>
            <a:pPr lvl="0"/>
            <a:r>
              <a:rPr lang="cs-CZ" sz="1800" b="1" dirty="0"/>
              <a:t>Richard </a:t>
            </a:r>
            <a:r>
              <a:rPr lang="cs-CZ" sz="1800" b="1" dirty="0" err="1" smtClean="0"/>
              <a:t>Frye</a:t>
            </a:r>
            <a:r>
              <a:rPr lang="cs-CZ" sz="1800" b="1" dirty="0" smtClean="0"/>
              <a:t> X Vladimir </a:t>
            </a:r>
            <a:r>
              <a:rPr lang="cs-CZ" sz="1800" b="1" dirty="0" err="1" smtClean="0"/>
              <a:t>Minorski</a:t>
            </a:r>
            <a:r>
              <a:rPr lang="cs-CZ" sz="1800" b="1" dirty="0"/>
              <a:t>,</a:t>
            </a:r>
            <a:r>
              <a:rPr lang="cs-CZ" sz="1800" b="1" dirty="0" smtClean="0"/>
              <a:t> </a:t>
            </a:r>
            <a:r>
              <a:rPr lang="cs-CZ" sz="1800" b="1" dirty="0"/>
              <a:t>Roger </a:t>
            </a:r>
            <a:r>
              <a:rPr lang="cs-CZ" sz="1800" b="1" dirty="0" err="1"/>
              <a:t>Savory</a:t>
            </a:r>
            <a:endParaRPr lang="cs-CZ" sz="1800" dirty="0" smtClean="0"/>
          </a:p>
          <a:p>
            <a:pPr lvl="0"/>
            <a:r>
              <a:rPr lang="cs-CZ" sz="1800" dirty="0" smtClean="0"/>
              <a:t>Důležitost </a:t>
            </a:r>
            <a:r>
              <a:rPr lang="cs-CZ" sz="1800" dirty="0" err="1" smtClean="0"/>
              <a:t>ší´y</a:t>
            </a:r>
            <a:r>
              <a:rPr lang="cs-CZ" sz="1800" dirty="0" smtClean="0"/>
              <a:t> 12 </a:t>
            </a:r>
            <a:r>
              <a:rPr lang="cs-CZ" sz="1800" dirty="0" err="1" smtClean="0"/>
              <a:t>níků</a:t>
            </a:r>
            <a:r>
              <a:rPr lang="cs-CZ" sz="1800" dirty="0" smtClean="0"/>
              <a:t> jako unifikujícího elementu X zároveň ale rozkol </a:t>
            </a:r>
          </a:p>
          <a:p>
            <a:pPr marL="0" lvl="0" indent="0">
              <a:buNone/>
            </a:pPr>
            <a:r>
              <a:rPr lang="cs-CZ" sz="1800" dirty="0" smtClean="0"/>
              <a:t>do </a:t>
            </a:r>
            <a:r>
              <a:rPr lang="cs-CZ" sz="1800" dirty="0" smtClean="0"/>
              <a:t>budoucna</a:t>
            </a:r>
          </a:p>
          <a:p>
            <a:pPr lvl="0">
              <a:buFontTx/>
              <a:buChar char="-"/>
            </a:pPr>
            <a:r>
              <a:rPr lang="cs-CZ" sz="1800" dirty="0" err="1" smtClean="0"/>
              <a:t>Turkizovaná</a:t>
            </a:r>
            <a:r>
              <a:rPr lang="cs-CZ" sz="1800" dirty="0" smtClean="0"/>
              <a:t> dynastie, ale perština – prestižní jazyk</a:t>
            </a:r>
          </a:p>
          <a:p>
            <a:pPr>
              <a:buFontTx/>
              <a:buChar char="-"/>
            </a:pPr>
            <a:r>
              <a:rPr lang="cs-CZ" sz="1800" b="1" dirty="0" err="1"/>
              <a:t>kizilbaši</a:t>
            </a:r>
            <a:r>
              <a:rPr lang="cs-CZ" sz="1800" dirty="0"/>
              <a:t> - </a:t>
            </a:r>
            <a:r>
              <a:rPr lang="fa-IR" sz="1800" dirty="0"/>
              <a:t>قزلباش</a:t>
            </a:r>
            <a:r>
              <a:rPr lang="ar-SA" sz="1800" dirty="0"/>
              <a:t>‎</a:t>
            </a:r>
            <a:r>
              <a:rPr lang="cs-CZ" sz="1800" dirty="0"/>
              <a:t> - </a:t>
            </a:r>
            <a:r>
              <a:rPr lang="cs-CZ" sz="1800" dirty="0" smtClean="0"/>
              <a:t>koalice </a:t>
            </a:r>
            <a:r>
              <a:rPr lang="cs-CZ" sz="1800" dirty="0"/>
              <a:t>turkických </a:t>
            </a:r>
            <a:r>
              <a:rPr lang="cs-CZ" sz="1800" dirty="0" smtClean="0"/>
              <a:t>kmenů. R. </a:t>
            </a:r>
            <a:r>
              <a:rPr lang="cs-CZ" sz="1800" dirty="0"/>
              <a:t>1501  </a:t>
            </a:r>
            <a:r>
              <a:rPr lang="cs-CZ" sz="1800" dirty="0" smtClean="0"/>
              <a:t>dosazují </a:t>
            </a:r>
          </a:p>
          <a:p>
            <a:pPr marL="0" indent="0">
              <a:buNone/>
            </a:pPr>
            <a:r>
              <a:rPr lang="cs-CZ" sz="1800" b="1" dirty="0" err="1" smtClean="0"/>
              <a:t>Ismá´íla</a:t>
            </a:r>
            <a:r>
              <a:rPr lang="cs-CZ" sz="1800" dirty="0" smtClean="0"/>
              <a:t> </a:t>
            </a:r>
            <a:r>
              <a:rPr lang="fa-IR" sz="1800" dirty="0"/>
              <a:t>اسماعیل </a:t>
            </a:r>
            <a:r>
              <a:rPr lang="cs-CZ" sz="1800" dirty="0" smtClean="0"/>
              <a:t> na trůn</a:t>
            </a:r>
            <a:endParaRPr lang="cs-CZ" sz="1800" dirty="0"/>
          </a:p>
          <a:p>
            <a:pPr lvl="0">
              <a:buFontTx/>
              <a:buChar char="-"/>
            </a:pPr>
            <a:endParaRPr lang="cs-CZ" sz="1800" dirty="0"/>
          </a:p>
          <a:p>
            <a:pPr marL="0" lvl="0" indent="0">
              <a:buNone/>
            </a:pPr>
            <a:endParaRPr lang="cs-CZ" sz="1400" dirty="0" smtClean="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4054" y="220029"/>
            <a:ext cx="3108497" cy="2776924"/>
          </a:xfrm>
          <a:prstGeom prst="rect">
            <a:avLst/>
          </a:prstGeom>
        </p:spPr>
      </p:pic>
      <p:pic>
        <p:nvPicPr>
          <p:cNvPr id="4" name="Obrázek 3"/>
          <p:cNvPicPr>
            <a:picLocks noChangeAspect="1"/>
          </p:cNvPicPr>
          <p:nvPr/>
        </p:nvPicPr>
        <p:blipFill>
          <a:blip r:embed="rId4"/>
          <a:stretch>
            <a:fillRect/>
          </a:stretch>
        </p:blipFill>
        <p:spPr>
          <a:xfrm>
            <a:off x="8788206" y="3407894"/>
            <a:ext cx="3364704" cy="2952328"/>
          </a:xfrm>
          <a:prstGeom prst="rect">
            <a:avLst/>
          </a:prstGeom>
        </p:spPr>
      </p:pic>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162" y="482600"/>
            <a:ext cx="10360501" cy="426120"/>
          </a:xfrm>
        </p:spPr>
        <p:txBody>
          <a:bodyPr>
            <a:normAutofit fontScale="90000"/>
          </a:bodyPr>
          <a:lstStyle/>
          <a:p>
            <a:r>
              <a:rPr lang="cs-CZ" b="1" u="sng" dirty="0"/>
              <a:t>Literatura za </a:t>
            </a:r>
            <a:r>
              <a:rPr lang="cs-CZ" b="1" u="sng" dirty="0" err="1" smtClean="0"/>
              <a:t>Safíjovců</a:t>
            </a:r>
            <a:endParaRPr lang="cs-CZ" dirty="0"/>
          </a:p>
        </p:txBody>
      </p:sp>
      <p:sp>
        <p:nvSpPr>
          <p:cNvPr id="3" name="Zástupný symbol pro obsah 2"/>
          <p:cNvSpPr>
            <a:spLocks noGrp="1"/>
          </p:cNvSpPr>
          <p:nvPr>
            <p:ph idx="1"/>
          </p:nvPr>
        </p:nvSpPr>
        <p:spPr>
          <a:xfrm>
            <a:off x="914162" y="1196752"/>
            <a:ext cx="10360501" cy="5077049"/>
          </a:xfrm>
        </p:spPr>
        <p:txBody>
          <a:bodyPr>
            <a:normAutofit/>
          </a:bodyPr>
          <a:lstStyle/>
          <a:p>
            <a:pPr marL="0" indent="0">
              <a:buNone/>
            </a:pPr>
            <a:r>
              <a:rPr lang="cs-CZ" sz="1400" dirty="0" smtClean="0"/>
              <a:t>Silná kritika </a:t>
            </a:r>
            <a:r>
              <a:rPr lang="cs-CZ" sz="1400" dirty="0"/>
              <a:t>literární produkce </a:t>
            </a:r>
            <a:r>
              <a:rPr lang="cs-CZ" sz="1400" dirty="0" smtClean="0"/>
              <a:t>tohoto období X ale i </a:t>
            </a:r>
            <a:r>
              <a:rPr lang="cs-CZ" sz="1400" dirty="0" err="1" smtClean="0"/>
              <a:t>tazkire</a:t>
            </a:r>
            <a:r>
              <a:rPr lang="cs-CZ" sz="1400" dirty="0" smtClean="0"/>
              <a:t> tvrdící opak </a:t>
            </a:r>
          </a:p>
          <a:p>
            <a:pPr lvl="0"/>
            <a:r>
              <a:rPr lang="cs-CZ" sz="1400" dirty="0" err="1" smtClean="0"/>
              <a:t>Ehsan</a:t>
            </a:r>
            <a:r>
              <a:rPr lang="cs-CZ" sz="1400" dirty="0" smtClean="0"/>
              <a:t> </a:t>
            </a:r>
            <a:r>
              <a:rPr lang="cs-CZ" sz="1400" dirty="0" err="1"/>
              <a:t>Yar‐Shater</a:t>
            </a:r>
            <a:r>
              <a:rPr lang="cs-CZ" sz="1400" dirty="0"/>
              <a:t> (1974) </a:t>
            </a:r>
            <a:r>
              <a:rPr lang="cs-CZ" sz="1400" b="1" dirty="0" err="1"/>
              <a:t>Safavid</a:t>
            </a:r>
            <a:r>
              <a:rPr lang="cs-CZ" sz="1400" b="1" dirty="0"/>
              <a:t> </a:t>
            </a:r>
            <a:r>
              <a:rPr lang="cs-CZ" sz="1400" b="1" dirty="0" err="1"/>
              <a:t>literature</a:t>
            </a:r>
            <a:r>
              <a:rPr lang="cs-CZ" sz="1400" b="1" dirty="0"/>
              <a:t>: </a:t>
            </a:r>
            <a:r>
              <a:rPr lang="cs-CZ" sz="1400" b="1" dirty="0" err="1"/>
              <a:t>progress</a:t>
            </a:r>
            <a:r>
              <a:rPr lang="cs-CZ" sz="1400" b="1" dirty="0"/>
              <a:t> </a:t>
            </a:r>
            <a:r>
              <a:rPr lang="cs-CZ" sz="1400" b="1" dirty="0" err="1"/>
              <a:t>or</a:t>
            </a:r>
            <a:r>
              <a:rPr lang="cs-CZ" sz="1400" b="1" dirty="0"/>
              <a:t> </a:t>
            </a:r>
            <a:r>
              <a:rPr lang="cs-CZ" sz="1400" b="1" dirty="0" err="1"/>
              <a:t>decline</a:t>
            </a:r>
            <a:r>
              <a:rPr lang="cs-CZ" sz="1400" dirty="0"/>
              <a:t>, </a:t>
            </a:r>
            <a:r>
              <a:rPr lang="cs-CZ" sz="1400" dirty="0" err="1"/>
              <a:t>Iranian</a:t>
            </a:r>
            <a:r>
              <a:rPr lang="cs-CZ" sz="1400" dirty="0"/>
              <a:t> </a:t>
            </a:r>
            <a:r>
              <a:rPr lang="cs-CZ" sz="1400" dirty="0" err="1"/>
              <a:t>Studies</a:t>
            </a:r>
            <a:r>
              <a:rPr lang="cs-CZ" sz="1400" dirty="0"/>
              <a:t>, 7:1-2, 217-270, DOI: </a:t>
            </a:r>
            <a:r>
              <a:rPr lang="cs-CZ" sz="1400" u="sng" dirty="0">
                <a:hlinkClick r:id="rId2"/>
              </a:rPr>
              <a:t>10.1080/00210867408701465</a:t>
            </a:r>
            <a:endParaRPr lang="cs-CZ" sz="1400" dirty="0"/>
          </a:p>
          <a:p>
            <a:r>
              <a:rPr lang="cs-CZ" sz="1400" dirty="0"/>
              <a:t> </a:t>
            </a:r>
            <a:r>
              <a:rPr lang="cs-CZ" sz="1400" dirty="0" err="1" smtClean="0"/>
              <a:t>Safíjovská</a:t>
            </a:r>
            <a:r>
              <a:rPr lang="cs-CZ" sz="1400" dirty="0" smtClean="0"/>
              <a:t> literatura: literární </a:t>
            </a:r>
            <a:r>
              <a:rPr lang="cs-CZ" sz="1400" dirty="0"/>
              <a:t>produkce 16.-18. stol v </a:t>
            </a:r>
            <a:r>
              <a:rPr lang="cs-CZ" sz="1400" dirty="0" smtClean="0"/>
              <a:t>perštině, i v </a:t>
            </a:r>
            <a:r>
              <a:rPr lang="cs-CZ" sz="1400" b="1" dirty="0"/>
              <a:t>Osmanské říši – </a:t>
            </a:r>
            <a:r>
              <a:rPr lang="cs-CZ" sz="1400" b="1" dirty="0" smtClean="0"/>
              <a:t>Turecku</a:t>
            </a:r>
            <a:r>
              <a:rPr lang="cs-CZ" sz="1400" dirty="0" smtClean="0"/>
              <a:t> </a:t>
            </a:r>
            <a:r>
              <a:rPr lang="cs-CZ" sz="1400" dirty="0"/>
              <a:t>(turecky, persky, </a:t>
            </a:r>
            <a:r>
              <a:rPr lang="cs-CZ" sz="1400" dirty="0" err="1"/>
              <a:t>čagatajsky</a:t>
            </a:r>
            <a:r>
              <a:rPr lang="cs-CZ" sz="1400" dirty="0"/>
              <a:t>), a hlavně v </a:t>
            </a:r>
            <a:r>
              <a:rPr lang="cs-CZ" sz="1400" b="1" dirty="0" err="1"/>
              <a:t>Moghulské</a:t>
            </a:r>
            <a:r>
              <a:rPr lang="cs-CZ" sz="1400" b="1" dirty="0"/>
              <a:t> Indii</a:t>
            </a:r>
            <a:r>
              <a:rPr lang="cs-CZ" sz="1400" dirty="0"/>
              <a:t> (až do 1761). </a:t>
            </a:r>
          </a:p>
          <a:p>
            <a:pPr lvl="0"/>
            <a:r>
              <a:rPr lang="cs-CZ" sz="1400" u="sng" dirty="0" smtClean="0"/>
              <a:t>U </a:t>
            </a:r>
            <a:r>
              <a:rPr lang="cs-CZ" sz="1400" u="sng" dirty="0" err="1" smtClean="0"/>
              <a:t>Moghulů</a:t>
            </a:r>
            <a:r>
              <a:rPr lang="cs-CZ" sz="1400" u="sng" dirty="0" smtClean="0"/>
              <a:t> -  </a:t>
            </a:r>
            <a:r>
              <a:rPr lang="cs-CZ" sz="1400" u="sng" dirty="0"/>
              <a:t>perština </a:t>
            </a:r>
            <a:r>
              <a:rPr lang="cs-CZ" sz="1400" u="sng" dirty="0" err="1" smtClean="0"/>
              <a:t>přestižní</a:t>
            </a:r>
            <a:r>
              <a:rPr lang="cs-CZ" sz="1400" u="sng" dirty="0" smtClean="0"/>
              <a:t> jazyk poezie!</a:t>
            </a:r>
            <a:endParaRPr lang="cs-CZ" sz="1400" dirty="0"/>
          </a:p>
          <a:p>
            <a:pPr marL="0" indent="0">
              <a:buNone/>
            </a:pPr>
            <a:r>
              <a:rPr lang="cs-CZ" sz="1400" dirty="0" smtClean="0"/>
              <a:t>- obrovské </a:t>
            </a:r>
            <a:r>
              <a:rPr lang="cs-CZ" sz="1400" dirty="0"/>
              <a:t>množství prací (poezie) a valná většina </a:t>
            </a:r>
            <a:r>
              <a:rPr lang="cs-CZ" sz="1400" dirty="0" smtClean="0"/>
              <a:t> </a:t>
            </a:r>
            <a:r>
              <a:rPr lang="cs-CZ" sz="1400" dirty="0"/>
              <a:t>– Indie</a:t>
            </a:r>
          </a:p>
          <a:p>
            <a:endParaRPr lang="cs-CZ" sz="1400" dirty="0"/>
          </a:p>
        </p:txBody>
      </p:sp>
      <p:pic>
        <p:nvPicPr>
          <p:cNvPr id="5" name="Obrázek 4"/>
          <p:cNvPicPr>
            <a:picLocks noChangeAspect="1"/>
          </p:cNvPicPr>
          <p:nvPr/>
        </p:nvPicPr>
        <p:blipFill>
          <a:blip r:embed="rId3"/>
          <a:stretch>
            <a:fillRect/>
          </a:stretch>
        </p:blipFill>
        <p:spPr>
          <a:xfrm>
            <a:off x="6670476" y="3388834"/>
            <a:ext cx="4274840" cy="2849893"/>
          </a:xfrm>
          <a:prstGeom prst="rect">
            <a:avLst/>
          </a:prstGeom>
        </p:spPr>
      </p:pic>
      <p:pic>
        <p:nvPicPr>
          <p:cNvPr id="7" name="Obrázek 6"/>
          <p:cNvPicPr>
            <a:picLocks noChangeAspect="1"/>
          </p:cNvPicPr>
          <p:nvPr/>
        </p:nvPicPr>
        <p:blipFill>
          <a:blip r:embed="rId4"/>
          <a:stretch>
            <a:fillRect/>
          </a:stretch>
        </p:blipFill>
        <p:spPr>
          <a:xfrm>
            <a:off x="1557908" y="3933056"/>
            <a:ext cx="3837228" cy="2017639"/>
          </a:xfrm>
          <a:prstGeom prst="rect">
            <a:avLst/>
          </a:prstGeom>
        </p:spPr>
      </p:pic>
    </p:spTree>
    <p:extLst>
      <p:ext uri="{BB962C8B-B14F-4D97-AF65-F5344CB8AC3E}">
        <p14:creationId xmlns:p14="http://schemas.microsoft.com/office/powerpoint/2010/main" val="1125320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162" y="404664"/>
            <a:ext cx="10360501" cy="504056"/>
          </a:xfrm>
        </p:spPr>
        <p:txBody>
          <a:bodyPr>
            <a:noAutofit/>
          </a:bodyPr>
          <a:lstStyle/>
          <a:p>
            <a:r>
              <a:rPr lang="cs-CZ" sz="1800" dirty="0"/>
              <a:t> </a:t>
            </a:r>
            <a:r>
              <a:rPr lang="cs-CZ" sz="2800" dirty="0" smtClean="0"/>
              <a:t>Příčiny Regrese (?)</a:t>
            </a:r>
            <a:endParaRPr lang="cs-CZ" sz="2800" dirty="0"/>
          </a:p>
        </p:txBody>
      </p:sp>
      <p:sp>
        <p:nvSpPr>
          <p:cNvPr id="3" name="Zástupný symbol pro obsah 2"/>
          <p:cNvSpPr>
            <a:spLocks noGrp="1"/>
          </p:cNvSpPr>
          <p:nvPr>
            <p:ph idx="1"/>
          </p:nvPr>
        </p:nvSpPr>
        <p:spPr>
          <a:xfrm>
            <a:off x="914162" y="1052736"/>
            <a:ext cx="10360501" cy="5221065"/>
          </a:xfrm>
        </p:spPr>
        <p:txBody>
          <a:bodyPr>
            <a:normAutofit/>
          </a:bodyPr>
          <a:lstStyle/>
          <a:p>
            <a:pPr lvl="0">
              <a:buFontTx/>
              <a:buChar char="-"/>
            </a:pPr>
            <a:r>
              <a:rPr lang="cs-CZ" sz="2400" u="sng" dirty="0" err="1" smtClean="0"/>
              <a:t>Safíjovci</a:t>
            </a:r>
            <a:r>
              <a:rPr lang="cs-CZ" sz="2400" u="sng" dirty="0" smtClean="0"/>
              <a:t> </a:t>
            </a:r>
            <a:r>
              <a:rPr lang="cs-CZ" sz="2400" u="sng" dirty="0"/>
              <a:t>- nepřátelsky naladění vůči světské poezii,</a:t>
            </a:r>
            <a:r>
              <a:rPr lang="cs-CZ" sz="2400" dirty="0"/>
              <a:t> přestávají podporovat </a:t>
            </a:r>
            <a:r>
              <a:rPr lang="cs-CZ" sz="2400" dirty="0" smtClean="0"/>
              <a:t>básníky</a:t>
            </a:r>
          </a:p>
          <a:p>
            <a:pPr lvl="0">
              <a:buFontTx/>
              <a:buChar char="-"/>
            </a:pPr>
            <a:r>
              <a:rPr lang="cs-CZ" sz="2400" u="sng" dirty="0" smtClean="0"/>
              <a:t>Poezie </a:t>
            </a:r>
            <a:r>
              <a:rPr lang="cs-CZ" sz="2400" u="sng" dirty="0"/>
              <a:t>se stává dominantou úzké skupiny privilegovaných </a:t>
            </a:r>
            <a:r>
              <a:rPr lang="cs-CZ" sz="2400" u="sng" dirty="0" smtClean="0"/>
              <a:t>básníků</a:t>
            </a:r>
            <a:r>
              <a:rPr lang="cs-CZ" sz="2400" dirty="0"/>
              <a:t> </a:t>
            </a:r>
          </a:p>
          <a:p>
            <a:pPr lvl="0"/>
            <a:r>
              <a:rPr lang="cs-CZ" sz="2400" u="sng" dirty="0"/>
              <a:t>S</a:t>
            </a:r>
            <a:r>
              <a:rPr lang="cs-CZ" sz="2400" u="sng" dirty="0" smtClean="0"/>
              <a:t>tátem </a:t>
            </a:r>
            <a:r>
              <a:rPr lang="cs-CZ" sz="2400" u="sng" dirty="0"/>
              <a:t>vedená centralistická politika země nepřála rozvoji literatury</a:t>
            </a:r>
            <a:r>
              <a:rPr lang="cs-CZ" sz="2400" dirty="0"/>
              <a:t>  </a:t>
            </a:r>
          </a:p>
          <a:p>
            <a:pPr lvl="0"/>
            <a:r>
              <a:rPr lang="cs-CZ" sz="2400" u="sng" dirty="0"/>
              <a:t>posilování oficiálního </a:t>
            </a:r>
            <a:r>
              <a:rPr lang="cs-CZ" sz="2400" u="sng" dirty="0" err="1"/>
              <a:t>šíismu</a:t>
            </a:r>
            <a:r>
              <a:rPr lang="cs-CZ" sz="2400" u="sng" dirty="0"/>
              <a:t>, eskalace sektářského násilí. </a:t>
            </a:r>
            <a:endParaRPr lang="cs-CZ" sz="2400" dirty="0"/>
          </a:p>
          <a:p>
            <a:r>
              <a:rPr lang="cs-CZ" sz="2400" u="sng" dirty="0" err="1" smtClean="0"/>
              <a:t>Minorsky</a:t>
            </a:r>
            <a:r>
              <a:rPr lang="cs-CZ" sz="2400" u="sng" dirty="0"/>
              <a:t>, </a:t>
            </a:r>
            <a:r>
              <a:rPr lang="cs-CZ" sz="2400" u="sng" dirty="0" err="1"/>
              <a:t>Rypka</a:t>
            </a:r>
            <a:r>
              <a:rPr lang="cs-CZ" sz="2400" u="sng" dirty="0"/>
              <a:t>: ekonomicko-politické </a:t>
            </a:r>
            <a:r>
              <a:rPr lang="cs-CZ" sz="2400" u="sng" dirty="0" smtClean="0"/>
              <a:t>důvody</a:t>
            </a:r>
            <a:r>
              <a:rPr lang="cs-CZ" sz="2400" dirty="0"/>
              <a:t> </a:t>
            </a:r>
            <a:r>
              <a:rPr lang="cs-CZ" sz="2400" dirty="0" smtClean="0"/>
              <a:t>– konec súfismus v poezii </a:t>
            </a:r>
            <a:r>
              <a:rPr lang="cs-CZ" sz="2400" dirty="0"/>
              <a:t> </a:t>
            </a:r>
          </a:p>
          <a:p>
            <a:r>
              <a:rPr lang="cs-CZ" sz="2400" u="sng" dirty="0"/>
              <a:t>Že bohaté indické dvory odklonili básníky z </a:t>
            </a:r>
            <a:r>
              <a:rPr lang="cs-CZ" sz="2400" u="sng" dirty="0" smtClean="0"/>
              <a:t>Persie</a:t>
            </a:r>
          </a:p>
          <a:p>
            <a:r>
              <a:rPr lang="cs-CZ" sz="2400" u="sng" dirty="0" err="1"/>
              <a:t>Yarshater</a:t>
            </a:r>
            <a:r>
              <a:rPr lang="cs-CZ" sz="2400" u="sng" dirty="0"/>
              <a:t> – „zestárnutí perské literatury“</a:t>
            </a:r>
            <a:r>
              <a:rPr lang="cs-CZ" sz="2400" dirty="0"/>
              <a:t> </a:t>
            </a:r>
            <a:r>
              <a:rPr lang="cs-CZ" sz="2400" dirty="0" smtClean="0"/>
              <a:t>: „</a:t>
            </a:r>
            <a:r>
              <a:rPr lang="cs-CZ" sz="2400" i="1" dirty="0" err="1"/>
              <a:t>After</a:t>
            </a:r>
            <a:r>
              <a:rPr lang="cs-CZ" sz="2400" i="1" dirty="0"/>
              <a:t> </a:t>
            </a:r>
            <a:r>
              <a:rPr lang="cs-CZ" sz="2400" i="1" dirty="0" err="1"/>
              <a:t>Shah</a:t>
            </a:r>
            <a:r>
              <a:rPr lang="cs-CZ" sz="2400" i="1" dirty="0"/>
              <a:t> </a:t>
            </a:r>
            <a:r>
              <a:rPr lang="cs-CZ" sz="2400" i="1" dirty="0" err="1" smtClean="0"/>
              <a:t>Abbas</a:t>
            </a:r>
            <a:r>
              <a:rPr lang="cs-CZ" sz="2400" i="1" dirty="0" smtClean="0"/>
              <a:t> </a:t>
            </a:r>
            <a:r>
              <a:rPr lang="cs-CZ" sz="2400" i="1" dirty="0" err="1"/>
              <a:t>the</a:t>
            </a:r>
            <a:r>
              <a:rPr lang="cs-CZ" sz="2400" i="1" dirty="0"/>
              <a:t> Great </a:t>
            </a:r>
            <a:r>
              <a:rPr lang="cs-CZ" sz="2400" i="1" dirty="0" err="1"/>
              <a:t>Persian</a:t>
            </a:r>
            <a:r>
              <a:rPr lang="cs-CZ" sz="2400" i="1" dirty="0"/>
              <a:t> </a:t>
            </a:r>
            <a:r>
              <a:rPr lang="cs-CZ" sz="2400" i="1" dirty="0" err="1"/>
              <a:t>poetry</a:t>
            </a:r>
            <a:r>
              <a:rPr lang="cs-CZ" sz="2400" i="1" dirty="0"/>
              <a:t> </a:t>
            </a:r>
            <a:r>
              <a:rPr lang="cs-CZ" sz="2400" i="1" dirty="0" err="1"/>
              <a:t>shows</a:t>
            </a:r>
            <a:r>
              <a:rPr lang="cs-CZ" sz="2400" i="1" dirty="0"/>
              <a:t> </a:t>
            </a:r>
            <a:r>
              <a:rPr lang="cs-CZ" sz="2400" i="1" dirty="0" err="1"/>
              <a:t>signs</a:t>
            </a:r>
            <a:r>
              <a:rPr lang="cs-CZ" sz="2400" i="1" dirty="0"/>
              <a:t> </a:t>
            </a:r>
            <a:r>
              <a:rPr lang="cs-CZ" sz="2400" i="1" dirty="0" err="1"/>
              <a:t>of</a:t>
            </a:r>
            <a:r>
              <a:rPr lang="cs-CZ" sz="2400" i="1" dirty="0"/>
              <a:t> debility</a:t>
            </a:r>
            <a:r>
              <a:rPr lang="cs-CZ" sz="2400" dirty="0"/>
              <a:t>.“</a:t>
            </a:r>
          </a:p>
          <a:p>
            <a:endParaRPr lang="cs-CZ" sz="2400" dirty="0"/>
          </a:p>
          <a:p>
            <a:endParaRPr lang="cs-CZ" sz="1400" dirty="0"/>
          </a:p>
        </p:txBody>
      </p:sp>
    </p:spTree>
    <p:extLst>
      <p:ext uri="{BB962C8B-B14F-4D97-AF65-F5344CB8AC3E}">
        <p14:creationId xmlns:p14="http://schemas.microsoft.com/office/powerpoint/2010/main" val="25085055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5820" y="482600"/>
            <a:ext cx="10508843" cy="354112"/>
          </a:xfrm>
        </p:spPr>
        <p:txBody>
          <a:bodyPr>
            <a:noAutofit/>
          </a:bodyPr>
          <a:lstStyle/>
          <a:p>
            <a:r>
              <a:rPr lang="cs-CZ" sz="1800" b="1" u="sng" dirty="0" err="1"/>
              <a:t>Tazkire</a:t>
            </a:r>
            <a:r>
              <a:rPr lang="cs-CZ" sz="1800" b="1" u="sng" dirty="0"/>
              <a:t> a názory literárních vědců</a:t>
            </a:r>
            <a:r>
              <a:rPr lang="cs-CZ" sz="1800" b="1" u="sng" dirty="0" smtClean="0"/>
              <a:t>:</a:t>
            </a:r>
            <a:endParaRPr lang="cs-CZ" sz="1800" dirty="0"/>
          </a:p>
        </p:txBody>
      </p:sp>
      <p:sp>
        <p:nvSpPr>
          <p:cNvPr id="3" name="Zástupný symbol pro obsah 2"/>
          <p:cNvSpPr>
            <a:spLocks noGrp="1"/>
          </p:cNvSpPr>
          <p:nvPr>
            <p:ph idx="1"/>
          </p:nvPr>
        </p:nvSpPr>
        <p:spPr>
          <a:xfrm>
            <a:off x="621804" y="1052736"/>
            <a:ext cx="10652859" cy="5400600"/>
          </a:xfrm>
        </p:spPr>
        <p:txBody>
          <a:bodyPr>
            <a:normAutofit/>
          </a:bodyPr>
          <a:lstStyle/>
          <a:p>
            <a:r>
              <a:rPr lang="cs-CZ" sz="1400" dirty="0"/>
              <a:t> </a:t>
            </a:r>
            <a:r>
              <a:rPr lang="cs-CZ" sz="1400" b="1" u="sng" dirty="0" err="1" smtClean="0"/>
              <a:t>Hazín</a:t>
            </a:r>
            <a:r>
              <a:rPr lang="cs-CZ" sz="1400" dirty="0" smtClean="0"/>
              <a:t> </a:t>
            </a:r>
            <a:r>
              <a:rPr lang="cs-CZ" sz="1400" dirty="0"/>
              <a:t>(z. 1766) – velký encyklopedista, básník, autor obsáhlých </a:t>
            </a:r>
            <a:r>
              <a:rPr lang="cs-CZ" sz="1400" dirty="0" err="1" smtClean="0"/>
              <a:t>tazkire</a:t>
            </a:r>
            <a:endParaRPr lang="cs-CZ" sz="1400" dirty="0" smtClean="0"/>
          </a:p>
          <a:p>
            <a:endParaRPr lang="cs-CZ" sz="1400" dirty="0"/>
          </a:p>
          <a:p>
            <a:pPr>
              <a:lnSpc>
                <a:spcPct val="100000"/>
              </a:lnSpc>
              <a:spcBef>
                <a:spcPts val="0"/>
              </a:spcBef>
            </a:pPr>
            <a:r>
              <a:rPr lang="cs-CZ" sz="1400" b="1" u="sng" dirty="0" err="1" smtClean="0"/>
              <a:t>Lotfalí</a:t>
            </a:r>
            <a:r>
              <a:rPr lang="cs-CZ" sz="1400" b="1" u="sng" dirty="0" smtClean="0"/>
              <a:t> </a:t>
            </a:r>
            <a:r>
              <a:rPr lang="cs-CZ" sz="1400" b="1" u="sng" dirty="0" err="1"/>
              <a:t>Ázár</a:t>
            </a:r>
            <a:r>
              <a:rPr lang="cs-CZ" sz="1400" b="1" u="sng" dirty="0"/>
              <a:t> </a:t>
            </a:r>
            <a:r>
              <a:rPr lang="cs-CZ" sz="1400" b="1" u="sng" dirty="0" err="1"/>
              <a:t>Bigdalí</a:t>
            </a:r>
            <a:r>
              <a:rPr lang="cs-CZ" sz="1400" dirty="0"/>
              <a:t> (z. 1781) </a:t>
            </a:r>
            <a:r>
              <a:rPr lang="cs-CZ" sz="1400" dirty="0" smtClean="0"/>
              <a:t>– </a:t>
            </a:r>
            <a:r>
              <a:rPr lang="cs-CZ" sz="1400" dirty="0" err="1"/>
              <a:t>tazkire</a:t>
            </a:r>
            <a:r>
              <a:rPr lang="cs-CZ" sz="1400" dirty="0"/>
              <a:t> </a:t>
            </a:r>
            <a:r>
              <a:rPr lang="cs-CZ" sz="1400" dirty="0" err="1"/>
              <a:t>Átaškade</a:t>
            </a:r>
            <a:r>
              <a:rPr lang="cs-CZ" sz="1400" dirty="0"/>
              <a:t> </a:t>
            </a:r>
            <a:r>
              <a:rPr lang="cs-CZ" sz="1400" dirty="0" smtClean="0"/>
              <a:t>– </a:t>
            </a:r>
          </a:p>
          <a:p>
            <a:pPr marL="0" indent="0">
              <a:lnSpc>
                <a:spcPct val="100000"/>
              </a:lnSpc>
              <a:spcBef>
                <a:spcPts val="0"/>
              </a:spcBef>
              <a:buNone/>
            </a:pPr>
            <a:r>
              <a:rPr lang="cs-CZ" sz="1400" dirty="0" smtClean="0"/>
              <a:t>že </a:t>
            </a:r>
            <a:r>
              <a:rPr lang="cs-CZ" sz="1400" dirty="0"/>
              <a:t>po </a:t>
            </a:r>
            <a:r>
              <a:rPr lang="cs-CZ" sz="1400" dirty="0" err="1"/>
              <a:t>Sá´ebovi</a:t>
            </a:r>
            <a:r>
              <a:rPr lang="cs-CZ" sz="1400" dirty="0"/>
              <a:t> </a:t>
            </a:r>
            <a:r>
              <a:rPr lang="cs-CZ" sz="1400" dirty="0" err="1"/>
              <a:t>Tabrízím</a:t>
            </a:r>
            <a:r>
              <a:rPr lang="cs-CZ" sz="1400" dirty="0"/>
              <a:t> (z. </a:t>
            </a:r>
            <a:r>
              <a:rPr lang="cs-CZ" sz="1400" dirty="0" smtClean="0"/>
              <a:t>1676) jen</a:t>
            </a:r>
            <a:r>
              <a:rPr lang="cs-CZ" sz="1400" dirty="0"/>
              <a:t> </a:t>
            </a:r>
            <a:r>
              <a:rPr lang="cs-CZ" sz="1400" dirty="0" smtClean="0"/>
              <a:t>úpadek </a:t>
            </a:r>
            <a:r>
              <a:rPr lang="cs-CZ" sz="1400" dirty="0"/>
              <a:t>literatury</a:t>
            </a:r>
            <a:r>
              <a:rPr lang="cs-CZ" sz="1400" dirty="0" smtClean="0"/>
              <a:t>.</a:t>
            </a:r>
            <a:r>
              <a:rPr lang="cs-CZ" sz="1400" dirty="0"/>
              <a:t> </a:t>
            </a:r>
            <a:endParaRPr lang="cs-CZ" sz="1400" dirty="0" smtClean="0"/>
          </a:p>
          <a:p>
            <a:pPr marL="0" indent="0">
              <a:lnSpc>
                <a:spcPct val="100000"/>
              </a:lnSpc>
              <a:spcBef>
                <a:spcPts val="0"/>
              </a:spcBef>
              <a:buNone/>
            </a:pPr>
            <a:endParaRPr lang="cs-CZ" sz="1400" dirty="0"/>
          </a:p>
          <a:p>
            <a:pPr>
              <a:lnSpc>
                <a:spcPct val="100000"/>
              </a:lnSpc>
              <a:spcBef>
                <a:spcPts val="0"/>
              </a:spcBef>
            </a:pPr>
            <a:r>
              <a:rPr lang="cs-CZ" sz="1400" dirty="0"/>
              <a:t>Největší kritik – </a:t>
            </a:r>
            <a:r>
              <a:rPr lang="cs-CZ" sz="1400" b="1" u="sng" dirty="0" err="1"/>
              <a:t>Rezá</a:t>
            </a:r>
            <a:r>
              <a:rPr lang="cs-CZ" sz="1400" b="1" u="sng" dirty="0"/>
              <a:t> </a:t>
            </a:r>
            <a:r>
              <a:rPr lang="cs-CZ" sz="1400" b="1" u="sng" dirty="0" err="1"/>
              <a:t>Qolí</a:t>
            </a:r>
            <a:r>
              <a:rPr lang="cs-CZ" sz="1400" b="1" u="sng" dirty="0"/>
              <a:t> </a:t>
            </a:r>
            <a:r>
              <a:rPr lang="cs-CZ" sz="1400" b="1" u="sng" dirty="0" err="1"/>
              <a:t>Hedájat</a:t>
            </a:r>
            <a:r>
              <a:rPr lang="cs-CZ" sz="1400" dirty="0"/>
              <a:t> (z. 1872) – historik, literární vědec, </a:t>
            </a:r>
            <a:r>
              <a:rPr lang="cs-CZ" sz="1400" dirty="0" smtClean="0"/>
              <a:t> </a:t>
            </a:r>
          </a:p>
          <a:p>
            <a:pPr marL="0" indent="0">
              <a:lnSpc>
                <a:spcPct val="100000"/>
              </a:lnSpc>
              <a:spcBef>
                <a:spcPts val="0"/>
              </a:spcBef>
              <a:buNone/>
            </a:pPr>
            <a:r>
              <a:rPr lang="cs-CZ" sz="1400" dirty="0" err="1" smtClean="0"/>
              <a:t>tazkire</a:t>
            </a:r>
            <a:r>
              <a:rPr lang="cs-CZ" sz="1400" dirty="0" smtClean="0"/>
              <a:t>  </a:t>
            </a:r>
            <a:r>
              <a:rPr lang="cs-CZ" sz="1400" dirty="0" err="1"/>
              <a:t>Madžma</a:t>
            </a:r>
            <a:r>
              <a:rPr lang="cs-CZ" sz="1400" dirty="0"/>
              <a:t> al-</a:t>
            </a:r>
            <a:r>
              <a:rPr lang="cs-CZ" sz="1400" dirty="0" err="1"/>
              <a:t>Fusahá</a:t>
            </a:r>
            <a:r>
              <a:rPr lang="cs-CZ" sz="1400" dirty="0"/>
              <a:t> </a:t>
            </a:r>
            <a:r>
              <a:rPr lang="ar-SA" sz="1400" b="1" i="1" dirty="0"/>
              <a:t>مجمعُ‌الفُصحاء</a:t>
            </a:r>
            <a:r>
              <a:rPr lang="cs-CZ" sz="1400" b="1" i="1" dirty="0"/>
              <a:t> – </a:t>
            </a:r>
            <a:r>
              <a:rPr lang="cs-CZ" sz="1400" b="1" i="1" dirty="0" smtClean="0"/>
              <a:t>Shromáždění </a:t>
            </a:r>
            <a:r>
              <a:rPr lang="cs-CZ" sz="1400" b="1" i="1" dirty="0" err="1" smtClean="0"/>
              <a:t>elokventních</a:t>
            </a:r>
            <a:endParaRPr lang="cs-CZ" sz="1400" b="1" i="1" dirty="0" smtClean="0"/>
          </a:p>
          <a:p>
            <a:pPr marL="0" indent="0">
              <a:lnSpc>
                <a:spcPct val="100000"/>
              </a:lnSpc>
              <a:spcBef>
                <a:spcPts val="0"/>
              </a:spcBef>
              <a:buNone/>
            </a:pPr>
            <a:endParaRPr lang="cs-CZ" sz="1400" dirty="0"/>
          </a:p>
          <a:p>
            <a:pPr marL="0" indent="0">
              <a:lnSpc>
                <a:spcPct val="100000"/>
              </a:lnSpc>
              <a:spcBef>
                <a:spcPts val="0"/>
              </a:spcBef>
              <a:buNone/>
            </a:pPr>
            <a:r>
              <a:rPr lang="cs-CZ" sz="1600" dirty="0" smtClean="0"/>
              <a:t>„</a:t>
            </a:r>
            <a:r>
              <a:rPr lang="en-US" sz="1600" dirty="0" smtClean="0"/>
              <a:t>Gradually </a:t>
            </a:r>
            <a:r>
              <a:rPr lang="en-US" sz="1600" dirty="0"/>
              <a:t>the poetry declined further from the </a:t>
            </a:r>
            <a:r>
              <a:rPr lang="en-US" sz="1600" dirty="0" smtClean="0"/>
              <a:t>middle</a:t>
            </a:r>
            <a:r>
              <a:rPr lang="cs-CZ" sz="1600" dirty="0" smtClean="0"/>
              <a:t> </a:t>
            </a:r>
            <a:r>
              <a:rPr lang="en-US" sz="1600" dirty="0" smtClean="0"/>
              <a:t>stages </a:t>
            </a:r>
            <a:r>
              <a:rPr lang="en-US" sz="1600" dirty="0"/>
              <a:t>and reached a low level. </a:t>
            </a:r>
            <a:endParaRPr lang="cs-CZ" sz="1600" dirty="0" smtClean="0"/>
          </a:p>
          <a:p>
            <a:pPr marL="0" indent="0">
              <a:lnSpc>
                <a:spcPct val="100000"/>
              </a:lnSpc>
              <a:spcBef>
                <a:spcPts val="0"/>
              </a:spcBef>
              <a:buNone/>
            </a:pPr>
            <a:r>
              <a:rPr lang="en-US" sz="1600" dirty="0" smtClean="0"/>
              <a:t>Under </a:t>
            </a:r>
            <a:r>
              <a:rPr lang="en-US" sz="1600" dirty="0"/>
              <a:t>the </a:t>
            </a:r>
            <a:r>
              <a:rPr lang="en-US" sz="1600" dirty="0" err="1" smtClean="0"/>
              <a:t>Turkomans</a:t>
            </a:r>
            <a:r>
              <a:rPr lang="cs-CZ" sz="1600" dirty="0" smtClean="0"/>
              <a:t> </a:t>
            </a:r>
            <a:r>
              <a:rPr lang="en-US" sz="1600" dirty="0" smtClean="0"/>
              <a:t>and </a:t>
            </a:r>
            <a:r>
              <a:rPr lang="en-US" sz="1600" dirty="0"/>
              <a:t>the </a:t>
            </a:r>
            <a:r>
              <a:rPr lang="en-US" sz="1600" dirty="0" err="1"/>
              <a:t>Safavids</a:t>
            </a:r>
            <a:r>
              <a:rPr lang="en-US" sz="1600" dirty="0"/>
              <a:t>, reprehensible styles appeared </a:t>
            </a:r>
            <a:r>
              <a:rPr lang="en-US" sz="1600" dirty="0" smtClean="0"/>
              <a:t>...</a:t>
            </a:r>
            <a:r>
              <a:rPr lang="cs-CZ" sz="1600" dirty="0" smtClean="0"/>
              <a:t> </a:t>
            </a:r>
            <a:r>
              <a:rPr lang="en-US" sz="1600" dirty="0" smtClean="0"/>
              <a:t>and </a:t>
            </a:r>
            <a:r>
              <a:rPr lang="en-US" sz="1600" dirty="0"/>
              <a:t>since there </a:t>
            </a:r>
            <a:endParaRPr lang="cs-CZ" sz="1600" dirty="0" smtClean="0"/>
          </a:p>
          <a:p>
            <a:pPr marL="0" indent="0">
              <a:lnSpc>
                <a:spcPct val="100000"/>
              </a:lnSpc>
              <a:spcBef>
                <a:spcPts val="0"/>
              </a:spcBef>
              <a:buNone/>
            </a:pPr>
            <a:r>
              <a:rPr lang="en-US" sz="1600" dirty="0" smtClean="0"/>
              <a:t>were </a:t>
            </a:r>
            <a:r>
              <a:rPr lang="en-US" sz="1600" dirty="0"/>
              <a:t>no binding rules for lyrics, </a:t>
            </a:r>
            <a:r>
              <a:rPr lang="en-US" sz="1600" dirty="0" smtClean="0"/>
              <a:t>the</a:t>
            </a:r>
            <a:r>
              <a:rPr lang="cs-CZ" sz="1600" dirty="0" smtClean="0"/>
              <a:t> </a:t>
            </a:r>
            <a:r>
              <a:rPr lang="en-US" sz="1600" dirty="0" smtClean="0"/>
              <a:t>poets</a:t>
            </a:r>
            <a:r>
              <a:rPr lang="en-US" sz="1600" dirty="0"/>
              <a:t>, following their sick natures and </a:t>
            </a:r>
            <a:r>
              <a:rPr lang="en-US" sz="1600" dirty="0" err="1" smtClean="0"/>
              <a:t>distortedtastes</a:t>
            </a:r>
            <a:r>
              <a:rPr lang="en-US" sz="1600" dirty="0"/>
              <a:t>, </a:t>
            </a:r>
            <a:endParaRPr lang="cs-CZ" sz="1600" dirty="0" smtClean="0"/>
          </a:p>
          <a:p>
            <a:pPr marL="0" indent="0">
              <a:lnSpc>
                <a:spcPct val="100000"/>
              </a:lnSpc>
              <a:spcBef>
                <a:spcPts val="0"/>
              </a:spcBef>
              <a:buNone/>
            </a:pPr>
            <a:r>
              <a:rPr lang="en-US" sz="1600" dirty="0" smtClean="0"/>
              <a:t>began </a:t>
            </a:r>
            <a:r>
              <a:rPr lang="en-US" sz="1600" dirty="0"/>
              <a:t>to write confused, vain, and </a:t>
            </a:r>
            <a:r>
              <a:rPr lang="en-US" sz="1600" dirty="0" smtClean="0"/>
              <a:t>nonsensical</a:t>
            </a:r>
            <a:r>
              <a:rPr lang="cs-CZ" sz="1600" dirty="0" smtClean="0"/>
              <a:t> </a:t>
            </a:r>
            <a:r>
              <a:rPr lang="en-US" sz="1600" dirty="0" smtClean="0"/>
              <a:t>poems</a:t>
            </a:r>
            <a:r>
              <a:rPr lang="en-US" sz="1600" dirty="0"/>
              <a:t>. They placed in their poetry insipid </a:t>
            </a:r>
            <a:endParaRPr lang="cs-CZ" sz="1600" dirty="0" smtClean="0"/>
          </a:p>
          <a:p>
            <a:pPr marL="0" indent="0">
              <a:lnSpc>
                <a:spcPct val="100000"/>
              </a:lnSpc>
              <a:spcBef>
                <a:spcPts val="0"/>
              </a:spcBef>
              <a:buNone/>
            </a:pPr>
            <a:r>
              <a:rPr lang="en-US" sz="1600" dirty="0" smtClean="0"/>
              <a:t>meanings</a:t>
            </a:r>
            <a:r>
              <a:rPr lang="cs-CZ" sz="1600" dirty="0" smtClean="0"/>
              <a:t> </a:t>
            </a:r>
            <a:r>
              <a:rPr lang="en-US" sz="1600" dirty="0" smtClean="0"/>
              <a:t>instead </a:t>
            </a:r>
            <a:r>
              <a:rPr lang="en-US" sz="1600" dirty="0"/>
              <a:t>of inspired truths, ugly contents ... </a:t>
            </a:r>
            <a:r>
              <a:rPr lang="en-US" sz="1600" dirty="0" smtClean="0"/>
              <a:t>Instead</a:t>
            </a:r>
            <a:r>
              <a:rPr lang="cs-CZ" sz="1600" dirty="0" smtClean="0"/>
              <a:t> </a:t>
            </a:r>
            <a:r>
              <a:rPr lang="en-US" sz="1600" dirty="0" smtClean="0"/>
              <a:t>of </a:t>
            </a:r>
            <a:r>
              <a:rPr lang="en-US" sz="1600" dirty="0"/>
              <a:t>fine rhetorical devices and </a:t>
            </a:r>
            <a:endParaRPr lang="cs-CZ" sz="1600" dirty="0" smtClean="0"/>
          </a:p>
          <a:p>
            <a:pPr marL="0" indent="0">
              <a:lnSpc>
                <a:spcPct val="100000"/>
              </a:lnSpc>
              <a:spcBef>
                <a:spcPts val="0"/>
              </a:spcBef>
              <a:buNone/>
            </a:pPr>
            <a:r>
              <a:rPr lang="en-US" sz="1600" dirty="0" err="1" smtClean="0"/>
              <a:t>attrative</a:t>
            </a:r>
            <a:r>
              <a:rPr lang="en-US" sz="1600" dirty="0" smtClean="0"/>
              <a:t> innovations... </a:t>
            </a:r>
            <a:r>
              <a:rPr lang="en-US" sz="1600" dirty="0"/>
              <a:t>But, since every defect is followed by a </a:t>
            </a:r>
            <a:r>
              <a:rPr lang="en-US" sz="1600" dirty="0" smtClean="0"/>
              <a:t>perfection,</a:t>
            </a:r>
            <a:r>
              <a:rPr lang="cs-CZ" sz="1600" dirty="0" smtClean="0"/>
              <a:t> </a:t>
            </a:r>
            <a:r>
              <a:rPr lang="en-US" sz="1600" dirty="0" smtClean="0"/>
              <a:t>and </a:t>
            </a:r>
            <a:r>
              <a:rPr lang="en-US" sz="1600" dirty="0"/>
              <a:t>each </a:t>
            </a:r>
            <a:endParaRPr lang="cs-CZ" sz="1600" dirty="0" smtClean="0"/>
          </a:p>
          <a:p>
            <a:pPr marL="0" indent="0">
              <a:lnSpc>
                <a:spcPct val="100000"/>
              </a:lnSpc>
              <a:spcBef>
                <a:spcPts val="0"/>
              </a:spcBef>
              <a:buNone/>
            </a:pPr>
            <a:r>
              <a:rPr lang="en-US" sz="1600" dirty="0" smtClean="0"/>
              <a:t>separation </a:t>
            </a:r>
            <a:r>
              <a:rPr lang="en-US" sz="1600" dirty="0"/>
              <a:t>by a reunion ... </a:t>
            </a:r>
            <a:r>
              <a:rPr lang="en-US" sz="1600" dirty="0" smtClean="0"/>
              <a:t>Towards</a:t>
            </a:r>
            <a:r>
              <a:rPr lang="cs-CZ" sz="1600" dirty="0" smtClean="0"/>
              <a:t> </a:t>
            </a:r>
            <a:r>
              <a:rPr lang="en-US" sz="1600" dirty="0" smtClean="0"/>
              <a:t>the </a:t>
            </a:r>
            <a:r>
              <a:rPr lang="en-US" sz="1600" dirty="0"/>
              <a:t>end of the rule of the </a:t>
            </a:r>
            <a:r>
              <a:rPr lang="en-US" sz="1600" dirty="0" err="1"/>
              <a:t>Lurs</a:t>
            </a:r>
            <a:r>
              <a:rPr lang="en-US" sz="1600" dirty="0"/>
              <a:t> [namely, the </a:t>
            </a:r>
            <a:r>
              <a:rPr lang="en-US" sz="1600" dirty="0" err="1" smtClean="0"/>
              <a:t>Zand</a:t>
            </a:r>
            <a:r>
              <a:rPr lang="cs-CZ" sz="1600" dirty="0" smtClean="0"/>
              <a:t> </a:t>
            </a:r>
          </a:p>
          <a:p>
            <a:pPr marL="0" indent="0">
              <a:lnSpc>
                <a:spcPct val="100000"/>
              </a:lnSpc>
              <a:spcBef>
                <a:spcPts val="0"/>
              </a:spcBef>
              <a:buNone/>
            </a:pPr>
            <a:r>
              <a:rPr lang="en-US" sz="1600" dirty="0" smtClean="0"/>
              <a:t>dynasty</a:t>
            </a:r>
            <a:r>
              <a:rPr lang="en-US" sz="1600" dirty="0"/>
              <a:t>] several individuals directed their </a:t>
            </a:r>
            <a:r>
              <a:rPr lang="en-US" sz="1600" dirty="0" smtClean="0"/>
              <a:t>tastes</a:t>
            </a:r>
            <a:r>
              <a:rPr lang="cs-CZ" sz="1600" dirty="0" smtClean="0"/>
              <a:t> </a:t>
            </a:r>
            <a:r>
              <a:rPr lang="en-US" sz="1600" dirty="0" smtClean="0"/>
              <a:t>toward </a:t>
            </a:r>
            <a:r>
              <a:rPr lang="en-US" sz="1600" dirty="0"/>
              <a:t>reviving the style of the old </a:t>
            </a:r>
            <a:endParaRPr lang="cs-CZ" sz="1600" dirty="0" smtClean="0"/>
          </a:p>
          <a:p>
            <a:pPr marL="0" indent="0">
              <a:lnSpc>
                <a:spcPct val="100000"/>
              </a:lnSpc>
              <a:spcBef>
                <a:spcPts val="0"/>
              </a:spcBef>
              <a:buNone/>
            </a:pPr>
            <a:r>
              <a:rPr lang="en-US" sz="1600" dirty="0" smtClean="0"/>
              <a:t>masters and</a:t>
            </a:r>
            <a:r>
              <a:rPr lang="cs-CZ" sz="1600" dirty="0" smtClean="0"/>
              <a:t> </a:t>
            </a:r>
            <a:r>
              <a:rPr lang="en-US" sz="1600" dirty="0" smtClean="0"/>
              <a:t>demonstrated </a:t>
            </a:r>
            <a:r>
              <a:rPr lang="en-US" sz="1600" dirty="0"/>
              <a:t>awareness of the tastelessness of </a:t>
            </a:r>
            <a:r>
              <a:rPr lang="en-US" sz="1600" dirty="0" smtClean="0"/>
              <a:t>the</a:t>
            </a:r>
            <a:r>
              <a:rPr lang="cs-CZ" sz="1600" dirty="0" smtClean="0"/>
              <a:t> </a:t>
            </a:r>
            <a:r>
              <a:rPr lang="en-US" sz="1600" dirty="0" smtClean="0"/>
              <a:t>style </a:t>
            </a:r>
            <a:r>
              <a:rPr lang="en-US" sz="1600" dirty="0"/>
              <a:t>of the later poets and </a:t>
            </a:r>
            <a:endParaRPr lang="cs-CZ" sz="1600" dirty="0" smtClean="0"/>
          </a:p>
          <a:p>
            <a:pPr marL="0" indent="0">
              <a:lnSpc>
                <a:spcPct val="100000"/>
              </a:lnSpc>
              <a:spcBef>
                <a:spcPts val="0"/>
              </a:spcBef>
              <a:buNone/>
            </a:pPr>
            <a:r>
              <a:rPr lang="en-US" sz="1600" dirty="0" smtClean="0"/>
              <a:t>their </a:t>
            </a:r>
            <a:r>
              <a:rPr lang="en-US" sz="1600" dirty="0"/>
              <a:t>banal ways ... </a:t>
            </a:r>
            <a:r>
              <a:rPr lang="en-US" sz="1600" dirty="0" smtClean="0"/>
              <a:t>And</a:t>
            </a:r>
            <a:r>
              <a:rPr lang="cs-CZ" sz="1600" dirty="0" smtClean="0"/>
              <a:t> </a:t>
            </a:r>
            <a:r>
              <a:rPr lang="en-US" sz="1600" dirty="0" smtClean="0"/>
              <a:t>endeavored </a:t>
            </a:r>
            <a:r>
              <a:rPr lang="en-US" sz="1600" dirty="0"/>
              <a:t>... to divert people from their </a:t>
            </a:r>
            <a:r>
              <a:rPr lang="en-US" sz="1600" dirty="0" smtClean="0"/>
              <a:t>blameworthy</a:t>
            </a:r>
            <a:r>
              <a:rPr lang="cs-CZ" sz="1600" dirty="0" smtClean="0"/>
              <a:t> </a:t>
            </a:r>
            <a:r>
              <a:rPr lang="en-US" sz="1600" dirty="0" smtClean="0"/>
              <a:t>style.</a:t>
            </a:r>
            <a:r>
              <a:rPr lang="cs-CZ" sz="1600" dirty="0" smtClean="0"/>
              <a:t>“</a:t>
            </a:r>
          </a:p>
          <a:p>
            <a:r>
              <a:rPr lang="cs-CZ" sz="1800" b="1" u="sng" dirty="0" err="1" smtClean="0"/>
              <a:t>Šiblí</a:t>
            </a:r>
            <a:r>
              <a:rPr lang="cs-CZ" sz="1800" b="1" u="sng" dirty="0" smtClean="0"/>
              <a:t> </a:t>
            </a:r>
            <a:r>
              <a:rPr lang="cs-CZ" sz="1800" b="1" u="sng" dirty="0" err="1" smtClean="0"/>
              <a:t>Nu´ámí</a:t>
            </a:r>
            <a:r>
              <a:rPr lang="cs-CZ" sz="1800" dirty="0" smtClean="0"/>
              <a:t> (z. 1914) – islámský vědec z </a:t>
            </a:r>
            <a:r>
              <a:rPr lang="cs-CZ" sz="1800" dirty="0" err="1" smtClean="0"/>
              <a:t>Uttar</a:t>
            </a:r>
            <a:r>
              <a:rPr lang="cs-CZ" sz="1800" dirty="0" smtClean="0"/>
              <a:t> </a:t>
            </a:r>
            <a:r>
              <a:rPr lang="cs-CZ" sz="1800" dirty="0" err="1" smtClean="0"/>
              <a:t>Pradéše</a:t>
            </a:r>
            <a:r>
              <a:rPr lang="cs-CZ" sz="1800" dirty="0" smtClean="0"/>
              <a:t>: </a:t>
            </a:r>
            <a:r>
              <a:rPr lang="cs-CZ" sz="1800" b="1" dirty="0" err="1" smtClean="0"/>
              <a:t>Še´r</a:t>
            </a:r>
            <a:r>
              <a:rPr lang="cs-CZ" sz="1800" b="1" dirty="0" smtClean="0"/>
              <a:t> al-</a:t>
            </a:r>
            <a:r>
              <a:rPr lang="cs-CZ" sz="1800" b="1" dirty="0" err="1" smtClean="0"/>
              <a:t>Adžam</a:t>
            </a:r>
            <a:r>
              <a:rPr lang="cs-CZ" sz="1800" dirty="0" smtClean="0"/>
              <a:t> – 5 dílů </a:t>
            </a:r>
          </a:p>
          <a:p>
            <a:endParaRPr lang="en-US" sz="1800" dirty="0"/>
          </a:p>
          <a:p>
            <a:endParaRPr lang="cs-CZ" sz="14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4536" y="116632"/>
            <a:ext cx="2439120" cy="2381995"/>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0756" y="116632"/>
            <a:ext cx="2261007" cy="2879016"/>
          </a:xfrm>
          <a:prstGeom prst="rect">
            <a:avLst/>
          </a:prstGeom>
        </p:spPr>
      </p:pic>
      <p:pic>
        <p:nvPicPr>
          <p:cNvPr id="7" name="Obrázek 6"/>
          <p:cNvPicPr>
            <a:picLocks noChangeAspect="1"/>
          </p:cNvPicPr>
          <p:nvPr/>
        </p:nvPicPr>
        <p:blipFill>
          <a:blip r:embed="rId4"/>
          <a:stretch>
            <a:fillRect/>
          </a:stretch>
        </p:blipFill>
        <p:spPr>
          <a:xfrm>
            <a:off x="9225015" y="3361616"/>
            <a:ext cx="1819275" cy="2857500"/>
          </a:xfrm>
          <a:prstGeom prst="rect">
            <a:avLst/>
          </a:prstGeom>
        </p:spPr>
      </p:pic>
    </p:spTree>
    <p:extLst>
      <p:ext uri="{BB962C8B-B14F-4D97-AF65-F5344CB8AC3E}">
        <p14:creationId xmlns:p14="http://schemas.microsoft.com/office/powerpoint/2010/main" val="3786250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7828" y="482600"/>
            <a:ext cx="10436835" cy="354112"/>
          </a:xfrm>
        </p:spPr>
        <p:txBody>
          <a:bodyPr>
            <a:noAutofit/>
          </a:bodyPr>
          <a:lstStyle/>
          <a:p>
            <a:r>
              <a:rPr lang="cs-CZ" sz="2000" b="1" u="sng" dirty="0" smtClean="0"/>
              <a:t/>
            </a:r>
            <a:br>
              <a:rPr lang="cs-CZ" sz="2000" b="1" u="sng" dirty="0" smtClean="0"/>
            </a:br>
            <a:r>
              <a:rPr lang="cs-CZ" sz="2000" b="1" u="sng" dirty="0" smtClean="0"/>
              <a:t/>
            </a:r>
            <a:br>
              <a:rPr lang="cs-CZ" sz="2000" b="1" u="sng" dirty="0" smtClean="0"/>
            </a:br>
            <a:r>
              <a:rPr lang="cs-CZ" sz="2000" dirty="0"/>
              <a:t/>
            </a:r>
            <a:br>
              <a:rPr lang="cs-CZ" sz="2000" dirty="0"/>
            </a:br>
            <a:r>
              <a:rPr lang="cs-CZ" sz="2000" dirty="0" smtClean="0"/>
              <a:t>Kritika</a:t>
            </a:r>
            <a:endParaRPr lang="cs-CZ" sz="2000" dirty="0"/>
          </a:p>
        </p:txBody>
      </p:sp>
      <p:sp>
        <p:nvSpPr>
          <p:cNvPr id="3" name="Zástupný symbol pro obsah 2"/>
          <p:cNvSpPr>
            <a:spLocks noGrp="1"/>
          </p:cNvSpPr>
          <p:nvPr>
            <p:ph idx="1"/>
          </p:nvPr>
        </p:nvSpPr>
        <p:spPr>
          <a:xfrm>
            <a:off x="765820" y="764704"/>
            <a:ext cx="10508843" cy="5509097"/>
          </a:xfrm>
        </p:spPr>
        <p:txBody>
          <a:bodyPr>
            <a:normAutofit/>
          </a:bodyPr>
          <a:lstStyle/>
          <a:p>
            <a:r>
              <a:rPr lang="cs-CZ" sz="1400" dirty="0"/>
              <a:t> </a:t>
            </a:r>
            <a:r>
              <a:rPr lang="cs-CZ" sz="2400" dirty="0" smtClean="0"/>
              <a:t>Konvence. Ustrnutí formální i obsahové</a:t>
            </a:r>
            <a:endParaRPr lang="cs-CZ" sz="2400" dirty="0"/>
          </a:p>
          <a:p>
            <a:pPr lvl="0"/>
            <a:r>
              <a:rPr lang="cs-CZ" sz="2400" dirty="0" smtClean="0"/>
              <a:t>Samoúčelnost tvorby – předem stanovená schémata </a:t>
            </a:r>
            <a:endParaRPr lang="cs-CZ" sz="2400" dirty="0"/>
          </a:p>
          <a:p>
            <a:pPr lvl="0"/>
            <a:r>
              <a:rPr lang="cs-CZ" sz="2400" dirty="0" smtClean="0"/>
              <a:t>Hl. didaktické </a:t>
            </a:r>
            <a:r>
              <a:rPr lang="cs-CZ" sz="2400" dirty="0"/>
              <a:t>verše, </a:t>
            </a:r>
            <a:r>
              <a:rPr lang="cs-CZ" sz="2400" dirty="0" smtClean="0"/>
              <a:t>ale obskurní metafory, násilné, nepochopitelné</a:t>
            </a:r>
            <a:endParaRPr lang="cs-CZ" sz="2400" dirty="0"/>
          </a:p>
          <a:p>
            <a:pPr lvl="0"/>
            <a:r>
              <a:rPr lang="cs-CZ" sz="2400" dirty="0" smtClean="0"/>
              <a:t>Perská poezie  v Persii – přestává se obohacovat </a:t>
            </a:r>
            <a:r>
              <a:rPr lang="cs-CZ" sz="2400" dirty="0"/>
              <a:t>o </a:t>
            </a:r>
            <a:r>
              <a:rPr lang="cs-CZ" sz="2400" dirty="0" err="1"/>
              <a:t>mimoíránské</a:t>
            </a:r>
            <a:r>
              <a:rPr lang="cs-CZ" sz="2400" dirty="0"/>
              <a:t> </a:t>
            </a:r>
            <a:r>
              <a:rPr lang="cs-CZ" sz="2400" dirty="0" smtClean="0"/>
              <a:t>vzory</a:t>
            </a:r>
            <a:r>
              <a:rPr lang="cs-CZ" sz="2400" dirty="0"/>
              <a:t> </a:t>
            </a:r>
          </a:p>
          <a:p>
            <a:pPr lvl="0"/>
            <a:r>
              <a:rPr lang="cs-CZ" sz="2400" dirty="0" smtClean="0"/>
              <a:t>perská </a:t>
            </a:r>
            <a:r>
              <a:rPr lang="cs-CZ" sz="2400" dirty="0"/>
              <a:t>literatura </a:t>
            </a:r>
            <a:r>
              <a:rPr lang="cs-CZ" sz="2400" u="sng" dirty="0" smtClean="0"/>
              <a:t>přestává být mezinárodní</a:t>
            </a:r>
            <a:endParaRPr lang="cs-CZ" sz="2400" dirty="0"/>
          </a:p>
          <a:p>
            <a:pPr lvl="0"/>
            <a:r>
              <a:rPr lang="cs-CZ" sz="2400" dirty="0" smtClean="0"/>
              <a:t>panegyrika </a:t>
            </a:r>
            <a:r>
              <a:rPr lang="ar-SA" sz="2400" dirty="0"/>
              <a:t>مداحی</a:t>
            </a:r>
            <a:r>
              <a:rPr lang="cs-CZ" sz="2400" dirty="0"/>
              <a:t> nahrazována chválami Proroka a Alího, imámů. </a:t>
            </a:r>
          </a:p>
          <a:p>
            <a:r>
              <a:rPr lang="cs-CZ" sz="2400" dirty="0"/>
              <a:t> </a:t>
            </a:r>
            <a:r>
              <a:rPr lang="cs-CZ" sz="2400" dirty="0" smtClean="0"/>
              <a:t>X</a:t>
            </a:r>
            <a:endParaRPr lang="cs-CZ" sz="2400" dirty="0"/>
          </a:p>
          <a:p>
            <a:pPr lvl="0"/>
            <a:r>
              <a:rPr lang="cs-CZ" sz="2400" dirty="0" smtClean="0"/>
              <a:t> </a:t>
            </a:r>
            <a:r>
              <a:rPr lang="cs-CZ" sz="2400" dirty="0" err="1"/>
              <a:t>teologic</a:t>
            </a:r>
            <a:r>
              <a:rPr lang="cs-CZ" sz="2400" dirty="0"/>
              <a:t>. vědy </a:t>
            </a:r>
          </a:p>
          <a:p>
            <a:r>
              <a:rPr lang="cs-CZ" sz="2400" dirty="0"/>
              <a:t> </a:t>
            </a:r>
            <a:r>
              <a:rPr lang="cs-CZ" sz="2400" dirty="0" smtClean="0"/>
              <a:t>religiózní básnictví, náboženské traktáty </a:t>
            </a:r>
            <a:r>
              <a:rPr lang="ar-SA" sz="2400" dirty="0"/>
              <a:t>رساله </a:t>
            </a:r>
            <a:endParaRPr lang="cs-CZ" sz="2400" dirty="0"/>
          </a:p>
          <a:p>
            <a:pPr marL="0" indent="0">
              <a:buNone/>
            </a:pPr>
            <a:endParaRPr lang="cs-CZ" sz="1400" dirty="0"/>
          </a:p>
        </p:txBody>
      </p:sp>
    </p:spTree>
    <p:extLst>
      <p:ext uri="{BB962C8B-B14F-4D97-AF65-F5344CB8AC3E}">
        <p14:creationId xmlns:p14="http://schemas.microsoft.com/office/powerpoint/2010/main" val="264689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162" y="482600"/>
            <a:ext cx="10360501" cy="426120"/>
          </a:xfrm>
        </p:spPr>
        <p:txBody>
          <a:bodyPr>
            <a:normAutofit fontScale="90000"/>
          </a:bodyPr>
          <a:lstStyle/>
          <a:p>
            <a:r>
              <a:rPr lang="cs-CZ" b="1" dirty="0"/>
              <a:t>šáh </a:t>
            </a:r>
            <a:r>
              <a:rPr lang="cs-CZ" b="1" dirty="0" err="1" smtClean="0"/>
              <a:t>Esmá´íl</a:t>
            </a:r>
            <a:r>
              <a:rPr lang="cs-CZ" b="1" dirty="0" smtClean="0"/>
              <a:t> </a:t>
            </a:r>
            <a:r>
              <a:rPr lang="cs-CZ" b="1" dirty="0"/>
              <a:t>I</a:t>
            </a:r>
            <a:r>
              <a:rPr lang="cs-CZ" dirty="0"/>
              <a:t>., </a:t>
            </a:r>
            <a:r>
              <a:rPr lang="ar-SA" dirty="0"/>
              <a:t>اسماعیل صفوی</a:t>
            </a:r>
            <a:endParaRPr lang="cs-CZ" dirty="0"/>
          </a:p>
        </p:txBody>
      </p:sp>
      <p:sp>
        <p:nvSpPr>
          <p:cNvPr id="3" name="Zástupný symbol pro obsah 2"/>
          <p:cNvSpPr>
            <a:spLocks noGrp="1"/>
          </p:cNvSpPr>
          <p:nvPr>
            <p:ph idx="1"/>
          </p:nvPr>
        </p:nvSpPr>
        <p:spPr>
          <a:xfrm>
            <a:off x="914162" y="1268760"/>
            <a:ext cx="10360501" cy="5005041"/>
          </a:xfrm>
        </p:spPr>
        <p:txBody>
          <a:bodyPr>
            <a:normAutofit/>
          </a:bodyPr>
          <a:lstStyle/>
          <a:p>
            <a:pPr lvl="0"/>
            <a:r>
              <a:rPr lang="cs-CZ" dirty="0" smtClean="0"/>
              <a:t>i </a:t>
            </a:r>
            <a:r>
              <a:rPr lang="cs-CZ" dirty="0"/>
              <a:t>básník</a:t>
            </a:r>
            <a:r>
              <a:rPr lang="cs-CZ" dirty="0" smtClean="0"/>
              <a:t>, </a:t>
            </a:r>
            <a:r>
              <a:rPr lang="cs-CZ" b="1" dirty="0" err="1"/>
              <a:t>Chatáí</a:t>
            </a:r>
            <a:r>
              <a:rPr lang="cs-CZ" dirty="0"/>
              <a:t> (ten, kdo dělá chyby) </a:t>
            </a:r>
            <a:endParaRPr lang="cs-CZ" dirty="0" smtClean="0"/>
          </a:p>
          <a:p>
            <a:pPr marL="0" lvl="0" indent="0">
              <a:buNone/>
            </a:pPr>
            <a:r>
              <a:rPr lang="cs-CZ" dirty="0" err="1" smtClean="0"/>
              <a:t>خطائی</a:t>
            </a:r>
            <a:r>
              <a:rPr lang="cs-CZ" dirty="0"/>
              <a:t>, </a:t>
            </a:r>
            <a:r>
              <a:rPr lang="cs-CZ" dirty="0" err="1"/>
              <a:t>Hatayi</a:t>
            </a:r>
            <a:r>
              <a:rPr lang="cs-CZ" dirty="0"/>
              <a:t> (tur</a:t>
            </a:r>
            <a:r>
              <a:rPr lang="cs-CZ" dirty="0" smtClean="0"/>
              <a:t>.)</a:t>
            </a:r>
            <a:endParaRPr lang="cs-CZ" dirty="0"/>
          </a:p>
          <a:p>
            <a:pPr lvl="0"/>
            <a:r>
              <a:rPr lang="cs-CZ" dirty="0"/>
              <a:t> důležitá postava </a:t>
            </a:r>
            <a:r>
              <a:rPr lang="cs-CZ" dirty="0" err="1" smtClean="0"/>
              <a:t>azerbájdž</a:t>
            </a:r>
            <a:r>
              <a:rPr lang="cs-CZ" dirty="0" smtClean="0"/>
              <a:t>. literatury </a:t>
            </a:r>
          </a:p>
          <a:p>
            <a:pPr lvl="0"/>
            <a:r>
              <a:rPr lang="cs-CZ" dirty="0" smtClean="0"/>
              <a:t>Jeho </a:t>
            </a:r>
            <a:r>
              <a:rPr lang="cs-CZ" dirty="0"/>
              <a:t>verše </a:t>
            </a:r>
            <a:r>
              <a:rPr lang="cs-CZ" dirty="0"/>
              <a:t>-</a:t>
            </a:r>
            <a:r>
              <a:rPr lang="cs-CZ" dirty="0" smtClean="0"/>
              <a:t> </a:t>
            </a:r>
            <a:r>
              <a:rPr lang="cs-CZ" dirty="0" err="1"/>
              <a:t>baktašíja</a:t>
            </a:r>
            <a:r>
              <a:rPr lang="cs-CZ" dirty="0"/>
              <a:t> a </a:t>
            </a:r>
            <a:r>
              <a:rPr lang="cs-CZ" dirty="0" err="1"/>
              <a:t>alevité</a:t>
            </a:r>
            <a:r>
              <a:rPr lang="cs-CZ" dirty="0"/>
              <a:t> v </a:t>
            </a:r>
            <a:r>
              <a:rPr lang="cs-CZ" dirty="0" smtClean="0"/>
              <a:t>Anatolii</a:t>
            </a:r>
            <a:endParaRPr lang="cs-CZ" dirty="0"/>
          </a:p>
          <a:p>
            <a:pPr lvl="0"/>
            <a:r>
              <a:rPr lang="cs-CZ" b="1" dirty="0" err="1" smtClean="0"/>
              <a:t>Šabakové</a:t>
            </a:r>
            <a:r>
              <a:rPr lang="cs-CZ" dirty="0" smtClean="0"/>
              <a:t> </a:t>
            </a:r>
            <a:r>
              <a:rPr lang="cs-CZ" dirty="0"/>
              <a:t>– </a:t>
            </a:r>
            <a:r>
              <a:rPr lang="cs-CZ" dirty="0" smtClean="0"/>
              <a:t> kratší </a:t>
            </a:r>
            <a:r>
              <a:rPr lang="cs-CZ" i="1" dirty="0" err="1"/>
              <a:t>gülbenk</a:t>
            </a:r>
            <a:r>
              <a:rPr lang="cs-CZ" dirty="0" smtClean="0"/>
              <a:t>, delší </a:t>
            </a:r>
            <a:r>
              <a:rPr lang="cs-CZ" i="1" dirty="0" err="1"/>
              <a:t>nefes</a:t>
            </a:r>
            <a:r>
              <a:rPr lang="cs-CZ" i="1" dirty="0"/>
              <a:t> </a:t>
            </a:r>
            <a:r>
              <a:rPr lang="cs-CZ" dirty="0" smtClean="0"/>
              <a:t>–</a:t>
            </a:r>
          </a:p>
          <a:p>
            <a:pPr marL="0" lvl="0" indent="0">
              <a:buNone/>
            </a:pPr>
            <a:r>
              <a:rPr lang="cs-CZ" dirty="0" smtClean="0"/>
              <a:t> ódy na </a:t>
            </a:r>
            <a:r>
              <a:rPr lang="cs-CZ" i="1" dirty="0" smtClean="0"/>
              <a:t>Alího, </a:t>
            </a:r>
            <a:r>
              <a:rPr lang="cs-CZ" dirty="0" err="1" smtClean="0"/>
              <a:t>Hádžího</a:t>
            </a:r>
            <a:r>
              <a:rPr lang="cs-CZ" dirty="0" smtClean="0"/>
              <a:t> </a:t>
            </a:r>
            <a:r>
              <a:rPr lang="cs-CZ" dirty="0" err="1"/>
              <a:t>Bektáše</a:t>
            </a:r>
            <a:r>
              <a:rPr lang="cs-CZ" dirty="0"/>
              <a:t> </a:t>
            </a:r>
            <a:r>
              <a:rPr lang="cs-CZ" dirty="0" smtClean="0"/>
              <a:t>a </a:t>
            </a:r>
            <a:r>
              <a:rPr lang="cs-CZ" dirty="0"/>
              <a:t>„učedníky z města </a:t>
            </a:r>
            <a:r>
              <a:rPr lang="cs-CZ" dirty="0" err="1"/>
              <a:t>Ardabíl</a:t>
            </a:r>
            <a:r>
              <a:rPr lang="cs-CZ" dirty="0"/>
              <a:t>“ (</a:t>
            </a:r>
            <a:r>
              <a:rPr lang="cs-CZ" i="1" dirty="0" err="1"/>
              <a:t>Ardebil</a:t>
            </a:r>
            <a:r>
              <a:rPr lang="cs-CZ" i="1" dirty="0"/>
              <a:t> </a:t>
            </a:r>
            <a:r>
              <a:rPr lang="cs-CZ" i="1" dirty="0" err="1" smtClean="0"/>
              <a:t>erenleri</a:t>
            </a:r>
            <a:r>
              <a:rPr lang="cs-CZ" dirty="0" smtClean="0"/>
              <a:t>) </a:t>
            </a:r>
            <a:r>
              <a:rPr lang="cs-CZ" dirty="0" err="1" smtClean="0"/>
              <a:t>Safíjovci</a:t>
            </a:r>
            <a:r>
              <a:rPr lang="cs-CZ" dirty="0" smtClean="0"/>
              <a:t> </a:t>
            </a:r>
            <a:endParaRPr lang="cs-CZ" dirty="0"/>
          </a:p>
          <a:p>
            <a:pPr lvl="8"/>
            <a:endParaRPr lang="cs-CZ" sz="2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4532" y="620688"/>
            <a:ext cx="3879915" cy="2472060"/>
          </a:xfrm>
          <a:prstGeom prst="rect">
            <a:avLst/>
          </a:prstGeom>
        </p:spPr>
      </p:pic>
    </p:spTree>
    <p:extLst>
      <p:ext uri="{BB962C8B-B14F-4D97-AF65-F5344CB8AC3E}">
        <p14:creationId xmlns:p14="http://schemas.microsoft.com/office/powerpoint/2010/main" val="130553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162" y="482600"/>
            <a:ext cx="10360501" cy="426120"/>
          </a:xfrm>
        </p:spPr>
        <p:txBody>
          <a:bodyPr>
            <a:noAutofit/>
          </a:bodyPr>
          <a:lstStyle/>
          <a:p>
            <a:r>
              <a:rPr lang="cs-CZ" sz="2400" dirty="0"/>
              <a:t>MOHTAŠAM </a:t>
            </a:r>
            <a:r>
              <a:rPr lang="cs-CZ" sz="2400" dirty="0" err="1" smtClean="0"/>
              <a:t>Kášání</a:t>
            </a:r>
            <a:r>
              <a:rPr lang="cs-CZ" sz="2400" dirty="0" smtClean="0"/>
              <a:t> </a:t>
            </a:r>
            <a:r>
              <a:rPr lang="fa-IR" sz="2400" dirty="0"/>
              <a:t>محتشم </a:t>
            </a:r>
            <a:r>
              <a:rPr lang="fa-IR" sz="2400" dirty="0" smtClean="0"/>
              <a:t>کاشانی </a:t>
            </a:r>
            <a:r>
              <a:rPr lang="cs-CZ" sz="2400" dirty="0" smtClean="0"/>
              <a:t>  z. </a:t>
            </a:r>
            <a:r>
              <a:rPr lang="cs-CZ" sz="2400" dirty="0"/>
              <a:t>1588</a:t>
            </a:r>
          </a:p>
        </p:txBody>
      </p:sp>
      <p:sp>
        <p:nvSpPr>
          <p:cNvPr id="3" name="Zástupný symbol pro obsah 2"/>
          <p:cNvSpPr>
            <a:spLocks noGrp="1"/>
          </p:cNvSpPr>
          <p:nvPr>
            <p:ph idx="1"/>
          </p:nvPr>
        </p:nvSpPr>
        <p:spPr>
          <a:xfrm>
            <a:off x="693813" y="1118816"/>
            <a:ext cx="10493780" cy="5406528"/>
          </a:xfrm>
        </p:spPr>
        <p:txBody>
          <a:bodyPr>
            <a:normAutofit/>
          </a:bodyPr>
          <a:lstStyle/>
          <a:p>
            <a:pPr marL="0" lvl="0" indent="0">
              <a:buNone/>
            </a:pPr>
            <a:r>
              <a:rPr lang="cs-CZ" dirty="0" err="1" smtClean="0"/>
              <a:t>Moharram</a:t>
            </a:r>
            <a:r>
              <a:rPr lang="cs-CZ" dirty="0" smtClean="0"/>
              <a:t>.  </a:t>
            </a:r>
            <a:r>
              <a:rPr lang="cs-CZ" dirty="0"/>
              <a:t>ceremoniály</a:t>
            </a:r>
          </a:p>
          <a:p>
            <a:pPr lvl="0"/>
            <a:r>
              <a:rPr lang="cs-CZ" dirty="0" smtClean="0"/>
              <a:t>elegie </a:t>
            </a:r>
            <a:r>
              <a:rPr lang="cs-CZ" b="1" dirty="0" err="1"/>
              <a:t>mersije</a:t>
            </a:r>
            <a:r>
              <a:rPr lang="cs-CZ" b="1" dirty="0"/>
              <a:t> </a:t>
            </a:r>
            <a:r>
              <a:rPr lang="ar-SA" b="1" dirty="0"/>
              <a:t> مرثیه</a:t>
            </a:r>
            <a:r>
              <a:rPr lang="ar-SA" dirty="0"/>
              <a:t> </a:t>
            </a:r>
            <a:r>
              <a:rPr lang="cs-CZ" dirty="0"/>
              <a:t> </a:t>
            </a:r>
            <a:r>
              <a:rPr lang="cs-CZ" dirty="0" err="1" smtClean="0"/>
              <a:t>Karbalá</a:t>
            </a:r>
            <a:r>
              <a:rPr lang="cs-CZ" dirty="0"/>
              <a:t>)</a:t>
            </a:r>
          </a:p>
          <a:p>
            <a:pPr marL="0" indent="0">
              <a:buNone/>
            </a:pPr>
            <a:r>
              <a:rPr lang="cs-CZ" dirty="0" smtClean="0"/>
              <a:t>-  </a:t>
            </a:r>
            <a:r>
              <a:rPr lang="cs-CZ" b="1" dirty="0" err="1"/>
              <a:t>tarkíb</a:t>
            </a:r>
            <a:r>
              <a:rPr lang="cs-CZ" b="1" dirty="0"/>
              <a:t> </a:t>
            </a:r>
            <a:r>
              <a:rPr lang="cs-CZ" b="1" dirty="0" smtClean="0"/>
              <a:t>band</a:t>
            </a:r>
            <a:r>
              <a:rPr lang="cs-CZ" dirty="0" smtClean="0"/>
              <a:t>:</a:t>
            </a:r>
            <a:endParaRPr lang="cs-CZ" dirty="0"/>
          </a:p>
          <a:p>
            <a:r>
              <a:rPr lang="cs-CZ" sz="2000" dirty="0"/>
              <a:t> </a:t>
            </a:r>
            <a:r>
              <a:rPr lang="cs-CZ" sz="2000" i="1" dirty="0"/>
              <a:t>"</a:t>
            </a:r>
            <a:r>
              <a:rPr lang="ar-SA" sz="2000" i="1" dirty="0"/>
              <a:t>باز این چه شورش است که در خلق عالم است</a:t>
            </a:r>
            <a:r>
              <a:rPr lang="ar-SA" sz="2000" i="1" dirty="0" smtClean="0"/>
              <a:t>؟</a:t>
            </a:r>
            <a:endParaRPr lang="cs-CZ" sz="2000" i="1" dirty="0" smtClean="0"/>
          </a:p>
          <a:p>
            <a:r>
              <a:rPr lang="ar-SA" sz="1800" i="1" dirty="0" smtClean="0"/>
              <a:t> </a:t>
            </a:r>
            <a:r>
              <a:rPr lang="ar-SA" sz="1800" i="1" dirty="0"/>
              <a:t>/ باز این چه نوحه و چه عزا و چه ماتم است ؟</a:t>
            </a:r>
            <a:r>
              <a:rPr lang="cs-CZ" sz="1800" dirty="0"/>
              <a:t>" </a:t>
            </a:r>
          </a:p>
          <a:p>
            <a:pPr lvl="0"/>
            <a:r>
              <a:rPr lang="cs-CZ" sz="2000" dirty="0"/>
              <a:t>elegie nad smrtí </a:t>
            </a:r>
            <a:r>
              <a:rPr lang="cs-CZ" sz="2000" dirty="0" smtClean="0"/>
              <a:t>bratra </a:t>
            </a:r>
            <a:endParaRPr lang="cs-CZ" sz="2000" dirty="0"/>
          </a:p>
          <a:p>
            <a:r>
              <a:rPr lang="cs-CZ" sz="2000" dirty="0" err="1" smtClean="0"/>
              <a:t>robá´í</a:t>
            </a:r>
            <a:r>
              <a:rPr lang="cs-CZ" sz="2000" dirty="0" smtClean="0"/>
              <a:t> – </a:t>
            </a:r>
            <a:r>
              <a:rPr lang="cs-CZ" sz="2000" dirty="0" err="1" smtClean="0"/>
              <a:t>Esmá´íl</a:t>
            </a:r>
            <a:r>
              <a:rPr lang="cs-CZ" sz="2000" dirty="0" smtClean="0"/>
              <a:t> r. </a:t>
            </a:r>
            <a:r>
              <a:rPr lang="cs-CZ" sz="2000" dirty="0"/>
              <a:t>1576 </a:t>
            </a:r>
            <a:r>
              <a:rPr lang="cs-CZ" sz="2000" dirty="0" smtClean="0"/>
              <a:t>- 1128 </a:t>
            </a:r>
            <a:r>
              <a:rPr lang="cs-CZ" sz="2000" dirty="0"/>
              <a:t>chronogramů - </a:t>
            </a:r>
            <a:r>
              <a:rPr lang="ar-SA" sz="2000" b="1" dirty="0"/>
              <a:t>ماده‌تاریخ</a:t>
            </a:r>
            <a:r>
              <a:rPr lang="cs-CZ" sz="2000" b="1" dirty="0"/>
              <a:t> </a:t>
            </a:r>
            <a:endParaRPr lang="cs-CZ" dirty="0"/>
          </a:p>
        </p:txBody>
      </p:sp>
      <p:pic>
        <p:nvPicPr>
          <p:cNvPr id="5" name="Obrázek 4"/>
          <p:cNvPicPr>
            <a:picLocks noChangeAspect="1"/>
          </p:cNvPicPr>
          <p:nvPr/>
        </p:nvPicPr>
        <p:blipFill>
          <a:blip r:embed="rId2"/>
          <a:stretch>
            <a:fillRect/>
          </a:stretch>
        </p:blipFill>
        <p:spPr>
          <a:xfrm>
            <a:off x="7246540" y="692696"/>
            <a:ext cx="3941052" cy="5942856"/>
          </a:xfrm>
          <a:prstGeom prst="rect">
            <a:avLst/>
          </a:prstGeom>
        </p:spPr>
      </p:pic>
    </p:spTree>
    <p:extLst>
      <p:ext uri="{BB962C8B-B14F-4D97-AF65-F5344CB8AC3E}">
        <p14:creationId xmlns:p14="http://schemas.microsoft.com/office/powerpoint/2010/main" val="18513198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1804" y="482600"/>
            <a:ext cx="10652859" cy="498128"/>
          </a:xfrm>
        </p:spPr>
        <p:txBody>
          <a:bodyPr>
            <a:normAutofit fontScale="90000"/>
          </a:bodyPr>
          <a:lstStyle/>
          <a:p>
            <a:r>
              <a:rPr lang="cs-CZ" b="1" u="sng" dirty="0" smtClean="0"/>
              <a:t/>
            </a:r>
            <a:br>
              <a:rPr lang="cs-CZ" b="1" u="sng" dirty="0" smtClean="0"/>
            </a:br>
            <a:r>
              <a:rPr lang="cs-CZ" b="1" u="sng" dirty="0"/>
              <a:t/>
            </a:r>
            <a:br>
              <a:rPr lang="cs-CZ" b="1" u="sng" dirty="0"/>
            </a:br>
            <a:r>
              <a:rPr lang="cs-CZ" b="1" u="sng" dirty="0" err="1" smtClean="0"/>
              <a:t>Sáeb</a:t>
            </a:r>
            <a:r>
              <a:rPr lang="cs-CZ" b="1" u="sng" dirty="0" smtClean="0"/>
              <a:t>-e </a:t>
            </a:r>
            <a:r>
              <a:rPr lang="cs-CZ" b="1" u="sng" dirty="0" err="1"/>
              <a:t>Tabrízí</a:t>
            </a:r>
            <a:r>
              <a:rPr lang="cs-CZ" b="1" u="sng" dirty="0"/>
              <a:t> </a:t>
            </a:r>
            <a:r>
              <a:rPr lang="cs-CZ" dirty="0"/>
              <a:t>1592 – 1676</a:t>
            </a:r>
            <a:br>
              <a:rPr lang="cs-CZ" dirty="0"/>
            </a:br>
            <a:endParaRPr lang="cs-CZ" dirty="0"/>
          </a:p>
        </p:txBody>
      </p:sp>
      <p:sp>
        <p:nvSpPr>
          <p:cNvPr id="3" name="Zástupný symbol pro obsah 2"/>
          <p:cNvSpPr>
            <a:spLocks noGrp="1"/>
          </p:cNvSpPr>
          <p:nvPr>
            <p:ph idx="1"/>
          </p:nvPr>
        </p:nvSpPr>
        <p:spPr>
          <a:xfrm>
            <a:off x="621804" y="1196752"/>
            <a:ext cx="10652859" cy="5472608"/>
          </a:xfrm>
        </p:spPr>
        <p:txBody>
          <a:bodyPr>
            <a:normAutofit/>
          </a:bodyPr>
          <a:lstStyle/>
          <a:p>
            <a:pPr lvl="0"/>
            <a:r>
              <a:rPr lang="cs-CZ" sz="1400" dirty="0" smtClean="0"/>
              <a:t>psal </a:t>
            </a:r>
            <a:r>
              <a:rPr lang="cs-CZ" sz="1400" dirty="0"/>
              <a:t>persky i </a:t>
            </a:r>
            <a:r>
              <a:rPr lang="cs-CZ" sz="1400" dirty="0" err="1"/>
              <a:t>azersky</a:t>
            </a:r>
            <a:endParaRPr lang="cs-CZ" sz="1400" dirty="0"/>
          </a:p>
          <a:p>
            <a:pPr lvl="0"/>
            <a:r>
              <a:rPr lang="cs-CZ" sz="1400" dirty="0"/>
              <a:t>n</a:t>
            </a:r>
            <a:r>
              <a:rPr lang="cs-CZ" sz="1400" dirty="0" smtClean="0"/>
              <a:t>ar</a:t>
            </a:r>
            <a:r>
              <a:rPr lang="cs-CZ" sz="1400" dirty="0"/>
              <a:t>. </a:t>
            </a:r>
            <a:r>
              <a:rPr lang="cs-CZ" sz="1400" dirty="0" smtClean="0"/>
              <a:t>v</a:t>
            </a:r>
            <a:r>
              <a:rPr lang="cs-CZ" sz="1400" dirty="0"/>
              <a:t> Tabrízu, vzdělán v </a:t>
            </a:r>
            <a:r>
              <a:rPr lang="cs-CZ" sz="1400" dirty="0" err="1"/>
              <a:t>Esfahánu</a:t>
            </a:r>
            <a:endParaRPr lang="cs-CZ" sz="1400" dirty="0"/>
          </a:p>
          <a:p>
            <a:pPr lvl="0"/>
            <a:r>
              <a:rPr lang="cs-CZ" sz="1400" dirty="0" smtClean="0"/>
              <a:t>šáh </a:t>
            </a:r>
            <a:r>
              <a:rPr lang="cs-CZ" sz="1400" dirty="0" err="1"/>
              <a:t>Abbás</a:t>
            </a:r>
            <a:r>
              <a:rPr lang="cs-CZ" sz="1400" dirty="0"/>
              <a:t> </a:t>
            </a:r>
            <a:r>
              <a:rPr lang="cs-CZ" sz="1400" dirty="0" smtClean="0"/>
              <a:t> </a:t>
            </a:r>
            <a:r>
              <a:rPr lang="cs-CZ" sz="1400" dirty="0"/>
              <a:t>ho jmenoval </a:t>
            </a:r>
            <a:r>
              <a:rPr lang="cs-CZ" sz="1400" dirty="0" err="1"/>
              <a:t>málikoššoará</a:t>
            </a:r>
            <a:endParaRPr lang="cs-CZ" sz="1400" dirty="0"/>
          </a:p>
          <a:p>
            <a:pPr lvl="0"/>
            <a:r>
              <a:rPr lang="cs-CZ" sz="1400" b="1" dirty="0" err="1" smtClean="0"/>
              <a:t>Qandahár</a:t>
            </a:r>
            <a:r>
              <a:rPr lang="cs-CZ" sz="1400" b="1" dirty="0" smtClean="0"/>
              <a:t> </a:t>
            </a:r>
            <a:r>
              <a:rPr lang="cs-CZ" sz="1400" b="1" dirty="0" err="1"/>
              <a:t>náme</a:t>
            </a:r>
            <a:r>
              <a:rPr lang="cs-CZ" sz="1400" dirty="0"/>
              <a:t> </a:t>
            </a:r>
            <a:r>
              <a:rPr lang="cs-CZ" sz="1400" dirty="0" smtClean="0"/>
              <a:t>–..</a:t>
            </a:r>
            <a:r>
              <a:rPr lang="cs-CZ" sz="1400" dirty="0"/>
              <a:t>slavná báseň</a:t>
            </a:r>
          </a:p>
          <a:p>
            <a:pPr lvl="0"/>
            <a:r>
              <a:rPr lang="cs-CZ" sz="1400" dirty="0" smtClean="0"/>
              <a:t>Jeho </a:t>
            </a:r>
            <a:r>
              <a:rPr lang="cs-CZ" sz="1400" dirty="0"/>
              <a:t>báseň použita v názvu knihy </a:t>
            </a:r>
            <a:r>
              <a:rPr lang="cs-CZ" sz="1400" dirty="0" err="1"/>
              <a:t>Cháleda</a:t>
            </a:r>
            <a:r>
              <a:rPr lang="cs-CZ" sz="1400" dirty="0"/>
              <a:t> </a:t>
            </a:r>
            <a:r>
              <a:rPr lang="cs-CZ" sz="1400" dirty="0" err="1" smtClean="0"/>
              <a:t>Hossejního</a:t>
            </a:r>
            <a:r>
              <a:rPr lang="cs-CZ" sz="1400" dirty="0" smtClean="0"/>
              <a:t> </a:t>
            </a:r>
            <a:r>
              <a:rPr lang="cs-CZ" sz="1400" dirty="0"/>
              <a:t>– Tisíc planoucích sluncí</a:t>
            </a:r>
          </a:p>
          <a:p>
            <a:r>
              <a:rPr lang="cs-CZ" sz="1400" b="1" dirty="0"/>
              <a:t> </a:t>
            </a:r>
            <a:endParaRPr lang="cs-CZ" sz="1400" dirty="0"/>
          </a:p>
          <a:p>
            <a:r>
              <a:rPr lang="ar-SA" sz="1400" dirty="0"/>
              <a:t>نظرگاه تماشایی است در وی هر گذرگاهی</a:t>
            </a:r>
            <a:endParaRPr lang="cs-CZ" sz="1400" dirty="0"/>
          </a:p>
          <a:p>
            <a:r>
              <a:rPr lang="ar-SA" sz="1400" dirty="0"/>
              <a:t>همیشه کاروان مصر می آید به بازارش</a:t>
            </a:r>
            <a:endParaRPr lang="cs-CZ" sz="1400" dirty="0"/>
          </a:p>
          <a:p>
            <a:r>
              <a:rPr lang="ar-SA" sz="1400" dirty="0"/>
              <a:t>حساب مه جبینان لب بامش که می داند؟</a:t>
            </a:r>
            <a:endParaRPr lang="cs-CZ" sz="1400" dirty="0"/>
          </a:p>
          <a:p>
            <a:r>
              <a:rPr lang="ar-SA" sz="1400" dirty="0"/>
              <a:t>دو صد خورشید رو افتاده در هر پای دیوارش</a:t>
            </a:r>
            <a:endParaRPr lang="cs-CZ" sz="1400" dirty="0"/>
          </a:p>
          <a:p>
            <a:pPr marL="0" indent="0">
              <a:buNone/>
            </a:pPr>
            <a:endParaRPr lang="cs-CZ" sz="1400" dirty="0"/>
          </a:p>
        </p:txBody>
      </p:sp>
      <p:pic>
        <p:nvPicPr>
          <p:cNvPr id="4" name="Obrázek 3"/>
          <p:cNvPicPr>
            <a:picLocks noChangeAspect="1"/>
          </p:cNvPicPr>
          <p:nvPr/>
        </p:nvPicPr>
        <p:blipFill>
          <a:blip r:embed="rId2"/>
          <a:stretch>
            <a:fillRect/>
          </a:stretch>
        </p:blipFill>
        <p:spPr>
          <a:xfrm>
            <a:off x="7390556" y="1196752"/>
            <a:ext cx="3384448" cy="5106639"/>
          </a:xfrm>
          <a:prstGeom prst="rect">
            <a:avLst/>
          </a:prstGeom>
        </p:spPr>
      </p:pic>
    </p:spTree>
    <p:extLst>
      <p:ext uri="{BB962C8B-B14F-4D97-AF65-F5344CB8AC3E}">
        <p14:creationId xmlns:p14="http://schemas.microsoft.com/office/powerpoint/2010/main" val="35039981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Červené paprsky (16: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_9532475_TF02804895_TF02804895.potx" id="{FF463FB9-4CA9-494A-A44F-E5B51FD5BADB}" vid="{C4A59A2E-F9BB-4F8A-A20A-AAAC8FBD92F4}"/>
    </a:ext>
  </a:extLst>
</a:theme>
</file>

<file path=ppt/theme/theme2.xml><?xml version="1.0" encoding="utf-8"?>
<a:theme xmlns:a="http://schemas.openxmlformats.org/drawingml/2006/main" name="Motiv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Motiv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2.xml><?xml version="1.0" encoding="utf-8"?>
<ds:datastoreItem xmlns:ds="http://schemas.openxmlformats.org/officeDocument/2006/customXml" ds:itemID="{45076977-ECB7-44C2-A70D-853BB6B41242}">
  <ds:schemaRefs>
    <ds:schemaRef ds:uri="http://purl.org/dc/elements/1.1/"/>
    <ds:schemaRef ds:uri="4873beb7-5857-4685-be1f-d57550cc96cc"/>
    <ds:schemaRef ds:uri="http://schemas.openxmlformats.org/package/2006/metadata/core-properties"/>
    <ds:schemaRef ds:uri="http://purl.org/dc/term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Červená prezentace s paprsky (širokoúhlý formát)</Template>
  <TotalTime>1898</TotalTime>
  <Words>211</Words>
  <Application>Microsoft Office PowerPoint</Application>
  <PresentationFormat>Vlastní</PresentationFormat>
  <Paragraphs>88</Paragraphs>
  <Slides>9</Slides>
  <Notes>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9</vt:i4>
      </vt:variant>
    </vt:vector>
  </HeadingPairs>
  <TitlesOfParts>
    <vt:vector size="13" baseType="lpstr">
      <vt:lpstr>Arial</vt:lpstr>
      <vt:lpstr>Cambria</vt:lpstr>
      <vt:lpstr>Tahoma</vt:lpstr>
      <vt:lpstr>Červené paprsky (16:9)</vt:lpstr>
      <vt:lpstr>Literatura za SAfíjovců</vt:lpstr>
      <vt:lpstr>Historický úvod  </vt:lpstr>
      <vt:lpstr>Literatura za Safíjovců</vt:lpstr>
      <vt:lpstr> Příčiny Regrese (?)</vt:lpstr>
      <vt:lpstr>Tazkire a názory literárních vědců:</vt:lpstr>
      <vt:lpstr>   Kritika</vt:lpstr>
      <vt:lpstr>šáh Esmá´íl I., اسماعیل صفوی</vt:lpstr>
      <vt:lpstr>MOHTAŠAM Kášání محتشم کاشانی   z. 1588</vt:lpstr>
      <vt:lpstr>  Sáeb-e Tabrízí 1592 – 1676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Literatura za SAfíjovců</dc:title>
  <dc:creator>eva jara</dc:creator>
  <cp:lastModifiedBy>eva jara</cp:lastModifiedBy>
  <cp:revision>28</cp:revision>
  <dcterms:created xsi:type="dcterms:W3CDTF">2020-11-08T18:18:01Z</dcterms:created>
  <dcterms:modified xsi:type="dcterms:W3CDTF">2020-11-10T09:39:47Z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