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60" r:id="rId4"/>
    <p:sldId id="286" r:id="rId5"/>
    <p:sldId id="284" r:id="rId6"/>
    <p:sldId id="285" r:id="rId7"/>
    <p:sldId id="280" r:id="rId8"/>
    <p:sldId id="287" r:id="rId9"/>
    <p:sldId id="289" r:id="rId10"/>
    <p:sldId id="290" r:id="rId11"/>
    <p:sldId id="288" r:id="rId12"/>
    <p:sldId id="291" r:id="rId13"/>
    <p:sldId id="29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4A4E6-31EB-4CED-AEBB-2AA2475F2956}" type="datetimeFigureOut">
              <a:rPr lang="cs-CZ" smtClean="0"/>
              <a:t>21. 10. 2022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E68F1-C37B-4B39-9DC5-527018D327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56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3CA500-BDD4-4851-BA68-849DF35E9B9C}" type="slidenum">
              <a:rPr lang="en-US" altLang="cs-CZ"/>
              <a:pPr eaLnBrk="1" hangingPunct="1"/>
              <a:t>4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69196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EA3137-C749-40F4-981A-CA64FC74913B}" type="slidenum">
              <a:rPr lang="en-US" altLang="cs-CZ"/>
              <a:pPr eaLnBrk="1" hangingPunct="1"/>
              <a:t>5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83270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BBA611-03D7-4E64-845A-13E814DA1A9A}" type="slidenum">
              <a:rPr lang="en-US" altLang="cs-CZ"/>
              <a:pPr eaLnBrk="1" hangingPunct="1"/>
              <a:t>6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3193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AE4E5-7CAA-D992-7613-270890F21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9939453" cy="1209503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Fyzická příprava vojsk - 5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E93050-53E9-2B20-94BF-3ABA7A9CD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0217" y="2779838"/>
            <a:ext cx="10618006" cy="1947333"/>
          </a:xfrm>
        </p:spPr>
        <p:txBody>
          <a:bodyPr>
            <a:normAutofit lnSpcReduction="10000"/>
          </a:bodyPr>
          <a:lstStyle/>
          <a:p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Silová příprava – nelineární periodizace a její aplikace v rámci zátěžových parametrů; </a:t>
            </a: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</a:rPr>
              <a:t>vícenásobné série, využití antagonistické a ECO metody tréninku 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50EA07B-E27B-A745-B67C-D6F6C6DC060B}"/>
              </a:ext>
            </a:extLst>
          </p:cNvPr>
          <p:cNvSpPr txBox="1"/>
          <p:nvPr/>
        </p:nvSpPr>
        <p:spPr>
          <a:xfrm>
            <a:off x="4380614" y="6241312"/>
            <a:ext cx="3770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pplk. PhDr. Michal Vágner, Ph.D.</a:t>
            </a:r>
          </a:p>
        </p:txBody>
      </p:sp>
    </p:spTree>
    <p:extLst>
      <p:ext uri="{BB962C8B-B14F-4D97-AF65-F5344CB8AC3E}">
        <p14:creationId xmlns:p14="http://schemas.microsoft.com/office/powerpoint/2010/main" val="1857915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FDC592-50EC-FA79-8B7D-89779EBF4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084" y="1588962"/>
            <a:ext cx="10637723" cy="4263197"/>
          </a:xfrm>
        </p:spPr>
        <p:txBody>
          <a:bodyPr/>
          <a:lstStyle/>
          <a:p>
            <a:r>
              <a:rPr lang="cs-CZ" sz="2800" b="1" dirty="0">
                <a:solidFill>
                  <a:schemeClr val="bg1"/>
                </a:solidFill>
              </a:rPr>
              <a:t>TŘI RŮZNÉ TYPY CVIČENÍ</a:t>
            </a:r>
          </a:p>
          <a:p>
            <a:r>
              <a:rPr lang="cs-CZ" sz="2800" b="1" dirty="0" err="1">
                <a:solidFill>
                  <a:schemeClr val="bg1"/>
                </a:solidFill>
              </a:rPr>
              <a:t>Explosive</a:t>
            </a:r>
            <a:r>
              <a:rPr lang="cs-CZ" sz="2800" b="1" dirty="0">
                <a:solidFill>
                  <a:schemeClr val="bg1"/>
                </a:solidFill>
              </a:rPr>
              <a:t>: výbušné cviky</a:t>
            </a:r>
          </a:p>
          <a:p>
            <a:r>
              <a:rPr lang="cs-CZ" sz="2800" b="1" dirty="0" err="1">
                <a:solidFill>
                  <a:schemeClr val="bg1"/>
                </a:solidFill>
              </a:rPr>
              <a:t>Close</a:t>
            </a:r>
            <a:r>
              <a:rPr lang="cs-CZ" sz="2800" b="1" dirty="0">
                <a:solidFill>
                  <a:schemeClr val="bg1"/>
                </a:solidFill>
              </a:rPr>
              <a:t>: ruce nebo nohy statické; pohybuje se tělo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Open: hmotnost břemene je překonávána končetinami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404321F-02AA-1F10-25EF-556D7CD5D1F7}"/>
              </a:ext>
            </a:extLst>
          </p:cNvPr>
          <p:cNvSpPr txBox="1">
            <a:spLocks/>
          </p:cNvSpPr>
          <p:nvPr/>
        </p:nvSpPr>
        <p:spPr>
          <a:xfrm>
            <a:off x="1652745" y="81896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>
                <a:solidFill>
                  <a:srgbClr val="FFFF00"/>
                </a:solidFill>
              </a:rPr>
              <a:t>ECO: </a:t>
            </a:r>
            <a:r>
              <a:rPr lang="cs-CZ" b="1" dirty="0" err="1">
                <a:solidFill>
                  <a:srgbClr val="FFFF00"/>
                </a:solidFill>
              </a:rPr>
              <a:t>explosive</a:t>
            </a:r>
            <a:r>
              <a:rPr lang="cs-CZ" b="1" dirty="0">
                <a:solidFill>
                  <a:srgbClr val="FFFF00"/>
                </a:solidFill>
              </a:rPr>
              <a:t>, </a:t>
            </a:r>
            <a:r>
              <a:rPr lang="cs-CZ" b="1" dirty="0" err="1">
                <a:solidFill>
                  <a:srgbClr val="FFFF00"/>
                </a:solidFill>
              </a:rPr>
              <a:t>close</a:t>
            </a:r>
            <a:r>
              <a:rPr lang="cs-CZ" b="1" dirty="0">
                <a:solidFill>
                  <a:srgbClr val="FFFF00"/>
                </a:solidFill>
              </a:rPr>
              <a:t>, OPEN</a:t>
            </a:r>
          </a:p>
        </p:txBody>
      </p:sp>
    </p:spTree>
    <p:extLst>
      <p:ext uri="{BB962C8B-B14F-4D97-AF65-F5344CB8AC3E}">
        <p14:creationId xmlns:p14="http://schemas.microsoft.com/office/powerpoint/2010/main" val="747044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C3FAB-5DDF-4F2B-1FB8-91796C36D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0548" y="-317115"/>
            <a:ext cx="8534400" cy="1507067"/>
          </a:xfrm>
        </p:spPr>
        <p:txBody>
          <a:bodyPr/>
          <a:lstStyle/>
          <a:p>
            <a:r>
              <a:rPr lang="cs-CZ" b="1" dirty="0"/>
              <a:t>ECO: </a:t>
            </a:r>
            <a:r>
              <a:rPr lang="cs-CZ" b="1" dirty="0" err="1"/>
              <a:t>explosive</a:t>
            </a:r>
            <a:r>
              <a:rPr lang="cs-CZ" b="1" dirty="0"/>
              <a:t>, </a:t>
            </a:r>
            <a:r>
              <a:rPr lang="cs-CZ" b="1" dirty="0" err="1"/>
              <a:t>close</a:t>
            </a:r>
            <a:r>
              <a:rPr lang="cs-CZ" b="1" dirty="0"/>
              <a:t>, OPEN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E21606-4509-0F7F-C244-21355B26B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3416" y="901821"/>
            <a:ext cx="4649787" cy="576262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Hrudník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49C27E-5F59-D303-A08D-035F8F214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" y="1540693"/>
            <a:ext cx="6334297" cy="163892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E: Kliky (3 opak)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C: </a:t>
            </a:r>
            <a:r>
              <a:rPr lang="cs-CZ" sz="2400" b="1" dirty="0" err="1">
                <a:solidFill>
                  <a:schemeClr val="bg1"/>
                </a:solidFill>
              </a:rPr>
              <a:t>Bench</a:t>
            </a:r>
            <a:r>
              <a:rPr lang="cs-CZ" sz="2400" b="1" dirty="0">
                <a:solidFill>
                  <a:schemeClr val="bg1"/>
                </a:solidFill>
              </a:rPr>
              <a:t> </a:t>
            </a:r>
            <a:r>
              <a:rPr lang="cs-CZ" sz="2400" b="1" dirty="0" err="1">
                <a:solidFill>
                  <a:schemeClr val="bg1"/>
                </a:solidFill>
              </a:rPr>
              <a:t>press</a:t>
            </a:r>
            <a:r>
              <a:rPr lang="cs-CZ" sz="2400" b="1" dirty="0">
                <a:solidFill>
                  <a:schemeClr val="bg1"/>
                </a:solidFill>
              </a:rPr>
              <a:t> (4-6 opak)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O: Rozpažování s jednoručkami (8-10)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81B3ECE-345B-4C4F-C98B-0A4FD3EEF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63551" y="901821"/>
            <a:ext cx="4665134" cy="576262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Ramena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893356-86B0-DCCA-47A0-5F872732A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60178" y="1540693"/>
            <a:ext cx="5631823" cy="163892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E: Odhody medicinbalu nahoru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C: Tlaky s velkou činku za hlavou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O: Upažování s jednoručkami</a:t>
            </a:r>
          </a:p>
        </p:txBody>
      </p:sp>
      <p:sp>
        <p:nvSpPr>
          <p:cNvPr id="7" name="Zástupný text 2">
            <a:extLst>
              <a:ext uri="{FF2B5EF4-FFF2-40B4-BE49-F238E27FC236}">
                <a16:creationId xmlns:a16="http://schemas.microsoft.com/office/drawing/2014/main" id="{EB8A0411-E90F-F949-9D4B-217B6FF0C552}"/>
              </a:ext>
            </a:extLst>
          </p:cNvPr>
          <p:cNvSpPr txBox="1">
            <a:spLocks/>
          </p:cNvSpPr>
          <p:nvPr/>
        </p:nvSpPr>
        <p:spPr>
          <a:xfrm>
            <a:off x="463416" y="2971386"/>
            <a:ext cx="4649787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800" b="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FFFF00"/>
                </a:solidFill>
              </a:rPr>
              <a:t>Triceps</a:t>
            </a:r>
          </a:p>
        </p:txBody>
      </p:sp>
      <p:sp>
        <p:nvSpPr>
          <p:cNvPr id="8" name="Zástupný obsah 3">
            <a:extLst>
              <a:ext uri="{FF2B5EF4-FFF2-40B4-BE49-F238E27FC236}">
                <a16:creationId xmlns:a16="http://schemas.microsoft.com/office/drawing/2014/main" id="{8859AC3E-DF73-668B-E7BA-20673B0FD890}"/>
              </a:ext>
            </a:extLst>
          </p:cNvPr>
          <p:cNvSpPr txBox="1">
            <a:spLocks/>
          </p:cNvSpPr>
          <p:nvPr/>
        </p:nvSpPr>
        <p:spPr>
          <a:xfrm>
            <a:off x="3393029" y="5317307"/>
            <a:ext cx="6334297" cy="1638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chemeClr val="bg1"/>
                </a:solidFill>
              </a:rPr>
              <a:t>E: Výskoky s osou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C: Dřepy s velkou činkou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O: </a:t>
            </a:r>
            <a:r>
              <a:rPr lang="cs-CZ" sz="2400" b="1" dirty="0" err="1">
                <a:solidFill>
                  <a:schemeClr val="bg1"/>
                </a:solidFill>
              </a:rPr>
              <a:t>Předkopávání</a:t>
            </a:r>
            <a:r>
              <a:rPr lang="cs-CZ" sz="2400" b="1" dirty="0">
                <a:solidFill>
                  <a:schemeClr val="bg1"/>
                </a:solidFill>
              </a:rPr>
              <a:t> a hned zakopávání</a:t>
            </a:r>
          </a:p>
        </p:txBody>
      </p:sp>
      <p:sp>
        <p:nvSpPr>
          <p:cNvPr id="9" name="Zástupný text 4">
            <a:extLst>
              <a:ext uri="{FF2B5EF4-FFF2-40B4-BE49-F238E27FC236}">
                <a16:creationId xmlns:a16="http://schemas.microsoft.com/office/drawing/2014/main" id="{759AAF20-ADF0-C0A6-1181-98871E0B01DA}"/>
              </a:ext>
            </a:extLst>
          </p:cNvPr>
          <p:cNvSpPr txBox="1">
            <a:spLocks/>
          </p:cNvSpPr>
          <p:nvPr/>
        </p:nvSpPr>
        <p:spPr>
          <a:xfrm>
            <a:off x="6963551" y="2971386"/>
            <a:ext cx="4665134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800" b="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FFFF00"/>
                </a:solidFill>
              </a:rPr>
              <a:t>Záda</a:t>
            </a:r>
          </a:p>
        </p:txBody>
      </p:sp>
      <p:sp>
        <p:nvSpPr>
          <p:cNvPr id="10" name="Zástupný obsah 5">
            <a:extLst>
              <a:ext uri="{FF2B5EF4-FFF2-40B4-BE49-F238E27FC236}">
                <a16:creationId xmlns:a16="http://schemas.microsoft.com/office/drawing/2014/main" id="{AF7840E2-FC92-997A-50B2-7A1263F6CE13}"/>
              </a:ext>
            </a:extLst>
          </p:cNvPr>
          <p:cNvSpPr txBox="1">
            <a:spLocks/>
          </p:cNvSpPr>
          <p:nvPr/>
        </p:nvSpPr>
        <p:spPr>
          <a:xfrm>
            <a:off x="6560178" y="3498437"/>
            <a:ext cx="5631823" cy="1638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chemeClr val="bg1"/>
                </a:solidFill>
              </a:rPr>
              <a:t>E: Přítahy kladky jednoruč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C: Shyby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O: Stahování kladky (</a:t>
            </a:r>
            <a:r>
              <a:rPr lang="cs-CZ" sz="2400" b="1" dirty="0" err="1">
                <a:solidFill>
                  <a:schemeClr val="bg1"/>
                </a:solidFill>
              </a:rPr>
              <a:t>napn</a:t>
            </a:r>
            <a:r>
              <a:rPr lang="cs-CZ" sz="2400" b="1" dirty="0">
                <a:solidFill>
                  <a:schemeClr val="bg1"/>
                </a:solidFill>
              </a:rPr>
              <a:t>. Paže)</a:t>
            </a:r>
          </a:p>
        </p:txBody>
      </p:sp>
      <p:sp>
        <p:nvSpPr>
          <p:cNvPr id="11" name="Zástupný text 2">
            <a:extLst>
              <a:ext uri="{FF2B5EF4-FFF2-40B4-BE49-F238E27FC236}">
                <a16:creationId xmlns:a16="http://schemas.microsoft.com/office/drawing/2014/main" id="{2265A32E-A665-B205-F940-B1933A977F63}"/>
              </a:ext>
            </a:extLst>
          </p:cNvPr>
          <p:cNvSpPr txBox="1">
            <a:spLocks/>
          </p:cNvSpPr>
          <p:nvPr/>
        </p:nvSpPr>
        <p:spPr>
          <a:xfrm>
            <a:off x="3522854" y="4777438"/>
            <a:ext cx="4649787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800" b="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b="1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FFFF00"/>
                </a:solidFill>
              </a:rPr>
              <a:t>Kvadriceps</a:t>
            </a:r>
          </a:p>
        </p:txBody>
      </p:sp>
      <p:sp>
        <p:nvSpPr>
          <p:cNvPr id="13" name="Zástupný obsah 3">
            <a:extLst>
              <a:ext uri="{FF2B5EF4-FFF2-40B4-BE49-F238E27FC236}">
                <a16:creationId xmlns:a16="http://schemas.microsoft.com/office/drawing/2014/main" id="{5829E815-E418-41B8-B117-DC4AFC2BE9FC}"/>
              </a:ext>
            </a:extLst>
          </p:cNvPr>
          <p:cNvSpPr txBox="1">
            <a:spLocks/>
          </p:cNvSpPr>
          <p:nvPr/>
        </p:nvSpPr>
        <p:spPr>
          <a:xfrm>
            <a:off x="152399" y="3516761"/>
            <a:ext cx="6334297" cy="16389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chemeClr val="bg1"/>
                </a:solidFill>
              </a:rPr>
              <a:t>E: Odhody medicinbalu vpřed zpoza hlavy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C: Kliky vzadu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O: Tricepsové tlaky v lehu</a:t>
            </a:r>
          </a:p>
        </p:txBody>
      </p:sp>
    </p:spTree>
    <p:extLst>
      <p:ext uri="{BB962C8B-B14F-4D97-AF65-F5344CB8AC3E}">
        <p14:creationId xmlns:p14="http://schemas.microsoft.com/office/powerpoint/2010/main" val="308611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7ACBD-7377-BF94-738A-E7C970110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81092"/>
            <a:ext cx="8534400" cy="1507067"/>
          </a:xfrm>
        </p:spPr>
        <p:txBody>
          <a:bodyPr/>
          <a:lstStyle/>
          <a:p>
            <a:r>
              <a:rPr lang="cs-CZ" b="1" dirty="0"/>
              <a:t>Otázky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0345F1-9D5C-CE9D-656C-468CFE971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589" y="1913731"/>
            <a:ext cx="10072458" cy="4038182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Co je nelineární periodizace?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Uveďte alespoň dva posturální a dva fyzické svaly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V čem spočívá antagonistická metoda tréninku?</a:t>
            </a:r>
          </a:p>
          <a:p>
            <a:r>
              <a:rPr lang="cs-CZ" sz="3200" b="1" i="0" dirty="0">
                <a:solidFill>
                  <a:srgbClr val="1D2125"/>
                </a:solidFill>
                <a:effectLst/>
                <a:latin typeface="-apple-system"/>
              </a:rPr>
              <a:t>Uveďte příklad kombinace cviků v antagonistické metodě</a:t>
            </a:r>
            <a:endParaRPr lang="cs-CZ" sz="36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V čem spočívá ECO metoda tréninku?</a:t>
            </a:r>
          </a:p>
          <a:p>
            <a:r>
              <a:rPr lang="cs-CZ" sz="3200" b="1" i="0" dirty="0">
                <a:solidFill>
                  <a:srgbClr val="1D2125"/>
                </a:solidFill>
                <a:effectLst/>
                <a:latin typeface="-apple-system"/>
              </a:rPr>
              <a:t>Uveďte příklad kombinace cviků v ECO metodě</a:t>
            </a:r>
            <a:endParaRPr lang="cs-CZ" sz="3600" b="1" dirty="0">
              <a:solidFill>
                <a:schemeClr val="bg1"/>
              </a:solidFill>
            </a:endParaRPr>
          </a:p>
          <a:p>
            <a:endParaRPr lang="cs-CZ" sz="2800" b="1" dirty="0">
              <a:solidFill>
                <a:schemeClr val="bg1"/>
              </a:solidFill>
            </a:endParaRPr>
          </a:p>
          <a:p>
            <a:endParaRPr lang="cs-CZ" sz="2800" dirty="0">
              <a:solidFill>
                <a:schemeClr val="bg1"/>
              </a:solidFill>
            </a:endParaRPr>
          </a:p>
          <a:p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629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7ACBD-7377-BF94-738A-E7C970110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281092"/>
            <a:ext cx="8534400" cy="1507067"/>
          </a:xfrm>
        </p:spPr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0345F1-9D5C-CE9D-656C-468CFE971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589" y="1913731"/>
            <a:ext cx="10072458" cy="3030538"/>
          </a:xfrm>
        </p:spPr>
        <p:txBody>
          <a:bodyPr>
            <a:normAutofit/>
          </a:bodyPr>
          <a:lstStyle/>
          <a:p>
            <a:r>
              <a:rPr lang="cs-CZ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Stoppani</a:t>
            </a:r>
            <a:r>
              <a:rPr lang="cs-CZ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J. (2008). </a:t>
            </a:r>
            <a:r>
              <a:rPr lang="cs-CZ" sz="2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Velká kniha posilování</a:t>
            </a:r>
            <a:r>
              <a:rPr lang="cs-CZ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Grada </a:t>
            </a:r>
            <a:r>
              <a:rPr lang="cs-CZ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Publishing</a:t>
            </a:r>
            <a:r>
              <a:rPr lang="cs-CZ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as.</a:t>
            </a:r>
          </a:p>
          <a:p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Kraemer, W. J., &amp; Fleck, S. J. (2007). 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Optimizing strength training: designing nonlinear periodization workouts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Human Kinetics.</a:t>
            </a:r>
            <a:endParaRPr lang="cs-CZ" sz="24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cs-CZ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Vagner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2400" dirty="0">
                <a:solidFill>
                  <a:srgbClr val="222222"/>
                </a:solidFill>
                <a:latin typeface="Arial" panose="020B0604020202020204" pitchFamily="34" charset="0"/>
              </a:rPr>
              <a:t>M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(2016). </a:t>
            </a:r>
            <a:r>
              <a:rPr lang="en-US" sz="24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Kondiční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trénink</a:t>
            </a:r>
            <a:r>
              <a:rPr lang="en-US" sz="2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en-US" sz="24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tenis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Grada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Publishing as.</a:t>
            </a:r>
            <a:endParaRPr lang="cs-CZ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Petr, M., &amp; Šťastný, P. (2012). </a:t>
            </a:r>
            <a:r>
              <a:rPr lang="cs-CZ" sz="2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Funkční silový trénink</a:t>
            </a:r>
            <a:r>
              <a:rPr lang="cs-CZ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Univerzita Karlova v Praze, Fakulta tělesné výchovy a sportu.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05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B9E93050-53E9-2B20-94BF-3ABA7A9CD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204" y="247356"/>
            <a:ext cx="10532946" cy="5591076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Cíle: vysvětlení podstaty nelineární periodizace, </a:t>
            </a:r>
            <a:r>
              <a:rPr lang="cs-CZ" sz="2400" b="1" dirty="0" err="1">
                <a:solidFill>
                  <a:schemeClr val="bg1"/>
                </a:solidFill>
              </a:rPr>
              <a:t>supersérie</a:t>
            </a:r>
            <a:r>
              <a:rPr lang="cs-CZ" sz="2400" b="1" dirty="0">
                <a:solidFill>
                  <a:schemeClr val="bg1"/>
                </a:solidFill>
              </a:rPr>
              <a:t> a zopakování zátěžových parametrů (zátěž x počty opakování), příklady cviků a jejich kombinací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>
                <a:solidFill>
                  <a:schemeClr val="bg1"/>
                </a:solidFill>
              </a:rPr>
              <a:t>Průběh: definice nelineární periodizace, možnosti kombinací v rámci </a:t>
            </a:r>
            <a:r>
              <a:rPr lang="cs-CZ" sz="2400" b="1" dirty="0" err="1">
                <a:solidFill>
                  <a:schemeClr val="bg1"/>
                </a:solidFill>
              </a:rPr>
              <a:t>supersérie</a:t>
            </a:r>
            <a:r>
              <a:rPr lang="cs-CZ" sz="2400" b="1" dirty="0">
                <a:solidFill>
                  <a:schemeClr val="bg1"/>
                </a:solidFill>
              </a:rPr>
              <a:t>, antagonistický přístup k tréninku, posturální a </a:t>
            </a:r>
            <a:r>
              <a:rPr lang="cs-CZ" sz="2400" b="1" dirty="0" err="1">
                <a:solidFill>
                  <a:schemeClr val="bg1"/>
                </a:solidFill>
              </a:rPr>
              <a:t>fázické</a:t>
            </a:r>
            <a:r>
              <a:rPr lang="cs-CZ" sz="2400" b="1" dirty="0">
                <a:solidFill>
                  <a:schemeClr val="bg1"/>
                </a:solidFill>
              </a:rPr>
              <a:t> svaly, příklady cviků v praxi, ECO tréninková metoda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>
                <a:solidFill>
                  <a:schemeClr val="bg1"/>
                </a:solidFill>
              </a:rPr>
              <a:t>Klíčová slova: nelineární periodizace, </a:t>
            </a:r>
            <a:r>
              <a:rPr lang="cs-CZ" sz="2400" b="1" dirty="0" err="1">
                <a:solidFill>
                  <a:schemeClr val="bg1"/>
                </a:solidFill>
              </a:rPr>
              <a:t>supersérie</a:t>
            </a:r>
            <a:r>
              <a:rPr lang="cs-CZ" sz="2400" b="1" dirty="0">
                <a:solidFill>
                  <a:schemeClr val="bg1"/>
                </a:solidFill>
              </a:rPr>
              <a:t>, antagonistická metoda. ECO metoda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>
                <a:solidFill>
                  <a:schemeClr val="bg1"/>
                </a:solidFill>
              </a:rPr>
              <a:t>Výstupní požadavky: znát podstatu nelineární periodizace, znát možnosti kombinace v rámci </a:t>
            </a:r>
            <a:r>
              <a:rPr lang="cs-CZ" sz="2400" b="1" dirty="0" err="1">
                <a:solidFill>
                  <a:schemeClr val="bg1"/>
                </a:solidFill>
              </a:rPr>
              <a:t>supersérií</a:t>
            </a:r>
            <a:r>
              <a:rPr lang="cs-CZ" sz="2400" b="1" dirty="0">
                <a:solidFill>
                  <a:schemeClr val="bg1"/>
                </a:solidFill>
              </a:rPr>
              <a:t>, znát cviky, které je možné kombinovat v rámci antagonistického a ECO tréninku </a:t>
            </a:r>
          </a:p>
        </p:txBody>
      </p:sp>
    </p:spTree>
    <p:extLst>
      <p:ext uri="{BB962C8B-B14F-4D97-AF65-F5344CB8AC3E}">
        <p14:creationId xmlns:p14="http://schemas.microsoft.com/office/powerpoint/2010/main" val="110596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AE4E5-7CAA-D992-7613-270890F21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416" y="247357"/>
            <a:ext cx="9939453" cy="1549546"/>
          </a:xfrm>
        </p:spPr>
        <p:txBody>
          <a:bodyPr>
            <a:normAutofit fontScale="90000"/>
          </a:bodyPr>
          <a:lstStyle/>
          <a:p>
            <a:r>
              <a:rPr lang="cs-CZ" sz="4800" b="1" dirty="0">
                <a:solidFill>
                  <a:srgbClr val="FFFF00"/>
                </a:solidFill>
              </a:rPr>
              <a:t>nelineární periodizace</a:t>
            </a:r>
            <a:br>
              <a:rPr lang="cs-CZ" sz="4800" b="1" dirty="0">
                <a:solidFill>
                  <a:srgbClr val="FFFF00"/>
                </a:solidFill>
              </a:rPr>
            </a:br>
            <a:r>
              <a:rPr lang="cs-CZ" sz="2800" b="1" dirty="0">
                <a:solidFill>
                  <a:srgbClr val="FFFF00"/>
                </a:solidFill>
              </a:rPr>
              <a:t>aplikace při kombinaci v rámci zátěžových parametrů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E93050-53E9-2B20-94BF-3ABA7A9CDA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748" y="2410506"/>
            <a:ext cx="9407439" cy="3392363"/>
          </a:xfrm>
        </p:spPr>
        <p:txBody>
          <a:bodyPr>
            <a:normAutofit fontScale="70000" lnSpcReduction="20000"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Počet opakování v rámci zacílení na rozvoj silové schopnosti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3-5 opakování (max. síla, explosivní síla)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8-12 opakování (hypertrofie, rychlá síla, kompenzace)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12-15 opakování (svalová vytrvalost, kompenzace)</a:t>
            </a:r>
          </a:p>
          <a:p>
            <a:endParaRPr lang="cs-CZ" sz="3200" b="1" dirty="0">
              <a:solidFill>
                <a:schemeClr val="bg1"/>
              </a:solidFill>
            </a:endParaRPr>
          </a:p>
          <a:p>
            <a:r>
              <a:rPr lang="cs-CZ" sz="3200" b="1" dirty="0">
                <a:solidFill>
                  <a:schemeClr val="bg1"/>
                </a:solidFill>
              </a:rPr>
              <a:t>Možnost aplikace v jedné sérii s rozdílnou zátěží a rozdílnými cviky včetně kombinace agonistické a antagonistické svalové skupiny</a:t>
            </a:r>
          </a:p>
          <a:p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50EA07B-E27B-A745-B67C-D6F6C6DC060B}"/>
              </a:ext>
            </a:extLst>
          </p:cNvPr>
          <p:cNvSpPr txBox="1"/>
          <p:nvPr/>
        </p:nvSpPr>
        <p:spPr>
          <a:xfrm>
            <a:off x="4380614" y="6241312"/>
            <a:ext cx="3770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pplk. PhDr. Michal Vágner, Ph.D.</a:t>
            </a: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70F6BB9C-E1BE-E604-8E50-9E67FB8B6B79}"/>
              </a:ext>
            </a:extLst>
          </p:cNvPr>
          <p:cNvSpPr/>
          <p:nvPr/>
        </p:nvSpPr>
        <p:spPr>
          <a:xfrm>
            <a:off x="620416" y="4000361"/>
            <a:ext cx="1680568" cy="4040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26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894551" y="-67734"/>
            <a:ext cx="4166084" cy="1507067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bg1"/>
                </a:solidFill>
              </a:rPr>
              <a:t>Silová příprava</a:t>
            </a:r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146812"/>
              </p:ext>
            </p:extLst>
          </p:nvPr>
        </p:nvGraphicFramePr>
        <p:xfrm>
          <a:off x="675859" y="1215957"/>
          <a:ext cx="10952926" cy="5481594"/>
        </p:xfrm>
        <a:graphic>
          <a:graphicData uri="http://schemas.openxmlformats.org/drawingml/2006/table">
            <a:tbl>
              <a:tblPr/>
              <a:tblGrid>
                <a:gridCol w="1934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7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7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7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94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2575">
                <a:tc gridSpan="6">
                  <a:txBody>
                    <a:bodyPr/>
                    <a:lstStyle/>
                    <a:p>
                      <a:pPr marL="0" marR="0" lvl="0" indent="2286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Doporučené zátěžové parametry</a:t>
                      </a:r>
                      <a:endParaRPr kumimoji="0" lang="cs-CZ" sz="40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Hypertrofie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svalu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Maximální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síla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Silová vytrvalost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Intervalové metody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Explozivní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síla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Tělesné jádro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3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Frekvence</a:t>
                      </a:r>
                      <a:endParaRPr kumimoji="0" lang="cs-CZ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6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8-12 opakování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3 - 4 série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1-5 opakování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sérií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15+ opakování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2 - 3 série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4-8 úseků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 série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opakování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sérií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x 10s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opakování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1 - 2 série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81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Zátěž</a:t>
                      </a:r>
                      <a:endParaRPr kumimoji="0" lang="cs-CZ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60-80 %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– 95 %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40 %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0 - 10 %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25 %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tělo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33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Čas</a:t>
                      </a:r>
                      <a:endParaRPr kumimoji="0" lang="cs-CZ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20-70 sekund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 20 sekund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70 sekund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 sekund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10 sekund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sekund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334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Odpočinek</a:t>
                      </a:r>
                      <a:endParaRPr kumimoji="0" lang="cs-CZ" sz="3600" b="1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5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2-3 minuty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3-4 minuty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1-2 minuty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10-20 sekund</a:t>
                      </a:r>
                      <a:endParaRPr kumimoji="0" lang="cs-CZ" sz="2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4-5 minut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minuta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86965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36605" y="1086678"/>
            <a:ext cx="11359979" cy="55626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546682" y="0"/>
            <a:ext cx="4504014" cy="1507067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bg1"/>
                </a:solidFill>
              </a:rPr>
              <a:t>Posturální svaly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718930" y="1086678"/>
            <a:ext cx="9448800" cy="55626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kývač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sternocleidomastoideus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svaly kloněné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scaleni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 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zdvihač lopatky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levator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scapulae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horní část trapézového svalu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trapezius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vzpřimovače páteře - hlavně bederní a šíjové 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spodní vlákna velkého svalu prsního (m. major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pectoralis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podlopatkový sval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supraspinatus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spodní vlákna širokého svalu zádového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latissimus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dorsi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dvojhlavý sval pažní (m. biceps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brachii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čtyřhranný sval bederní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quadratus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lumborum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sval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bedrokyčlostehenní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illiopsoas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major)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vnější rotátory kyčle - sval hruškovitý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piriformis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napínač stehenní povázky (m. tensor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fasciae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latae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přímý sval stehenní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rectus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femoris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přitahovače stehna (adduktory)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lýtkové svaly (dvojhlavý a šikmý lýtkový sval)</a:t>
            </a:r>
          </a:p>
        </p:txBody>
      </p:sp>
    </p:spTree>
    <p:extLst>
      <p:ext uri="{BB962C8B-B14F-4D97-AF65-F5344CB8AC3E}">
        <p14:creationId xmlns:p14="http://schemas.microsoft.com/office/powerpoint/2010/main" val="23445201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36605" y="1086677"/>
            <a:ext cx="11359979" cy="56719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080013" y="-94607"/>
            <a:ext cx="3533361" cy="1507067"/>
          </a:xfrm>
        </p:spPr>
        <p:txBody>
          <a:bodyPr/>
          <a:lstStyle/>
          <a:p>
            <a:pPr>
              <a:defRPr/>
            </a:pPr>
            <a:r>
              <a:rPr lang="cs-CZ" b="1" dirty="0" err="1">
                <a:solidFill>
                  <a:schemeClr val="bg1"/>
                </a:solidFill>
              </a:rPr>
              <a:t>Fázické</a:t>
            </a:r>
            <a:r>
              <a:rPr lang="cs-CZ" b="1" dirty="0">
                <a:solidFill>
                  <a:schemeClr val="bg1"/>
                </a:solidFill>
              </a:rPr>
              <a:t> svaly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49355" y="1196009"/>
            <a:ext cx="11058941" cy="5562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rotátory páteře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vzpřimovače hrudní páteře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flexory krku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mezilopatkové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svaly (rombické svaly a střední a spodní vlákna trapézového svalu)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přední pilovitý sval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serratus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anterior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horní vodorovná vlákna širokého svalu zádového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latissimus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dorsi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zadní část svalu deltového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deltoideus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vnější rotátory paže (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podhřebenový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sval a malý oblý sval)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trojhlavý sval pažní (m. triceps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brachii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horní vlákna velkého svalu prsního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pectoralis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major)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břišní svaly (přímý, šikmý vnější a vnitřní sval břišní)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hýžďové svaly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gluteus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maximus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/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medius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/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minimus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vnější a vnitřní hlava čtyřhlavého svalu stehenního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quadriceps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lateralis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/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medialis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přední holenní sval (m.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tibialis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Arial" pitchFamily="34" charset="0"/>
              </a:rPr>
              <a:t>anterior</a:t>
            </a:r>
            <a:r>
              <a:rPr lang="cs-CZ" b="1" dirty="0">
                <a:solidFill>
                  <a:schemeClr val="bg1"/>
                </a:solidFill>
                <a:latin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791663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79533" y="4084981"/>
            <a:ext cx="4063337" cy="123245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9533" y="1666093"/>
            <a:ext cx="4063337" cy="18976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159026"/>
            <a:ext cx="8319052" cy="1507067"/>
          </a:xfrm>
        </p:spPr>
        <p:txBody>
          <a:bodyPr/>
          <a:lstStyle/>
          <a:p>
            <a:r>
              <a:rPr lang="cs-CZ" b="1" dirty="0" err="1">
                <a:solidFill>
                  <a:schemeClr val="bg1"/>
                </a:solidFill>
              </a:rPr>
              <a:t>ANTAGONISTICKý</a:t>
            </a:r>
            <a:r>
              <a:rPr lang="cs-CZ" b="1" dirty="0">
                <a:solidFill>
                  <a:schemeClr val="bg1"/>
                </a:solidFill>
              </a:rPr>
              <a:t> princip tréninku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79533" y="2088843"/>
            <a:ext cx="37561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AGONISTA – aktivní sval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ANTAGONISTA – pasivní sval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SYNERGISTA – pomocný sval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124" y="1666093"/>
            <a:ext cx="7302682" cy="365134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42102" y="4394567"/>
            <a:ext cx="3550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>
                <a:solidFill>
                  <a:schemeClr val="bg1"/>
                </a:solidFill>
              </a:rPr>
              <a:t>Supersérie</a:t>
            </a:r>
            <a:r>
              <a:rPr lang="cs-CZ" sz="2000" b="1" dirty="0">
                <a:solidFill>
                  <a:schemeClr val="bg1"/>
                </a:solidFill>
              </a:rPr>
              <a:t> – 2 cviky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Dvojité </a:t>
            </a:r>
            <a:r>
              <a:rPr lang="cs-CZ" sz="2000" b="1" dirty="0" err="1">
                <a:solidFill>
                  <a:schemeClr val="bg1"/>
                </a:solidFill>
              </a:rPr>
              <a:t>supersérie</a:t>
            </a:r>
            <a:r>
              <a:rPr lang="cs-CZ" sz="2000" b="1" dirty="0">
                <a:solidFill>
                  <a:schemeClr val="bg1"/>
                </a:solidFill>
              </a:rPr>
              <a:t> – 4 cviky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339" y="5456946"/>
            <a:ext cx="2006467" cy="127792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752" y="5456945"/>
            <a:ext cx="1932427" cy="1277929"/>
          </a:xfrm>
          <a:prstGeom prst="rect">
            <a:avLst/>
          </a:prstGeom>
        </p:spPr>
      </p:pic>
      <p:sp>
        <p:nvSpPr>
          <p:cNvPr id="10" name="Šipka doprava 9"/>
          <p:cNvSpPr/>
          <p:nvPr/>
        </p:nvSpPr>
        <p:spPr>
          <a:xfrm>
            <a:off x="2181865" y="5853593"/>
            <a:ext cx="715659" cy="48463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33" y="5509866"/>
            <a:ext cx="1760167" cy="1225010"/>
          </a:xfrm>
          <a:prstGeom prst="rect">
            <a:avLst/>
          </a:prstGeom>
        </p:spPr>
      </p:pic>
      <p:sp>
        <p:nvSpPr>
          <p:cNvPr id="12" name="Šipka doprava 11"/>
          <p:cNvSpPr/>
          <p:nvPr/>
        </p:nvSpPr>
        <p:spPr>
          <a:xfrm>
            <a:off x="8914929" y="5853593"/>
            <a:ext cx="715659" cy="48463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689" y="5523027"/>
            <a:ext cx="2300787" cy="1225008"/>
          </a:xfrm>
          <a:prstGeom prst="rect">
            <a:avLst/>
          </a:prstGeom>
        </p:spPr>
      </p:pic>
      <p:sp>
        <p:nvSpPr>
          <p:cNvPr id="14" name="Šipka doprava 13"/>
          <p:cNvSpPr/>
          <p:nvPr/>
        </p:nvSpPr>
        <p:spPr>
          <a:xfrm>
            <a:off x="5482641" y="5880054"/>
            <a:ext cx="1228359" cy="48463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6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DB08C-528B-D54D-C95F-80859BE6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168975"/>
            <a:ext cx="8534400" cy="1507067"/>
          </a:xfrm>
        </p:spPr>
        <p:txBody>
          <a:bodyPr/>
          <a:lstStyle/>
          <a:p>
            <a:r>
              <a:rPr lang="cs-CZ" dirty="0"/>
              <a:t>Příklady cviků a jejich kombinací – komplexní cviky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BC20E2-EC9F-7550-76C4-C438927354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Agonista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AD5890-9570-8BB4-51C6-634D8E244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383" y="1270529"/>
            <a:ext cx="5372484" cy="3898446"/>
          </a:xfrm>
        </p:spPr>
        <p:txBody>
          <a:bodyPr>
            <a:normAutofit/>
          </a:bodyPr>
          <a:lstStyle/>
          <a:p>
            <a:r>
              <a:rPr lang="cs-CZ" sz="2200" b="1" dirty="0" err="1">
                <a:solidFill>
                  <a:schemeClr val="bg1"/>
                </a:solidFill>
              </a:rPr>
              <a:t>Bench</a:t>
            </a:r>
            <a:r>
              <a:rPr lang="cs-CZ" sz="2200" b="1" dirty="0">
                <a:solidFill>
                  <a:schemeClr val="bg1"/>
                </a:solidFill>
              </a:rPr>
              <a:t> </a:t>
            </a:r>
            <a:r>
              <a:rPr lang="cs-CZ" sz="2200" b="1" dirty="0" err="1">
                <a:solidFill>
                  <a:schemeClr val="bg1"/>
                </a:solidFill>
              </a:rPr>
              <a:t>press</a:t>
            </a:r>
            <a:endParaRPr lang="cs-CZ" sz="2200" b="1" dirty="0">
              <a:solidFill>
                <a:schemeClr val="bg1"/>
              </a:solidFill>
            </a:endParaRPr>
          </a:p>
          <a:p>
            <a:r>
              <a:rPr lang="cs-CZ" sz="2200" b="1" dirty="0">
                <a:solidFill>
                  <a:schemeClr val="bg1"/>
                </a:solidFill>
              </a:rPr>
              <a:t>Tlaky za hlavu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Bicepsové zdvihy s velkou činkou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Výpony (lýtka)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Dřepy</a:t>
            </a:r>
          </a:p>
          <a:p>
            <a:r>
              <a:rPr lang="cs-CZ" sz="2200" b="1" dirty="0" err="1">
                <a:solidFill>
                  <a:schemeClr val="bg1"/>
                </a:solidFill>
              </a:rPr>
              <a:t>Předkopávání</a:t>
            </a:r>
            <a:r>
              <a:rPr lang="cs-CZ" sz="2200" b="1" dirty="0">
                <a:solidFill>
                  <a:schemeClr val="bg1"/>
                </a:solidFill>
              </a:rPr>
              <a:t> (</a:t>
            </a:r>
            <a:r>
              <a:rPr lang="cs-CZ" sz="2200" b="1" dirty="0" err="1">
                <a:solidFill>
                  <a:schemeClr val="bg1"/>
                </a:solidFill>
              </a:rPr>
              <a:t>quadriceps</a:t>
            </a:r>
            <a:r>
              <a:rPr lang="cs-CZ" sz="2200" b="1" dirty="0">
                <a:solidFill>
                  <a:schemeClr val="bg1"/>
                </a:solidFill>
              </a:rPr>
              <a:t>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Výpony v podřepu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Mrtvý tah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70B105-CDFB-F55B-02BD-FC02B7342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Antagonista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CA6B87-9C9F-1E47-DBEC-16D9ED1A4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5701244" cy="3906914"/>
          </a:xfrm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chemeClr val="bg1"/>
                </a:solidFill>
              </a:rPr>
              <a:t>Přitahování velké činky v předklonu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Stahování horní kladky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Tricepsové zdvihy za hlavou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Kotníkové zdvihy s jednoručkou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Vznosy ve visu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Zakopávání (</a:t>
            </a:r>
            <a:r>
              <a:rPr lang="cs-CZ" sz="2200" b="1" dirty="0" err="1">
                <a:solidFill>
                  <a:schemeClr val="bg1"/>
                </a:solidFill>
              </a:rPr>
              <a:t>hamstring</a:t>
            </a:r>
            <a:r>
              <a:rPr lang="cs-CZ" sz="2200" b="1" dirty="0">
                <a:solidFill>
                  <a:schemeClr val="bg1"/>
                </a:solidFill>
              </a:rPr>
              <a:t>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Dorsální flexe ve vzporu klečmo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Přednožování</a:t>
            </a:r>
          </a:p>
        </p:txBody>
      </p:sp>
    </p:spTree>
    <p:extLst>
      <p:ext uri="{BB962C8B-B14F-4D97-AF65-F5344CB8AC3E}">
        <p14:creationId xmlns:p14="http://schemas.microsoft.com/office/powerpoint/2010/main" val="371262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DB08C-528B-D54D-C95F-80859BE6D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5168975"/>
            <a:ext cx="8534400" cy="1507067"/>
          </a:xfrm>
        </p:spPr>
        <p:txBody>
          <a:bodyPr/>
          <a:lstStyle/>
          <a:p>
            <a:r>
              <a:rPr lang="cs-CZ" dirty="0"/>
              <a:t>Příklady cviků a jejich kombinací – doplňkové cviky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BC20E2-EC9F-7550-76C4-C438927354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Agonista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AD5890-9570-8BB4-51C6-634D8E244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9383" y="1270529"/>
            <a:ext cx="5372484" cy="3898446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chemeClr val="bg1"/>
                </a:solidFill>
              </a:rPr>
              <a:t>Předpažení s expandérem (F)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Vzpažení s expandérem (F) z dřepu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Zdvihy překříženého </a:t>
            </a:r>
            <a:r>
              <a:rPr lang="cs-CZ" sz="2200" b="1" dirty="0" err="1">
                <a:solidFill>
                  <a:schemeClr val="bg1"/>
                </a:solidFill>
              </a:rPr>
              <a:t>expander</a:t>
            </a:r>
            <a:r>
              <a:rPr lang="cs-CZ" sz="2200" b="1" dirty="0">
                <a:solidFill>
                  <a:schemeClr val="bg1"/>
                </a:solidFill>
              </a:rPr>
              <a:t> (F)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Výpony s expandérem přes rameno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Dřepy s držením </a:t>
            </a:r>
            <a:r>
              <a:rPr lang="cs-CZ" sz="2200" b="1" dirty="0" err="1">
                <a:solidFill>
                  <a:schemeClr val="bg1"/>
                </a:solidFill>
              </a:rPr>
              <a:t>expanderu</a:t>
            </a:r>
            <a:r>
              <a:rPr lang="cs-CZ" sz="2200" b="1" dirty="0">
                <a:solidFill>
                  <a:schemeClr val="bg1"/>
                </a:solidFill>
              </a:rPr>
              <a:t> (D) </a:t>
            </a:r>
          </a:p>
          <a:p>
            <a:r>
              <a:rPr lang="cs-CZ" sz="2200" b="1" dirty="0" err="1">
                <a:solidFill>
                  <a:schemeClr val="bg1"/>
                </a:solidFill>
              </a:rPr>
              <a:t>Předkopávání</a:t>
            </a:r>
            <a:r>
              <a:rPr lang="cs-CZ" sz="2200" b="1" dirty="0">
                <a:solidFill>
                  <a:schemeClr val="bg1"/>
                </a:solidFill>
              </a:rPr>
              <a:t> v lehu na </a:t>
            </a:r>
            <a:r>
              <a:rPr lang="cs-CZ" sz="2200" b="1" dirty="0" err="1">
                <a:solidFill>
                  <a:schemeClr val="bg1"/>
                </a:solidFill>
              </a:rPr>
              <a:t>gymballu</a:t>
            </a:r>
            <a:endParaRPr lang="cs-CZ" sz="2200" b="1" dirty="0">
              <a:solidFill>
                <a:schemeClr val="bg1"/>
              </a:solidFill>
            </a:endParaRPr>
          </a:p>
          <a:p>
            <a:r>
              <a:rPr lang="cs-CZ" sz="2200" b="1" dirty="0">
                <a:solidFill>
                  <a:schemeClr val="bg1"/>
                </a:solidFill>
              </a:rPr>
              <a:t>Výpony v podřepu na split stepu 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Mrtvý tah - unilaterální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70B105-CDFB-F55B-02BD-FC02B7342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Antagonista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ECA6B87-9C9F-1E47-DBEC-16D9ED1A4E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6136072" cy="3906914"/>
          </a:xfrm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chemeClr val="bg1"/>
                </a:solidFill>
              </a:rPr>
              <a:t>Přítahy </a:t>
            </a:r>
            <a:r>
              <a:rPr lang="cs-CZ" sz="2200" b="1" dirty="0" err="1">
                <a:solidFill>
                  <a:schemeClr val="bg1"/>
                </a:solidFill>
              </a:rPr>
              <a:t>expanderu</a:t>
            </a:r>
            <a:r>
              <a:rPr lang="cs-CZ" sz="2200" b="1" dirty="0">
                <a:solidFill>
                  <a:schemeClr val="bg1"/>
                </a:solidFill>
              </a:rPr>
              <a:t> (F)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Přítahy </a:t>
            </a:r>
            <a:r>
              <a:rPr lang="cs-CZ" sz="2200" b="1" dirty="0" err="1">
                <a:solidFill>
                  <a:schemeClr val="bg1"/>
                </a:solidFill>
              </a:rPr>
              <a:t>expanderu</a:t>
            </a:r>
            <a:r>
              <a:rPr lang="cs-CZ" sz="2200" b="1" dirty="0">
                <a:solidFill>
                  <a:schemeClr val="bg1"/>
                </a:solidFill>
              </a:rPr>
              <a:t> shora (U)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Vzpažení s </a:t>
            </a:r>
            <a:r>
              <a:rPr lang="cs-CZ" sz="2200" b="1" dirty="0" err="1">
                <a:solidFill>
                  <a:schemeClr val="bg1"/>
                </a:solidFill>
              </a:rPr>
              <a:t>expanderem</a:t>
            </a:r>
            <a:r>
              <a:rPr lang="cs-CZ" sz="2200" b="1" dirty="0">
                <a:solidFill>
                  <a:schemeClr val="bg1"/>
                </a:solidFill>
              </a:rPr>
              <a:t> (B) z podřepu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Kotníkové přítahy s expandérem (D)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Výstupy s </a:t>
            </a:r>
            <a:r>
              <a:rPr lang="cs-CZ" sz="2200" b="1" dirty="0" err="1">
                <a:solidFill>
                  <a:schemeClr val="bg1"/>
                </a:solidFill>
              </a:rPr>
              <a:t>expanderem</a:t>
            </a:r>
            <a:r>
              <a:rPr lang="cs-CZ" sz="2200" b="1" dirty="0">
                <a:solidFill>
                  <a:schemeClr val="bg1"/>
                </a:solidFill>
              </a:rPr>
              <a:t> (D) na kotníku 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Pokrčení kolen v lehu oporou o </a:t>
            </a:r>
            <a:r>
              <a:rPr lang="cs-CZ" sz="2200" b="1" dirty="0" err="1">
                <a:solidFill>
                  <a:schemeClr val="bg1"/>
                </a:solidFill>
              </a:rPr>
              <a:t>gymball</a:t>
            </a:r>
            <a:endParaRPr lang="cs-CZ" sz="2200" b="1" dirty="0">
              <a:solidFill>
                <a:schemeClr val="bg1"/>
              </a:solidFill>
            </a:endParaRPr>
          </a:p>
          <a:p>
            <a:r>
              <a:rPr lang="cs-CZ" sz="2200" b="1" dirty="0">
                <a:solidFill>
                  <a:schemeClr val="bg1"/>
                </a:solidFill>
              </a:rPr>
              <a:t>Dorsální flexe ve vzporu klečmo</a:t>
            </a:r>
          </a:p>
          <a:p>
            <a:r>
              <a:rPr lang="cs-CZ" sz="2200" b="1" dirty="0">
                <a:solidFill>
                  <a:schemeClr val="bg1"/>
                </a:solidFill>
              </a:rPr>
              <a:t>Současný zdvih paže a nohy v lehu na zádech</a:t>
            </a:r>
          </a:p>
        </p:txBody>
      </p:sp>
    </p:spTree>
    <p:extLst>
      <p:ext uri="{BB962C8B-B14F-4D97-AF65-F5344CB8AC3E}">
        <p14:creationId xmlns:p14="http://schemas.microsoft.com/office/powerpoint/2010/main" val="1264640279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268</TotalTime>
  <Words>1042</Words>
  <Application>Microsoft Office PowerPoint</Application>
  <PresentationFormat>Širokoúhlá obrazovka</PresentationFormat>
  <Paragraphs>183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-apple-system</vt:lpstr>
      <vt:lpstr>Arial</vt:lpstr>
      <vt:lpstr>Calibri</vt:lpstr>
      <vt:lpstr>Century Gothic</vt:lpstr>
      <vt:lpstr>Times New Roman</vt:lpstr>
      <vt:lpstr>Wingdings 3</vt:lpstr>
      <vt:lpstr>Řez</vt:lpstr>
      <vt:lpstr>Fyzická příprava vojsk - 5</vt:lpstr>
      <vt:lpstr>Prezentace aplikace PowerPoint</vt:lpstr>
      <vt:lpstr>nelineární periodizace aplikace při kombinaci v rámci zátěžových parametrů</vt:lpstr>
      <vt:lpstr>Silová příprava</vt:lpstr>
      <vt:lpstr>Posturální svaly</vt:lpstr>
      <vt:lpstr>Fázické svaly</vt:lpstr>
      <vt:lpstr>ANTAGONISTICKý princip tréninku</vt:lpstr>
      <vt:lpstr>Příklady cviků a jejich kombinací – komplexní cviky</vt:lpstr>
      <vt:lpstr>Příklady cviků a jejich kombinací – doplňkové cviky</vt:lpstr>
      <vt:lpstr>Prezentace aplikace PowerPoint</vt:lpstr>
      <vt:lpstr>ECO: explosive, close, OPEN</vt:lpstr>
      <vt:lpstr>Otázky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Fyzická příprava vojsk - 5</dc:title>
  <dc:creator>Michal Vágner</dc:creator>
  <cp:lastModifiedBy>Michal Vágner</cp:lastModifiedBy>
  <cp:revision>5</cp:revision>
  <dcterms:created xsi:type="dcterms:W3CDTF">2022-10-21T06:51:40Z</dcterms:created>
  <dcterms:modified xsi:type="dcterms:W3CDTF">2022-10-21T11:20:25Z</dcterms:modified>
</cp:coreProperties>
</file>