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59" r:id="rId6"/>
    <p:sldId id="266" r:id="rId7"/>
    <p:sldId id="265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706" autoAdjust="0"/>
  </p:normalViewPr>
  <p:slideViewPr>
    <p:cSldViewPr>
      <p:cViewPr varScale="1">
        <p:scale>
          <a:sx n="55" d="100"/>
          <a:sy n="55" d="100"/>
        </p:scale>
        <p:origin x="-18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60EAE-AC4E-4147-A2F3-31732B7749EA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F94E4-B5EF-4EFA-8CA6-F88A564AE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8872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F94E4-B5EF-4EFA-8CA6-F88A564AE8F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Barša</a:t>
            </a:r>
            <a:r>
              <a:rPr lang="cs-CZ" dirty="0" smtClean="0"/>
              <a:t>+</a:t>
            </a:r>
            <a:r>
              <a:rPr lang="cs-CZ" dirty="0" err="1" smtClean="0"/>
              <a:t>Strmiska</a:t>
            </a:r>
            <a:r>
              <a:rPr lang="cs-CZ" dirty="0" smtClean="0"/>
              <a:t>:</a:t>
            </a:r>
          </a:p>
          <a:p>
            <a:r>
              <a:rPr lang="en-US" dirty="0" err="1" smtClean="0"/>
              <a:t>Staatsnation</a:t>
            </a:r>
            <a:r>
              <a:rPr lang="en-US" dirty="0" smtClean="0"/>
              <a:t> X </a:t>
            </a:r>
            <a:r>
              <a:rPr lang="en-US" dirty="0" err="1" smtClean="0"/>
              <a:t>Kulturnation</a:t>
            </a:r>
            <a:endParaRPr lang="en-US" dirty="0" smtClean="0"/>
          </a:p>
          <a:p>
            <a:r>
              <a:rPr lang="en-US" dirty="0" err="1" smtClean="0"/>
              <a:t>Německo</a:t>
            </a:r>
            <a:r>
              <a:rPr lang="en-US" dirty="0" smtClean="0"/>
              <a:t> - </a:t>
            </a:r>
            <a:r>
              <a:rPr lang="en-US" dirty="0" err="1" smtClean="0"/>
              <a:t>organické</a:t>
            </a:r>
            <a:r>
              <a:rPr lang="en-US" dirty="0" smtClean="0"/>
              <a:t> </a:t>
            </a:r>
            <a:r>
              <a:rPr lang="en-US" dirty="0" err="1" smtClean="0"/>
              <a:t>společenství</a:t>
            </a:r>
            <a:endParaRPr lang="en-US" dirty="0" smtClean="0"/>
          </a:p>
          <a:p>
            <a:r>
              <a:rPr lang="en-US" dirty="0" err="1" smtClean="0"/>
              <a:t>Francie</a:t>
            </a:r>
            <a:r>
              <a:rPr lang="en-US" dirty="0" smtClean="0"/>
              <a:t> - </a:t>
            </a:r>
            <a:r>
              <a:rPr lang="en-US" dirty="0" err="1" smtClean="0"/>
              <a:t>mechanická</a:t>
            </a:r>
            <a:r>
              <a:rPr lang="en-US" dirty="0" smtClean="0"/>
              <a:t> </a:t>
            </a:r>
            <a:r>
              <a:rPr lang="en-US" dirty="0" err="1" smtClean="0"/>
              <a:t>asociace</a:t>
            </a:r>
            <a:r>
              <a:rPr lang="en-US" dirty="0" smtClean="0"/>
              <a:t> </a:t>
            </a:r>
            <a:r>
              <a:rPr lang="en-US" dirty="0" err="1" smtClean="0"/>
              <a:t>nezávislých</a:t>
            </a:r>
            <a:r>
              <a:rPr lang="en-US" dirty="0" smtClean="0"/>
              <a:t> </a:t>
            </a:r>
            <a:r>
              <a:rPr lang="en-US" dirty="0" err="1" smtClean="0"/>
              <a:t>individuí</a:t>
            </a:r>
            <a:r>
              <a:rPr lang="en-US" smtClean="0"/>
              <a:t> </a:t>
            </a:r>
          </a:p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F94E4-B5EF-4EFA-8CA6-F88A564AE8F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F94E4-B5EF-4EFA-8CA6-F88A564AE8F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Příklad ze SSSR: Krymští</a:t>
            </a:r>
            <a:r>
              <a:rPr lang="cs-CZ" baseline="0" dirty="0" smtClean="0"/>
              <a:t> Tataři neodpovídají popisu </a:t>
            </a:r>
            <a:r>
              <a:rPr lang="cs-CZ" baseline="0" dirty="0" err="1" smtClean="0"/>
              <a:t>Kohna</a:t>
            </a:r>
            <a:r>
              <a:rPr lang="cs-CZ" baseline="0" dirty="0" smtClean="0"/>
              <a:t>: jsou nejpokrokovější, nejdemokratičtější (1968 a </a:t>
            </a:r>
            <a:r>
              <a:rPr lang="cs-CZ" baseline="0" dirty="0" err="1" smtClean="0"/>
              <a:t>Mustafa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Džemilev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Orange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Revolution</a:t>
            </a:r>
            <a:r>
              <a:rPr lang="cs-CZ" baseline="0" dirty="0" smtClean="0"/>
              <a:t>…) </a:t>
            </a:r>
            <a:r>
              <a:rPr lang="cs-CZ" baseline="0" dirty="0" err="1" smtClean="0"/>
              <a:t>but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same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time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want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keep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their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specific</a:t>
            </a:r>
            <a:r>
              <a:rPr lang="cs-CZ" baseline="0" dirty="0" smtClean="0"/>
              <a:t> „</a:t>
            </a:r>
            <a:r>
              <a:rPr lang="cs-CZ" baseline="0" dirty="0" err="1" smtClean="0"/>
              <a:t>primordial</a:t>
            </a:r>
            <a:r>
              <a:rPr lang="cs-CZ" baseline="0" dirty="0" smtClean="0"/>
              <a:t>“ </a:t>
            </a:r>
            <a:r>
              <a:rPr lang="cs-CZ" baseline="0" dirty="0" err="1" smtClean="0"/>
              <a:t>national</a:t>
            </a:r>
            <a:r>
              <a:rPr lang="cs-CZ" baseline="0" dirty="0" smtClean="0"/>
              <a:t> identity (</a:t>
            </a:r>
            <a:r>
              <a:rPr lang="cs-CZ" baseline="0" dirty="0" err="1" smtClean="0"/>
              <a:t>even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with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characteristics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typical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„</a:t>
            </a:r>
            <a:r>
              <a:rPr lang="cs-CZ" baseline="0" dirty="0" err="1" smtClean="0"/>
              <a:t>ethnos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theory</a:t>
            </a:r>
            <a:r>
              <a:rPr lang="cs-CZ" baseline="0" dirty="0" smtClean="0"/>
              <a:t>“ by </a:t>
            </a:r>
            <a:r>
              <a:rPr lang="cs-CZ" baseline="0" dirty="0" err="1" smtClean="0"/>
              <a:t>Bromlej</a:t>
            </a:r>
            <a:r>
              <a:rPr lang="cs-CZ" baseline="0" dirty="0" smtClean="0"/>
              <a:t> – </a:t>
            </a:r>
            <a:r>
              <a:rPr lang="cs-CZ" baseline="0" dirty="0" err="1" smtClean="0"/>
              <a:t>territory</a:t>
            </a:r>
            <a:r>
              <a:rPr lang="cs-CZ" baseline="0" dirty="0" smtClean="0"/>
              <a:t> nexus…)</a:t>
            </a:r>
          </a:p>
          <a:p>
            <a:r>
              <a:rPr lang="cs-CZ" baseline="0" dirty="0" smtClean="0"/>
              <a:t>-- show </a:t>
            </a:r>
            <a:r>
              <a:rPr lang="cs-CZ" baseline="0" dirty="0" err="1" smtClean="0"/>
              <a:t>videos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from</a:t>
            </a:r>
            <a:r>
              <a:rPr lang="cs-CZ" baseline="0" dirty="0" smtClean="0"/>
              <a:t> </a:t>
            </a:r>
            <a:r>
              <a:rPr lang="cs-CZ" baseline="0" dirty="0" err="1" smtClean="0"/>
              <a:t>youtube</a:t>
            </a:r>
            <a:r>
              <a:rPr lang="cs-CZ" baseline="0" dirty="0" smtClean="0"/>
              <a:t>!!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F94E4-B5EF-4EFA-8CA6-F88A564AE8F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F94E4-B5EF-4EFA-8CA6-F88A564AE8F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>
                <a:solidFill>
                  <a:srgbClr val="FF0000"/>
                </a:solidFill>
              </a:rPr>
              <a:t>more on </a:t>
            </a:r>
            <a:r>
              <a:rPr lang="cs-CZ" dirty="0" err="1" smtClean="0">
                <a:solidFill>
                  <a:srgbClr val="FF0000"/>
                </a:solidFill>
              </a:rPr>
              <a:t>Kymlicka</a:t>
            </a:r>
            <a:r>
              <a:rPr lang="cs-CZ" dirty="0" smtClean="0">
                <a:solidFill>
                  <a:srgbClr val="FF0000"/>
                </a:solidFill>
              </a:rPr>
              <a:t>´s </a:t>
            </a:r>
            <a:r>
              <a:rPr lang="cs-CZ" dirty="0" err="1" smtClean="0">
                <a:solidFill>
                  <a:srgbClr val="FF0000"/>
                </a:solidFill>
              </a:rPr>
              <a:t>critique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dichotomy</a:t>
            </a:r>
            <a:r>
              <a:rPr lang="cs-CZ" dirty="0" smtClean="0">
                <a:solidFill>
                  <a:srgbClr val="FF0000"/>
                </a:solidFill>
              </a:rPr>
              <a:t>: </a:t>
            </a:r>
            <a:r>
              <a:rPr lang="cs-CZ" dirty="0" err="1" smtClean="0">
                <a:solidFill>
                  <a:srgbClr val="FF0000"/>
                </a:solidFill>
              </a:rPr>
              <a:t>every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nation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and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almost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any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group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is</a:t>
            </a:r>
            <a:r>
              <a:rPr lang="cs-CZ" dirty="0" smtClean="0">
                <a:solidFill>
                  <a:srgbClr val="FF0000"/>
                </a:solidFill>
              </a:rPr>
              <a:t> „</a:t>
            </a:r>
            <a:r>
              <a:rPr lang="cs-CZ" dirty="0" err="1" smtClean="0">
                <a:solidFill>
                  <a:srgbClr val="FF0000"/>
                </a:solidFill>
              </a:rPr>
              <a:t>ethnic</a:t>
            </a:r>
            <a:r>
              <a:rPr lang="cs-CZ" dirty="0" smtClean="0">
                <a:solidFill>
                  <a:srgbClr val="FF0000"/>
                </a:solidFill>
              </a:rPr>
              <a:t>“ – </a:t>
            </a:r>
            <a:r>
              <a:rPr lang="cs-CZ" dirty="0" err="1" smtClean="0">
                <a:solidFill>
                  <a:srgbClr val="FF0000"/>
                </a:solidFill>
              </a:rPr>
              <a:t>we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should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recognize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and</a:t>
            </a:r>
            <a:r>
              <a:rPr lang="cs-CZ" dirty="0" smtClean="0">
                <a:solidFill>
                  <a:srgbClr val="FF0000"/>
                </a:solidFill>
              </a:rPr>
              <a:t> support </a:t>
            </a:r>
            <a:r>
              <a:rPr lang="cs-CZ" dirty="0" err="1" smtClean="0">
                <a:solidFill>
                  <a:srgbClr val="FF0000"/>
                </a:solidFill>
              </a:rPr>
              <a:t>it</a:t>
            </a:r>
            <a:r>
              <a:rPr lang="cs-CZ" dirty="0" smtClean="0">
                <a:solidFill>
                  <a:srgbClr val="FF0000"/>
                </a:solidFill>
              </a:rPr>
              <a:t> – not </a:t>
            </a:r>
            <a:r>
              <a:rPr lang="cs-CZ" dirty="0" err="1" smtClean="0">
                <a:solidFill>
                  <a:srgbClr val="FF0000"/>
                </a:solidFill>
              </a:rPr>
              <a:t>make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it</a:t>
            </a:r>
            <a:r>
              <a:rPr lang="cs-CZ" dirty="0" smtClean="0">
                <a:solidFill>
                  <a:srgbClr val="FF0000"/>
                </a:solidFill>
              </a:rPr>
              <a:t> „</a:t>
            </a:r>
            <a:r>
              <a:rPr lang="cs-CZ" dirty="0" err="1" smtClean="0">
                <a:solidFill>
                  <a:srgbClr val="FF0000"/>
                </a:solidFill>
              </a:rPr>
              <a:t>civic</a:t>
            </a:r>
            <a:r>
              <a:rPr lang="cs-CZ" dirty="0" smtClean="0">
                <a:solidFill>
                  <a:srgbClr val="FF0000"/>
                </a:solidFill>
              </a:rPr>
              <a:t>“. </a:t>
            </a:r>
            <a:r>
              <a:rPr lang="cs-CZ" dirty="0" err="1" smtClean="0">
                <a:solidFill>
                  <a:srgbClr val="FF0000"/>
                </a:solidFill>
              </a:rPr>
              <a:t>But</a:t>
            </a:r>
            <a:r>
              <a:rPr lang="cs-CZ" dirty="0" smtClean="0">
                <a:solidFill>
                  <a:srgbClr val="FF0000"/>
                </a:solidFill>
              </a:rPr>
              <a:t>: </a:t>
            </a:r>
            <a:r>
              <a:rPr lang="cs-CZ" dirty="0" err="1" smtClean="0">
                <a:solidFill>
                  <a:srgbClr val="FF0000"/>
                </a:solidFill>
              </a:rPr>
              <a:t>why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there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is</a:t>
            </a:r>
            <a:r>
              <a:rPr lang="cs-CZ" dirty="0" smtClean="0">
                <a:solidFill>
                  <a:srgbClr val="FF0000"/>
                </a:solidFill>
              </a:rPr>
              <a:t> a </a:t>
            </a:r>
            <a:r>
              <a:rPr lang="cs-CZ" dirty="0" err="1" smtClean="0">
                <a:solidFill>
                  <a:srgbClr val="FF0000"/>
                </a:solidFill>
              </a:rPr>
              <a:t>bigger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problem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with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accomodating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minorities</a:t>
            </a:r>
            <a:r>
              <a:rPr lang="cs-CZ" dirty="0" smtClean="0">
                <a:solidFill>
                  <a:srgbClr val="FF0000"/>
                </a:solidFill>
              </a:rPr>
              <a:t> in CEE </a:t>
            </a:r>
            <a:r>
              <a:rPr lang="cs-CZ" dirty="0" err="1" smtClean="0">
                <a:solidFill>
                  <a:srgbClr val="FF0000"/>
                </a:solidFill>
              </a:rPr>
              <a:t>even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though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there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is</a:t>
            </a:r>
            <a:r>
              <a:rPr lang="cs-CZ" dirty="0" smtClean="0">
                <a:solidFill>
                  <a:srgbClr val="FF0000"/>
                </a:solidFill>
              </a:rPr>
              <a:t> a </a:t>
            </a:r>
            <a:r>
              <a:rPr lang="cs-CZ" dirty="0" err="1" smtClean="0">
                <a:solidFill>
                  <a:srgbClr val="FF0000"/>
                </a:solidFill>
              </a:rPr>
              <a:t>very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multiculturalist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legislation</a:t>
            </a:r>
            <a:r>
              <a:rPr lang="cs-CZ" dirty="0" smtClean="0">
                <a:solidFill>
                  <a:srgbClr val="FF0000"/>
                </a:solidFill>
              </a:rPr>
              <a:t>?)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F94E4-B5EF-4EFA-8CA6-F88A564AE8F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894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Rozdíly</a:t>
            </a:r>
            <a:r>
              <a:rPr lang="cs-CZ" baseline="0" dirty="0" smtClean="0"/>
              <a:t> jsou patrné mezi národy na západ a na východ od železné opony, které se však původně všechny formovaly jako </a:t>
            </a:r>
            <a:r>
              <a:rPr lang="cs-CZ" baseline="0" dirty="0" err="1" smtClean="0"/>
              <a:t>counter-state</a:t>
            </a:r>
            <a:r>
              <a:rPr lang="cs-CZ" baseline="0" dirty="0" smtClean="0"/>
              <a:t>: Italové, Němci X Češi, Poláci, Maďaři… --) rozdíly jsou patrné na míře explicity národnostně menšinové politiky (např. zjišťování „národnosti“ ve sčítání lidu, menšinový zákon, taxativní výčet menšin atd.) a na </a:t>
            </a:r>
            <a:r>
              <a:rPr lang="cs-CZ" baseline="0" dirty="0" err="1" smtClean="0"/>
              <a:t>inkluzivitě</a:t>
            </a:r>
            <a:r>
              <a:rPr lang="cs-CZ" baseline="0" dirty="0" smtClean="0"/>
              <a:t> naturalizace (podmínky pro získání občanství), která je přístupem k národu často determinována (v Něm se to změnilo až v 2000, ale přece) 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F94E4-B5EF-4EFA-8CA6-F88A564AE8F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causality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priomordialism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and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exclusivity</a:t>
            </a:r>
            <a:r>
              <a:rPr lang="cs-CZ" baseline="0" dirty="0" smtClean="0"/>
              <a:t> on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case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citizenship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policy</a:t>
            </a:r>
            <a:r>
              <a:rPr lang="cs-CZ" baseline="0" dirty="0" smtClean="0"/>
              <a:t> in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Baltics</a:t>
            </a:r>
            <a:r>
              <a:rPr lang="cs-CZ" baseline="0" dirty="0" smtClean="0"/>
              <a:t> (</a:t>
            </a:r>
            <a:r>
              <a:rPr lang="cs-CZ" baseline="0" dirty="0" err="1" smtClean="0"/>
              <a:t>see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Barrington</a:t>
            </a:r>
            <a:r>
              <a:rPr lang="cs-CZ" baseline="0" dirty="0" smtClean="0"/>
              <a:t>)!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F94E4-B5EF-4EFA-8CA6-F88A564AE8F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12. 4. 2018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12. 4. 2018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12. 4. 2018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12. 4. 2018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Ethnic</a:t>
            </a:r>
            <a:r>
              <a:rPr lang="cs-CZ" dirty="0" smtClean="0"/>
              <a:t> v. </a:t>
            </a:r>
            <a:r>
              <a:rPr lang="cs-CZ" dirty="0" err="1" smtClean="0"/>
              <a:t>Civic</a:t>
            </a:r>
            <a:r>
              <a:rPr lang="cs-CZ" dirty="0" smtClean="0"/>
              <a:t> </a:t>
            </a:r>
            <a:r>
              <a:rPr lang="cs-CZ" dirty="0" err="1" smtClean="0"/>
              <a:t>Nationalism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Most </a:t>
            </a:r>
            <a:r>
              <a:rPr lang="en-US" dirty="0"/>
              <a:t>frequently </a:t>
            </a:r>
            <a:r>
              <a:rPr lang="cs-CZ" dirty="0" err="1" smtClean="0"/>
              <a:t>used</a:t>
            </a:r>
            <a:r>
              <a:rPr lang="cs-CZ" dirty="0" smtClean="0"/>
              <a:t> </a:t>
            </a:r>
            <a:r>
              <a:rPr lang="cs-CZ" dirty="0" err="1" smtClean="0"/>
              <a:t>dichotomies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Friedrich </a:t>
            </a:r>
            <a:r>
              <a:rPr lang="cs-CZ" dirty="0" err="1" smtClean="0"/>
              <a:t>Meinecke</a:t>
            </a:r>
            <a:r>
              <a:rPr lang="cs-CZ" dirty="0" smtClean="0"/>
              <a:t> (1919): </a:t>
            </a:r>
            <a:r>
              <a:rPr lang="cs-CZ" i="1" dirty="0" err="1" smtClean="0"/>
              <a:t>Staatsnation</a:t>
            </a:r>
            <a:r>
              <a:rPr lang="cs-CZ" i="1" dirty="0" smtClean="0"/>
              <a:t> v. </a:t>
            </a:r>
            <a:r>
              <a:rPr lang="cs-CZ" i="1" dirty="0" err="1" smtClean="0"/>
              <a:t>Kulturnation</a:t>
            </a:r>
            <a:endParaRPr lang="cs-CZ" i="1" dirty="0" smtClean="0"/>
          </a:p>
          <a:p>
            <a:r>
              <a:rPr lang="cs-CZ" dirty="0" smtClean="0"/>
              <a:t>Hans </a:t>
            </a:r>
            <a:r>
              <a:rPr lang="cs-CZ" dirty="0" err="1" smtClean="0"/>
              <a:t>Kohn</a:t>
            </a:r>
            <a:r>
              <a:rPr lang="cs-CZ" dirty="0" smtClean="0"/>
              <a:t> (1944): Western v. non-Western</a:t>
            </a:r>
          </a:p>
          <a:p>
            <a:r>
              <a:rPr lang="cs-CZ" dirty="0" smtClean="0"/>
              <a:t>Western v. </a:t>
            </a:r>
            <a:r>
              <a:rPr lang="cs-CZ" dirty="0" err="1" smtClean="0"/>
              <a:t>Eastern</a:t>
            </a:r>
            <a:endParaRPr lang="cs-CZ" dirty="0" smtClean="0"/>
          </a:p>
          <a:p>
            <a:r>
              <a:rPr lang="cs-CZ" dirty="0" err="1" smtClean="0"/>
              <a:t>Civic</a:t>
            </a:r>
            <a:r>
              <a:rPr lang="cs-CZ" dirty="0" smtClean="0"/>
              <a:t> v. </a:t>
            </a:r>
            <a:r>
              <a:rPr lang="cs-CZ" dirty="0" err="1" smtClean="0"/>
              <a:t>Ethnic</a:t>
            </a:r>
            <a:endParaRPr lang="cs-CZ" dirty="0" smtClean="0"/>
          </a:p>
          <a:p>
            <a:r>
              <a:rPr lang="cs-CZ" dirty="0" err="1" smtClean="0"/>
              <a:t>Brubaker</a:t>
            </a:r>
            <a:r>
              <a:rPr lang="cs-CZ" dirty="0" smtClean="0"/>
              <a:t> (1994): </a:t>
            </a:r>
            <a:r>
              <a:rPr lang="cs-CZ" dirty="0" err="1" smtClean="0"/>
              <a:t>territorial-political</a:t>
            </a:r>
            <a:r>
              <a:rPr lang="cs-CZ" dirty="0" smtClean="0"/>
              <a:t> v. </a:t>
            </a:r>
            <a:r>
              <a:rPr lang="cs-CZ" dirty="0" err="1" smtClean="0"/>
              <a:t>ethno-cultural</a:t>
            </a:r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Characteristics of the types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Civic: liberal, </a:t>
            </a:r>
            <a:r>
              <a:rPr lang="en-US" dirty="0" err="1" smtClean="0"/>
              <a:t>voluntarist</a:t>
            </a:r>
            <a:r>
              <a:rPr lang="en-US" dirty="0" smtClean="0"/>
              <a:t>, universalist, and inclusive.</a:t>
            </a:r>
          </a:p>
          <a:p>
            <a:r>
              <a:rPr lang="en-US" dirty="0" smtClean="0"/>
              <a:t>Ethnic: illiberal, </a:t>
            </a:r>
            <a:r>
              <a:rPr lang="en-US" dirty="0" err="1" smtClean="0"/>
              <a:t>ascriptive</a:t>
            </a:r>
            <a:r>
              <a:rPr lang="en-US" dirty="0" smtClean="0"/>
              <a:t>, </a:t>
            </a:r>
            <a:r>
              <a:rPr lang="en-US" dirty="0" err="1" smtClean="0"/>
              <a:t>particularist</a:t>
            </a:r>
            <a:r>
              <a:rPr lang="en-US" dirty="0" smtClean="0"/>
              <a:t>, and exclusive.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Arguments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critics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Kohn used the dichotomy in </a:t>
            </a:r>
            <a:r>
              <a:rPr lang="cs-CZ" dirty="0" smtClean="0"/>
              <a:t>a </a:t>
            </a:r>
            <a:r>
              <a:rPr lang="en-US" dirty="0" smtClean="0"/>
              <a:t>very </a:t>
            </a:r>
            <a:r>
              <a:rPr lang="en-US" dirty="0" smtClean="0"/>
              <a:t>generalizing way, </a:t>
            </a:r>
            <a:r>
              <a:rPr lang="cs-CZ" dirty="0" err="1" smtClean="0"/>
              <a:t>grouping</a:t>
            </a:r>
            <a:r>
              <a:rPr lang="en-US" dirty="0" smtClean="0"/>
              <a:t> together different nations with different origins </a:t>
            </a:r>
            <a:r>
              <a:rPr lang="cs-CZ" dirty="0" err="1" smtClean="0"/>
              <a:t>within</a:t>
            </a:r>
            <a:r>
              <a:rPr lang="cs-CZ" dirty="0" smtClean="0"/>
              <a:t> </a:t>
            </a:r>
            <a:r>
              <a:rPr lang="cs-CZ" dirty="0" err="1" smtClean="0"/>
              <a:t>large</a:t>
            </a:r>
            <a:r>
              <a:rPr lang="cs-CZ" dirty="0" smtClean="0"/>
              <a:t> </a:t>
            </a:r>
            <a:r>
              <a:rPr lang="en-US" dirty="0" smtClean="0"/>
              <a:t>regions („the rest“ is extremely large).</a:t>
            </a:r>
          </a:p>
          <a:p>
            <a:r>
              <a:rPr lang="en-US" dirty="0" smtClean="0"/>
              <a:t>2) The dichotomy is too normative (racist, neo-orientalist flavor): evaluating  </a:t>
            </a:r>
            <a:r>
              <a:rPr lang="en-US" dirty="0"/>
              <a:t>the whole nations and their history </a:t>
            </a:r>
            <a:r>
              <a:rPr lang="cs-CZ" dirty="0" smtClean="0"/>
              <a:t>as </a:t>
            </a:r>
            <a:r>
              <a:rPr lang="en-US" dirty="0" smtClean="0"/>
              <a:t>good (liberal) or bad (illiberal). Civic is a term of praise, ethnic a term of abuse.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Arguments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critics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5801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3) All nations are in fact „ethnic“ because all use „ethnic identity“ based on „fictive kinship“ (see </a:t>
            </a:r>
            <a:r>
              <a:rPr lang="en-US" dirty="0" err="1" smtClean="0"/>
              <a:t>Ericsen</a:t>
            </a:r>
            <a:r>
              <a:rPr lang="cs-CZ" dirty="0" smtClean="0"/>
              <a:t>, </a:t>
            </a:r>
            <a:r>
              <a:rPr lang="cs-CZ" dirty="0" err="1" smtClean="0"/>
              <a:t>Hobsbawm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  <a:r>
              <a:rPr lang="en-US" dirty="0" smtClean="0"/>
              <a:t>)</a:t>
            </a:r>
            <a:r>
              <a:rPr lang="cs-CZ" dirty="0" smtClean="0"/>
              <a:t>. T</a:t>
            </a:r>
            <a:r>
              <a:rPr lang="en-US" dirty="0" smtClean="0"/>
              <a:t>hat means that all include myth of common origin and perceived cultural similarities/differences</a:t>
            </a:r>
            <a:r>
              <a:rPr lang="cs-CZ" dirty="0" smtClean="0"/>
              <a:t> </a:t>
            </a:r>
            <a:r>
              <a:rPr lang="en-US" dirty="0"/>
              <a:t>at least to some extent. </a:t>
            </a:r>
            <a:endParaRPr lang="en-US" dirty="0" smtClean="0"/>
          </a:p>
          <a:p>
            <a:r>
              <a:rPr lang="en-US" dirty="0" smtClean="0"/>
              <a:t>4) All nations can also contain „civic“ element (political-territorial unit as a part of identity). Some nations increased significantly inclination towards „civic“ element in course of time, i.e.</a:t>
            </a:r>
            <a:r>
              <a:rPr lang="cs-CZ" dirty="0" smtClean="0"/>
              <a:t>,</a:t>
            </a:r>
            <a:r>
              <a:rPr lang="en-US" dirty="0" smtClean="0"/>
              <a:t> all nations that seem to be now „ethnic“ can become „civic“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r>
              <a:rPr lang="en-US" dirty="0" smtClean="0"/>
              <a:t> (see </a:t>
            </a:r>
            <a:r>
              <a:rPr lang="en-US" dirty="0" err="1" smtClean="0"/>
              <a:t>Kuzio</a:t>
            </a:r>
            <a:r>
              <a:rPr lang="en-US" dirty="0" smtClean="0"/>
              <a:t>).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still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difference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nations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Some nations are more </a:t>
            </a:r>
            <a:r>
              <a:rPr lang="en-US" b="1" dirty="0" smtClean="0"/>
              <a:t>inclusive (West)</a:t>
            </a:r>
            <a:r>
              <a:rPr lang="en-US" dirty="0" smtClean="0"/>
              <a:t>, some more </a:t>
            </a:r>
            <a:r>
              <a:rPr lang="en-US" b="1" dirty="0" smtClean="0"/>
              <a:t>exclusive (</a:t>
            </a:r>
            <a:r>
              <a:rPr lang="cs-CZ" b="1" dirty="0" smtClean="0"/>
              <a:t>post-</a:t>
            </a:r>
            <a:r>
              <a:rPr lang="cs-CZ" b="1" dirty="0" err="1" smtClean="0"/>
              <a:t>Communist</a:t>
            </a:r>
            <a:r>
              <a:rPr lang="cs-CZ" b="1" dirty="0" smtClean="0"/>
              <a:t> </a:t>
            </a:r>
            <a:r>
              <a:rPr lang="en-US" b="1" dirty="0" smtClean="0"/>
              <a:t>CEE)</a:t>
            </a:r>
            <a:r>
              <a:rPr lang="en-US" dirty="0" smtClean="0"/>
              <a:t>, even though their nation building started a long time ago</a:t>
            </a:r>
          </a:p>
          <a:p>
            <a:r>
              <a:rPr lang="en-US" b="1" dirty="0" smtClean="0"/>
              <a:t>Evidence:</a:t>
            </a:r>
            <a:endParaRPr lang="en-US" dirty="0" smtClean="0"/>
          </a:p>
          <a:p>
            <a:r>
              <a:rPr lang="en-US" dirty="0" smtClean="0"/>
              <a:t>Higher number of minorities with distinct ethnic identity from the rest of the population in CEE compare to the West.</a:t>
            </a:r>
          </a:p>
          <a:p>
            <a:r>
              <a:rPr lang="en-US" dirty="0" smtClean="0"/>
              <a:t> More intense nationalist disputes leading to more frequent (and more violent) occurrence of ethnic conflicts in CEE compare to the West</a:t>
            </a:r>
          </a:p>
          <a:p>
            <a:r>
              <a:rPr lang="en-US" dirty="0" smtClean="0"/>
              <a:t>Robust minority policy and exclusivist citizenship policy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6367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difference</a:t>
            </a:r>
            <a:r>
              <a:rPr lang="cs-CZ" dirty="0" smtClean="0"/>
              <a:t> </a:t>
            </a:r>
            <a:r>
              <a:rPr lang="cs-CZ" dirty="0" err="1" smtClean="0"/>
              <a:t>come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Suggestion of R. Brubaker (1999): state-framed v. counter-state</a:t>
            </a:r>
            <a:r>
              <a:rPr lang="cs-CZ" dirty="0" smtClean="0"/>
              <a:t> </a:t>
            </a:r>
            <a:r>
              <a:rPr lang="cs-CZ" dirty="0" err="1" smtClean="0"/>
              <a:t>nationalism</a:t>
            </a:r>
            <a:endParaRPr lang="en-US" dirty="0" smtClean="0"/>
          </a:p>
          <a:p>
            <a:r>
              <a:rPr lang="en-US" dirty="0" smtClean="0"/>
              <a:t>Counter-state: against small states to make them associate into bigger units; against big states to make them break up into smaller units. </a:t>
            </a:r>
          </a:p>
          <a:p>
            <a:r>
              <a:rPr lang="cs-CZ" dirty="0" err="1" smtClean="0"/>
              <a:t>Yes</a:t>
            </a:r>
            <a:r>
              <a:rPr lang="cs-CZ" dirty="0" smtClean="0"/>
              <a:t> b</a:t>
            </a:r>
            <a:r>
              <a:rPr lang="en-US" dirty="0" err="1" smtClean="0"/>
              <a:t>ut</a:t>
            </a:r>
            <a:r>
              <a:rPr lang="en-US" dirty="0" smtClean="0"/>
              <a:t>: this theory works with arguments from too old historical development. It does not explain differences in inclusivity/exclusivity between today's state-framed nationalism of Germans and post-Communist states (e.g. Ukrainians)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en-US" dirty="0" smtClean="0"/>
              <a:t> nationalism of Umberto </a:t>
            </a:r>
            <a:r>
              <a:rPr lang="en-US" dirty="0" err="1" smtClean="0"/>
              <a:t>Bossi</a:t>
            </a:r>
            <a:r>
              <a:rPr lang="cs-CZ" dirty="0" smtClean="0"/>
              <a:t>´s</a:t>
            </a:r>
            <a:r>
              <a:rPr lang="en-US" dirty="0" smtClean="0"/>
              <a:t> League of the North and </a:t>
            </a:r>
            <a:r>
              <a:rPr lang="en-US" dirty="0" err="1" smtClean="0"/>
              <a:t>nationali</a:t>
            </a:r>
            <a:r>
              <a:rPr lang="cs-CZ" dirty="0" smtClean="0"/>
              <a:t>s</a:t>
            </a:r>
            <a:r>
              <a:rPr lang="en-US" dirty="0" smtClean="0"/>
              <a:t>m of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Czechs in Austro-Hungarian Empire.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difference</a:t>
            </a:r>
            <a:r>
              <a:rPr lang="cs-CZ" dirty="0" smtClean="0"/>
              <a:t> </a:t>
            </a:r>
            <a:r>
              <a:rPr lang="cs-CZ" dirty="0" err="1" smtClean="0"/>
              <a:t>come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Back</a:t>
            </a:r>
            <a:r>
              <a:rPr lang="cs-CZ" dirty="0" smtClean="0"/>
              <a:t> to </a:t>
            </a:r>
            <a:r>
              <a:rPr lang="cs-CZ" dirty="0" err="1" smtClean="0"/>
              <a:t>Kohn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en-US" dirty="0" smtClean="0"/>
              <a:t>concentrate only on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en-US" dirty="0" smtClean="0"/>
              <a:t>single aspect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Kohn</a:t>
            </a:r>
            <a:r>
              <a:rPr lang="cs-CZ" dirty="0" smtClean="0"/>
              <a:t>´s </a:t>
            </a:r>
            <a:r>
              <a:rPr lang="en-US" dirty="0" smtClean="0"/>
              <a:t>“</a:t>
            </a:r>
            <a:r>
              <a:rPr lang="cs-CZ" dirty="0" smtClean="0"/>
              <a:t>non-Western</a:t>
            </a:r>
            <a:r>
              <a:rPr lang="en-US" dirty="0" smtClean="0"/>
              <a:t>”</a:t>
            </a:r>
            <a:r>
              <a:rPr lang="cs-CZ" dirty="0" smtClean="0"/>
              <a:t> </a:t>
            </a:r>
            <a:r>
              <a:rPr lang="cs-CZ" dirty="0" err="1" smtClean="0"/>
              <a:t>nation</a:t>
            </a:r>
            <a:r>
              <a:rPr lang="cs-CZ" dirty="0" smtClean="0"/>
              <a:t>, </a:t>
            </a:r>
            <a:r>
              <a:rPr lang="en-US" dirty="0" smtClean="0"/>
              <a:t>which is most fundamental for understanding of </a:t>
            </a:r>
            <a:r>
              <a:rPr lang="cs-CZ" dirty="0" err="1" smtClean="0"/>
              <a:t>exclusivity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nation</a:t>
            </a:r>
            <a:r>
              <a:rPr lang="en-US" dirty="0" smtClean="0"/>
              <a:t>: </a:t>
            </a:r>
            <a:r>
              <a:rPr lang="en-US" b="1" dirty="0" smtClean="0"/>
              <a:t>myth of common origin</a:t>
            </a:r>
            <a:endParaRPr lang="cs-CZ" b="1" dirty="0" smtClean="0"/>
          </a:p>
          <a:p>
            <a:r>
              <a:rPr lang="cs-CZ" dirty="0" smtClean="0"/>
              <a:t>S</a:t>
            </a:r>
            <a:r>
              <a:rPr lang="en-US" dirty="0" err="1" smtClean="0"/>
              <a:t>tudy</a:t>
            </a:r>
            <a:r>
              <a:rPr lang="en-US" dirty="0" smtClean="0"/>
              <a:t> the in</a:t>
            </a:r>
            <a:r>
              <a:rPr lang="cs-CZ" dirty="0" smtClean="0"/>
              <a:t>t</a:t>
            </a:r>
            <a:r>
              <a:rPr lang="en-US" dirty="0" err="1" smtClean="0"/>
              <a:t>ensity</a:t>
            </a:r>
            <a:r>
              <a:rPr lang="en-US" dirty="0" smtClean="0"/>
              <a:t> of this aspect</a:t>
            </a:r>
            <a:r>
              <a:rPr lang="cs-CZ" dirty="0" smtClean="0"/>
              <a:t> (as </a:t>
            </a:r>
            <a:r>
              <a:rPr lang="cs-CZ" dirty="0" err="1" smtClean="0"/>
              <a:t>well</a:t>
            </a:r>
            <a:r>
              <a:rPr lang="cs-CZ" dirty="0" smtClean="0"/>
              <a:t> as </a:t>
            </a:r>
            <a:r>
              <a:rPr lang="cs-CZ" dirty="0" err="1" smtClean="0"/>
              <a:t>the</a:t>
            </a:r>
            <a:r>
              <a:rPr lang="cs-CZ" dirty="0" smtClean="0"/>
              <a:t> „</a:t>
            </a:r>
            <a:r>
              <a:rPr lang="cs-CZ" dirty="0" err="1" smtClean="0"/>
              <a:t>political</a:t>
            </a:r>
            <a:r>
              <a:rPr lang="cs-CZ" dirty="0" smtClean="0"/>
              <a:t>“ </a:t>
            </a:r>
            <a:r>
              <a:rPr lang="cs-CZ" dirty="0" err="1" smtClean="0"/>
              <a:t>elements</a:t>
            </a:r>
            <a:r>
              <a:rPr lang="cs-CZ" dirty="0" smtClean="0"/>
              <a:t>)</a:t>
            </a:r>
            <a:r>
              <a:rPr lang="en-US" dirty="0" smtClean="0"/>
              <a:t> in particular national movements</a:t>
            </a:r>
            <a:r>
              <a:rPr lang="cs-CZ" dirty="0" smtClean="0"/>
              <a:t>.</a:t>
            </a:r>
          </a:p>
          <a:p>
            <a:r>
              <a:rPr lang="cs-CZ" dirty="0" smtClean="0"/>
              <a:t>My terminology: </a:t>
            </a:r>
            <a:r>
              <a:rPr lang="cs-CZ" b="1" dirty="0" err="1" smtClean="0"/>
              <a:t>Primordialist</a:t>
            </a:r>
            <a:r>
              <a:rPr lang="cs-CZ" b="1" dirty="0" smtClean="0"/>
              <a:t> v. </a:t>
            </a:r>
            <a:r>
              <a:rPr lang="cs-CZ" b="1" dirty="0" err="1" smtClean="0"/>
              <a:t>territorial</a:t>
            </a:r>
            <a:r>
              <a:rPr lang="cs-CZ" b="1" dirty="0" smtClean="0"/>
              <a:t>-</a:t>
            </a:r>
            <a:r>
              <a:rPr lang="cs-CZ" b="1" dirty="0" err="1" smtClean="0"/>
              <a:t>political</a:t>
            </a:r>
            <a:r>
              <a:rPr lang="cs-CZ" b="1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32506</TotalTime>
  <Words>769</Words>
  <Application>Microsoft Office PowerPoint</Application>
  <PresentationFormat>Předvádění na obrazovce (4:3)</PresentationFormat>
  <Paragraphs>47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Ethnic v. Civic Nationalism</vt:lpstr>
      <vt:lpstr>Most frequently used dichotomies</vt:lpstr>
      <vt:lpstr>Characteristics of the types</vt:lpstr>
      <vt:lpstr>Arguments of critics</vt:lpstr>
      <vt:lpstr>Arguments of critics</vt:lpstr>
      <vt:lpstr>Is there still any difference between nations?</vt:lpstr>
      <vt:lpstr>Where does the difference come from?</vt:lpstr>
      <vt:lpstr>Where does the difference come from?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Ethnic v. Civic Nationalism</dc:title>
  <dc:creator>Acer</dc:creator>
  <cp:lastModifiedBy>Ondra</cp:lastModifiedBy>
  <cp:revision>188</cp:revision>
  <dcterms:created xsi:type="dcterms:W3CDTF">2012-10-15T20:50:24Z</dcterms:created>
  <dcterms:modified xsi:type="dcterms:W3CDTF">2018-04-14T19:11:03Z</dcterms:modified>
</cp:coreProperties>
</file>