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3" r:id="rId4"/>
    <p:sldId id="262" r:id="rId5"/>
    <p:sldId id="257" r:id="rId6"/>
    <p:sldId id="267" r:id="rId7"/>
    <p:sldId id="274" r:id="rId8"/>
    <p:sldId id="258" r:id="rId9"/>
    <p:sldId id="270" r:id="rId10"/>
    <p:sldId id="272" r:id="rId11"/>
    <p:sldId id="276" r:id="rId12"/>
    <p:sldId id="266" r:id="rId13"/>
    <p:sldId id="261" r:id="rId14"/>
    <p:sldId id="263" r:id="rId15"/>
    <p:sldId id="264" r:id="rId16"/>
    <p:sldId id="265" r:id="rId17"/>
    <p:sldId id="268" r:id="rId18"/>
    <p:sldId id="278" r:id="rId19"/>
    <p:sldId id="260" r:id="rId20"/>
    <p:sldId id="279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107E0-0332-4D0B-8332-5164D7F68395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B6F58-097A-44C2-A9A3-29E203CA4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07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4B6F58-097A-44C2-A9A3-29E203CA44D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435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1649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223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18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3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35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96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62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01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1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95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DE4F-6ACC-47BD-9E72-29801ECDF64D}" type="datetimeFigureOut">
              <a:rPr lang="cs-CZ" smtClean="0"/>
              <a:t>7. 2. 2018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EDE93-0064-4CAC-94FC-880431076F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2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	Výtvarná kultura a výchova I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	Mgr. Zuzana Fišerová, Ph.D. </a:t>
            </a:r>
          </a:p>
        </p:txBody>
      </p:sp>
    </p:spTree>
    <p:extLst>
      <p:ext uri="{BB962C8B-B14F-4D97-AF65-F5344CB8AC3E}">
        <p14:creationId xmlns:p14="http://schemas.microsoft.com/office/powerpoint/2010/main" val="109836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výtvarného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Malířství</a:t>
            </a:r>
          </a:p>
          <a:p>
            <a:r>
              <a:rPr lang="cs-CZ" dirty="0"/>
              <a:t>Sochařství</a:t>
            </a:r>
          </a:p>
          <a:p>
            <a:r>
              <a:rPr lang="cs-CZ" dirty="0"/>
              <a:t>Architektura</a:t>
            </a:r>
          </a:p>
          <a:p>
            <a:r>
              <a:rPr lang="cs-CZ" dirty="0"/>
              <a:t>Užité umění</a:t>
            </a:r>
          </a:p>
          <a:p>
            <a:r>
              <a:rPr lang="cs-CZ" dirty="0"/>
              <a:t>Fotografie</a:t>
            </a:r>
          </a:p>
          <a:p>
            <a:r>
              <a:rPr lang="cs-CZ" dirty="0"/>
              <a:t>…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668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lic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10747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kart.com/photos2/2014/VGB20060527_13632/405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672"/>
            <a:ext cx="4464496" cy="549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8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Estetika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aisthetikos</a:t>
            </a:r>
            <a:r>
              <a:rPr lang="cs-CZ" dirty="0"/>
              <a:t> - vnímavost, cit (pro krásu)) je filosofická disciplína zabývající se krásnem, jeho působením na člověka, lidským vnímáním pocitů a dojmů z uměleckých i přírodních výtvorů. (</a:t>
            </a:r>
            <a:r>
              <a:rPr lang="cs-CZ" dirty="0" err="1"/>
              <a:t>wikipedia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491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Techné</a:t>
            </a:r>
            <a:r>
              <a:rPr lang="cs-CZ" dirty="0"/>
              <a:t> a </a:t>
            </a:r>
            <a:r>
              <a:rPr lang="cs-CZ" dirty="0" err="1"/>
              <a:t>Aréthé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err="1"/>
              <a:t>areté</a:t>
            </a:r>
            <a:r>
              <a:rPr lang="cs-CZ" b="1" i="1" dirty="0"/>
              <a:t> </a:t>
            </a:r>
            <a:r>
              <a:rPr lang="cs-CZ" dirty="0"/>
              <a:t>– nenaučitelné vědění, dobro, ctnost nebo cit pro aktuální situaci</a:t>
            </a:r>
          </a:p>
          <a:p>
            <a:r>
              <a:rPr lang="cs-CZ" dirty="0"/>
              <a:t> </a:t>
            </a:r>
            <a:r>
              <a:rPr lang="cs-CZ" b="1" i="1" dirty="0" err="1"/>
              <a:t>techné</a:t>
            </a:r>
            <a:r>
              <a:rPr lang="cs-CZ" dirty="0"/>
              <a:t> – naučitelná reprodukovaná dovednost nebo znalost</a:t>
            </a:r>
          </a:p>
        </p:txBody>
      </p:sp>
    </p:spTree>
    <p:extLst>
      <p:ext uri="{BB962C8B-B14F-4D97-AF65-F5344CB8AC3E}">
        <p14:creationId xmlns:p14="http://schemas.microsoft.com/office/powerpoint/2010/main" val="186104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anweir.files.wordpress.com/2009/11/duchampfountaincol.jpg?w=4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4076700" cy="387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RINT urinál vč. sifonu Bíl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4968"/>
            <a:ext cx="2736304" cy="486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0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šimpan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59" y="28575"/>
            <a:ext cx="4512503" cy="338437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ýsledek obrázku pro wilhelm de koo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664" y="3096369"/>
            <a:ext cx="4534493" cy="367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23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banksy new york 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6" y="116631"/>
            <a:ext cx="5868764" cy="33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aha, Karlův most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aha, Karlův most.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74396"/>
            <a:ext cx="5101580" cy="32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51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…smysl a hodnota uměleckého díla nejsou dány pouze jeho autorem, ani nadosobně "shůry", </a:t>
            </a:r>
            <a:r>
              <a:rPr lang="cs-CZ" b="1" dirty="0"/>
              <a:t>ale že vznikají </a:t>
            </a:r>
            <a:r>
              <a:rPr lang="cs-CZ" dirty="0"/>
              <a:t>subjektivně jako výsledek osobních uvědomělých či </a:t>
            </a:r>
            <a:r>
              <a:rPr lang="cs-CZ" dirty="0" err="1"/>
              <a:t>mimovědomých</a:t>
            </a:r>
            <a:r>
              <a:rPr lang="cs-CZ" dirty="0"/>
              <a:t> zážitků a zkušeností </a:t>
            </a:r>
            <a:r>
              <a:rPr lang="cs-CZ" b="1" dirty="0"/>
              <a:t>umělce i diváka</a:t>
            </a:r>
            <a:r>
              <a:rPr lang="cs-CZ" dirty="0"/>
              <a:t> a jejich společný význam se vytváří v komunikačním procesu, </a:t>
            </a:r>
            <a:r>
              <a:rPr lang="cs-CZ" b="1" dirty="0"/>
              <a:t>v interpretaci</a:t>
            </a:r>
            <a:r>
              <a:rPr lang="cs-CZ" dirty="0"/>
              <a:t>. Umělcova či kritikova interpretace přitom zdaleka není automaticky hodnotnější než interpretace </a:t>
            </a:r>
            <a:r>
              <a:rPr lang="cs-CZ" b="1" dirty="0"/>
              <a:t>divákova</a:t>
            </a:r>
            <a:r>
              <a:rPr lang="cs-CZ" dirty="0"/>
              <a:t>. Každá vyjadřuje </a:t>
            </a:r>
            <a:r>
              <a:rPr lang="cs-CZ" b="1" dirty="0"/>
              <a:t>jedinečné, nezastupitelné zážitky a zkušenosti a svým zapojením do komunikační sítě má v jejích vazbách svou specifickou hodnotu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J. </a:t>
            </a:r>
            <a:r>
              <a:rPr lang="cs-CZ" dirty="0" err="1"/>
              <a:t>Vančát:</a:t>
            </a:r>
            <a:r>
              <a:rPr lang="cs-CZ" b="1" dirty="0" err="1"/>
              <a:t>Reflexe</a:t>
            </a:r>
            <a:r>
              <a:rPr lang="cs-CZ" b="1" dirty="0"/>
              <a:t> proměny výtvarného umění v koncepci oblasti Umění a kultura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061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/>
          <p:cNvSpPr>
            <a:spLocks noGrp="1"/>
          </p:cNvSpPr>
          <p:nvPr>
            <p:ph idx="1"/>
          </p:nvPr>
        </p:nvSpPr>
        <p:spPr>
          <a:xfrm>
            <a:off x="2627313" y="3284538"/>
            <a:ext cx="3384550" cy="749300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Umělecká tvorba</a:t>
            </a:r>
          </a:p>
        </p:txBody>
      </p:sp>
      <p:sp>
        <p:nvSpPr>
          <p:cNvPr id="9219" name="TextovéPole 3"/>
          <p:cNvSpPr txBox="1">
            <a:spLocks noChangeArrowheads="1"/>
          </p:cNvSpPr>
          <p:nvPr/>
        </p:nvSpPr>
        <p:spPr bwMode="auto">
          <a:xfrm>
            <a:off x="2051050" y="2349500"/>
            <a:ext cx="26654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Inspirace pro práci žáků</a:t>
            </a:r>
          </a:p>
        </p:txBody>
      </p:sp>
      <p:sp>
        <p:nvSpPr>
          <p:cNvPr id="9220" name="TextovéPole 4"/>
          <p:cNvSpPr txBox="1">
            <a:spLocks noChangeArrowheads="1"/>
          </p:cNvSpPr>
          <p:nvPr/>
        </p:nvSpPr>
        <p:spPr bwMode="auto">
          <a:xfrm>
            <a:off x="755650" y="908050"/>
            <a:ext cx="10953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Technika</a:t>
            </a:r>
          </a:p>
        </p:txBody>
      </p:sp>
      <p:sp>
        <p:nvSpPr>
          <p:cNvPr id="9221" name="TextovéPole 5"/>
          <p:cNvSpPr txBox="1">
            <a:spLocks noChangeArrowheads="1"/>
          </p:cNvSpPr>
          <p:nvPr/>
        </p:nvSpPr>
        <p:spPr bwMode="auto">
          <a:xfrm>
            <a:off x="2627313" y="692150"/>
            <a:ext cx="86518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Námět</a:t>
            </a:r>
          </a:p>
        </p:txBody>
      </p:sp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4356100" y="981075"/>
            <a:ext cx="5699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dirty="0"/>
              <a:t>Styl</a:t>
            </a:r>
          </a:p>
        </p:txBody>
      </p:sp>
      <p:sp>
        <p:nvSpPr>
          <p:cNvPr id="12" name="Šipka dolů 11"/>
          <p:cNvSpPr/>
          <p:nvPr/>
        </p:nvSpPr>
        <p:spPr>
          <a:xfrm rot="10800000">
            <a:off x="3348038" y="2708275"/>
            <a:ext cx="287337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Šipka dolů 12"/>
          <p:cNvSpPr/>
          <p:nvPr/>
        </p:nvSpPr>
        <p:spPr>
          <a:xfrm rot="10800000">
            <a:off x="2916238" y="1268413"/>
            <a:ext cx="287337" cy="792162"/>
          </a:xfrm>
          <a:prstGeom prst="downArrow">
            <a:avLst>
              <a:gd name="adj1" fmla="val 343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" name="Šipka dolů 13"/>
          <p:cNvSpPr/>
          <p:nvPr/>
        </p:nvSpPr>
        <p:spPr>
          <a:xfrm rot="13532686">
            <a:off x="4233862" y="1541463"/>
            <a:ext cx="288925" cy="78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Šipka dolů 14"/>
          <p:cNvSpPr/>
          <p:nvPr/>
        </p:nvSpPr>
        <p:spPr>
          <a:xfrm rot="8135610">
            <a:off x="1627188" y="1303338"/>
            <a:ext cx="287337" cy="963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27" name="TextovéPole 16"/>
          <p:cNvSpPr txBox="1">
            <a:spLocks noChangeArrowheads="1"/>
          </p:cNvSpPr>
          <p:nvPr/>
        </p:nvSpPr>
        <p:spPr bwMode="auto">
          <a:xfrm>
            <a:off x="468313" y="3357563"/>
            <a:ext cx="12223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Výuka DU</a:t>
            </a:r>
          </a:p>
        </p:txBody>
      </p:sp>
      <p:sp>
        <p:nvSpPr>
          <p:cNvPr id="9228" name="TextovéPole 17"/>
          <p:cNvSpPr txBox="1">
            <a:spLocks noChangeArrowheads="1"/>
          </p:cNvSpPr>
          <p:nvPr/>
        </p:nvSpPr>
        <p:spPr bwMode="auto">
          <a:xfrm>
            <a:off x="3203575" y="5949950"/>
            <a:ext cx="29940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Muzejní a galerijní edukace</a:t>
            </a:r>
          </a:p>
        </p:txBody>
      </p:sp>
      <p:sp>
        <p:nvSpPr>
          <p:cNvPr id="9229" name="TextovéPole 18"/>
          <p:cNvSpPr txBox="1">
            <a:spLocks noChangeArrowheads="1"/>
          </p:cNvSpPr>
          <p:nvPr/>
        </p:nvSpPr>
        <p:spPr bwMode="auto">
          <a:xfrm>
            <a:off x="4643438" y="4868863"/>
            <a:ext cx="40195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Inspirace pro mezipředmětové vztahy</a:t>
            </a:r>
          </a:p>
        </p:txBody>
      </p:sp>
      <p:sp>
        <p:nvSpPr>
          <p:cNvPr id="20" name="Šipka dolů 19"/>
          <p:cNvSpPr/>
          <p:nvPr/>
        </p:nvSpPr>
        <p:spPr>
          <a:xfrm rot="18951015">
            <a:off x="6046788" y="4008438"/>
            <a:ext cx="35877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1506021">
            <a:off x="2349500" y="4173538"/>
            <a:ext cx="288925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5400000">
            <a:off x="1980407" y="3212306"/>
            <a:ext cx="287338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3995738" y="4221163"/>
            <a:ext cx="288925" cy="16557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34" name="TextovéPole 25"/>
          <p:cNvSpPr txBox="1">
            <a:spLocks noChangeArrowheads="1"/>
          </p:cNvSpPr>
          <p:nvPr/>
        </p:nvSpPr>
        <p:spPr bwMode="auto">
          <a:xfrm>
            <a:off x="684213" y="5013325"/>
            <a:ext cx="23034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Vizuální gramotnost</a:t>
            </a:r>
          </a:p>
        </p:txBody>
      </p:sp>
      <p:sp>
        <p:nvSpPr>
          <p:cNvPr id="27" name="Šipka doprava 26"/>
          <p:cNvSpPr/>
          <p:nvPr/>
        </p:nvSpPr>
        <p:spPr>
          <a:xfrm rot="19424197" flipV="1">
            <a:off x="5992813" y="2928938"/>
            <a:ext cx="1079500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236" name="TextovéPole 27"/>
          <p:cNvSpPr txBox="1">
            <a:spLocks noChangeArrowheads="1"/>
          </p:cNvSpPr>
          <p:nvPr/>
        </p:nvSpPr>
        <p:spPr bwMode="auto">
          <a:xfrm>
            <a:off x="7019925" y="2492375"/>
            <a:ext cx="100806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Estetika</a:t>
            </a:r>
          </a:p>
        </p:txBody>
      </p:sp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941717" y="307406"/>
            <a:ext cx="8229600" cy="496022"/>
          </a:xfrm>
        </p:spPr>
        <p:txBody>
          <a:bodyPr>
            <a:normAutofit fontScale="90000"/>
          </a:bodyPr>
          <a:lstStyle/>
          <a:p>
            <a:r>
              <a:rPr lang="cs-CZ" dirty="0"/>
              <a:t>Výtvarná výchova</a:t>
            </a:r>
          </a:p>
        </p:txBody>
      </p:sp>
    </p:spTree>
    <p:extLst>
      <p:ext uri="{BB962C8B-B14F-4D97-AF65-F5344CB8AC3E}">
        <p14:creationId xmlns:p14="http://schemas.microsoft.com/office/powerpoint/2010/main" val="419187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Vizuální gramotnost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"</a:t>
            </a:r>
            <a:r>
              <a:rPr lang="cs-CZ" i="1" dirty="0"/>
              <a:t>Vizuální gramotnost se vztahuje na skupinu vizuálních schopností, které člověk může rozvíjet pomocí souběžného pozorování a vnímání dalších smyslových zkušeností a integrací těchto vjemů. Rozvoj těchto schopností je zásadní pro standardní postup učení. Když jsou tyto schopnosti vyvinuté, umožňují vizuálně gramotnému člověku rozlišovat a interpretovat vizuální děje, objekty, symboly, ať už přírodní či umělé, se kterými se setkává ve svém okolí. Díky kreativnímu využití těchto schopností, může člověk komunikovat s ostatními. Tyto schopnosti také umožňují ocenit kvalitu vizuální komunikace, lépe ji chápat a vychutnávat.“ </a:t>
            </a:r>
            <a:r>
              <a:rPr lang="cs-CZ" dirty="0"/>
              <a:t>(</a:t>
            </a:r>
            <a:r>
              <a:rPr lang="cs-CZ" dirty="0" err="1"/>
              <a:t>Debes</a:t>
            </a:r>
            <a:r>
              <a:rPr lang="cs-CZ" dirty="0"/>
              <a:t>, 1969)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81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Autofit/>
          </a:bodyPr>
          <a:lstStyle/>
          <a:p>
            <a:r>
              <a:rPr lang="cs-CZ" sz="1600" dirty="0"/>
              <a:t>ANOTACE</a:t>
            </a:r>
          </a:p>
          <a:p>
            <a:pPr marL="0" indent="0">
              <a:buNone/>
            </a:pPr>
            <a:r>
              <a:rPr lang="cs-CZ" sz="1600" dirty="0"/>
              <a:t>Komunikace (s) uměním. Dějiny a teorie moderního umění od 19. století po polovinu 20. století. Kontexty umělecké tvorby, aplikace historicko-teoretických poznatků v praxi: interaktivní přístupy, neformální vzdělávání, galerijní edukace apod.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CÍL PŘEDMĚTU</a:t>
            </a:r>
          </a:p>
          <a:p>
            <a:pPr marL="0" indent="0">
              <a:buNone/>
            </a:pPr>
            <a:r>
              <a:rPr lang="cs-CZ" sz="1600" dirty="0"/>
              <a:t>Cílem tohoto oborového prosemináře je motivovat studenty ke zvýšenému zájmu o obor, položit základy k vytvoření poučeného náhledu na obecné nadčasové problémy teorie umění a estetiky a dalšího rozvoje oborového myšlení. V oblasti oborové terminologie přesvědčit studenty o nezbytnosti postupného budování funkčního slovníku učitele výtvarné výchovy, se zvláštním zřetelem na schopnost vyjádření výtvarného zážitku.</a:t>
            </a:r>
          </a:p>
          <a:p>
            <a:pPr marL="0" indent="0">
              <a:buNone/>
            </a:pPr>
            <a:endParaRPr lang="cs-CZ" sz="1600" dirty="0"/>
          </a:p>
          <a:p>
            <a:r>
              <a:rPr lang="cs-CZ" sz="1600" dirty="0"/>
              <a:t>SYLABUS</a:t>
            </a:r>
          </a:p>
          <a:p>
            <a:pPr marL="0" indent="0">
              <a:buNone/>
            </a:pPr>
            <a:r>
              <a:rPr lang="cs-CZ" sz="1600" dirty="0"/>
              <a:t>Výtvarné umění a vizuální kultura 19. a první poloviny 20. století. Základní principy vývoje a proměn. Teorie umění a estetika. Umění jako prostředek komunikace a jeho výrazové prostředky; vztah umělec - umělecké dílo - skutečnost, jeho psychologické a sociální aspekty.</a:t>
            </a:r>
            <a:br>
              <a:rPr lang="cs-CZ" sz="1600" dirty="0"/>
            </a:br>
            <a:r>
              <a:rPr lang="cs-CZ" sz="1600" dirty="0"/>
              <a:t>Klíčová slova: Umělec, umělecké dílo, smysl a význam umění; umění jako výraz, komunikace, forma; jazyk umění; malířství, sochařství, architektura; historie umění, interpretace a reflexe uměleckého díla.</a:t>
            </a:r>
          </a:p>
          <a:p>
            <a:endParaRPr lang="cs-CZ" sz="1600" dirty="0"/>
          </a:p>
          <a:p>
            <a:r>
              <a:rPr lang="cs-CZ" sz="1600" dirty="0"/>
              <a:t>POŽADAVKY K ZÁPOČTU</a:t>
            </a:r>
          </a:p>
          <a:p>
            <a:pPr marL="0" indent="0">
              <a:buNone/>
            </a:pPr>
            <a:r>
              <a:rPr lang="cs-CZ" sz="1600" dirty="0"/>
              <a:t>Úspěšné splnění seminární práce; test</a:t>
            </a:r>
          </a:p>
        </p:txBody>
      </p:sp>
    </p:spTree>
    <p:extLst>
      <p:ext uri="{BB962C8B-B14F-4D97-AF65-F5344CB8AC3E}">
        <p14:creationId xmlns:p14="http://schemas.microsoft.com/office/powerpoint/2010/main" val="3778597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Vizuální gramotnost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1800" dirty="0"/>
              <a:t>…. chápeme jako mnohovrstevný soubor způsobilostí: od percepční senzitivity, a to na úrovni každodenní percepce prostředí života a vztahů každého jedince, kulturního habitu, schopnosti kritického myšlení, estetické otevřenosti - ve smyslu otevřenosti k emocionálním a empatickým vztahům a procesům až po schopnost vizuální výmluvnosti, a to ve smyslu aktivní kreativní činnosti v oblasti vytváření jakéhokoliv vizuálně vnímaného objektu (</a:t>
            </a:r>
            <a:r>
              <a:rPr lang="cs-CZ" altLang="cs-CZ" sz="1800" dirty="0" err="1"/>
              <a:t>Raney</a:t>
            </a:r>
            <a:r>
              <a:rPr lang="cs-CZ" altLang="cs-CZ" sz="1800" dirty="0"/>
              <a:t> in FULKOVÁ, M.: Když se řekne ...vizuální gramotnost. Výtvarná výchova, 2002, 42, č. 4., str. 12-14. ISSN 1210 3691).</a:t>
            </a:r>
          </a:p>
        </p:txBody>
      </p:sp>
    </p:spTree>
    <p:extLst>
      <p:ext uri="{BB962C8B-B14F-4D97-AF65-F5344CB8AC3E}">
        <p14:creationId xmlns:p14="http://schemas.microsoft.com/office/powerpoint/2010/main" val="817200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cs-CZ" altLang="zh-CN" i="1" dirty="0"/>
              <a:t> „ …poznávání a porozumění umění prostřednictvím soustředěné a vědomé reflexe a vlastní tvorby…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zh-CN" i="1" dirty="0"/>
              <a:t>…chápání umění jako specifického a nezastupitelného způsobu komunikace probíhající mezi všemi účastníky uměleckého procesu…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zh-CN" i="1" dirty="0"/>
              <a:t>…užívání jazyka umění jako prostředku k vyjádření nejrůznějších jevů, vztahů, prožitků, emocí a představ…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zh-CN" i="1" dirty="0"/>
              <a:t>…a k schopnosti svůj způsob vyjádření hodnotit, porovnávat a nabízet ostatním členům society…“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cs-CZ" altLang="zh-CN" i="1" dirty="0">
              <a:latin typeface="FineCE" pitchFamily="82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cs-CZ" altLang="zh-CN" sz="2800" dirty="0">
                <a:latin typeface="FineCE" pitchFamily="82" charset="0"/>
              </a:rPr>
              <a:t>Cílové zaměření vzdělávaní oblasti umění a kultura podle  RVP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9983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i="1" dirty="0"/>
              <a:t>„Slovo pochází ze slovesa </a:t>
            </a:r>
            <a:r>
              <a:rPr lang="cs-CZ" i="1" dirty="0" err="1"/>
              <a:t>colo</a:t>
            </a:r>
            <a:r>
              <a:rPr lang="cs-CZ" i="1" dirty="0"/>
              <a:t>, </a:t>
            </a:r>
            <a:r>
              <a:rPr lang="cs-CZ" i="1" dirty="0" err="1"/>
              <a:t>colere</a:t>
            </a:r>
            <a:r>
              <a:rPr lang="cs-CZ" i="1" dirty="0"/>
              <a:t>, </a:t>
            </a:r>
            <a:r>
              <a:rPr lang="cs-CZ" i="1" dirty="0" err="1"/>
              <a:t>cultum</a:t>
            </a:r>
            <a:r>
              <a:rPr lang="cs-CZ" i="1" dirty="0"/>
              <a:t> značícího obývat, pěstovat, vzdělávat, obdělávat, pečovat, též uctívat (odtud kult) – slovo </a:t>
            </a:r>
            <a:r>
              <a:rPr lang="cs-CZ" i="1" dirty="0" err="1"/>
              <a:t>cultura</a:t>
            </a:r>
            <a:r>
              <a:rPr lang="cs-CZ" i="1" dirty="0"/>
              <a:t> (pěstování, vzdělávání) značí tedy to, co nevzniká přirozeně a samozřejmě, ale co vyžaduje péči a čeho si je třeba vážit jako nesamozřejmého. Jako polárně opoziční bylo chápáno slovo natura (to, co má být zrozeno, to, co povstává přirozeně, rodí se – od </a:t>
            </a:r>
            <a:r>
              <a:rPr lang="cs-CZ" i="1" dirty="0" err="1"/>
              <a:t>nascor</a:t>
            </a:r>
            <a:r>
              <a:rPr lang="cs-CZ" i="1" dirty="0"/>
              <a:t>, </a:t>
            </a:r>
            <a:r>
              <a:rPr lang="cs-CZ" i="1" dirty="0" err="1"/>
              <a:t>nasci</a:t>
            </a:r>
            <a:r>
              <a:rPr lang="cs-CZ" i="1" dirty="0"/>
              <a:t>, </a:t>
            </a:r>
            <a:r>
              <a:rPr lang="cs-CZ" i="1" dirty="0" err="1"/>
              <a:t>natus</a:t>
            </a:r>
            <a:r>
              <a:rPr lang="cs-CZ" i="1" dirty="0"/>
              <a:t> sum – roditi se</a:t>
            </a:r>
            <a:r>
              <a:rPr lang="cs-CZ" dirty="0"/>
              <a:t>)“ (Komárek)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r>
              <a:rPr lang="cs-CZ" b="1" dirty="0"/>
              <a:t>materiální kultura </a:t>
            </a:r>
            <a:r>
              <a:rPr lang="cs-CZ" dirty="0"/>
              <a:t>- prostředky, předměty, nástroje...</a:t>
            </a:r>
          </a:p>
          <a:p>
            <a:r>
              <a:rPr lang="cs-CZ" b="1" dirty="0"/>
              <a:t>duchovní kultura </a:t>
            </a:r>
            <a:r>
              <a:rPr lang="cs-CZ" dirty="0"/>
              <a:t>- umění, filosofie, náboženství, věda, ideje...</a:t>
            </a:r>
          </a:p>
          <a:p>
            <a:r>
              <a:rPr lang="cs-CZ" b="1" dirty="0"/>
              <a:t>normativní kultura </a:t>
            </a:r>
            <a:r>
              <a:rPr lang="cs-CZ" dirty="0"/>
              <a:t>- morálka, právo, tradice, zvyky, zásady chování... (Petrusek, 2012)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850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Kultura, vizuální kultura…aneb oblasti zájmu výtvarné výchovy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i="1" dirty="0"/>
              <a:t>„Vizuální kultura je představována jako množina navzájem prostupných prostorů, fluktuujících v neustálém pohybu bez konkrétního a pevného středu…“</a:t>
            </a:r>
            <a:r>
              <a:rPr lang="cs-CZ" dirty="0"/>
              <a:t> (</a:t>
            </a:r>
            <a:r>
              <a:rPr lang="cs-CZ" dirty="0" err="1"/>
              <a:t>Fulková</a:t>
            </a:r>
            <a:r>
              <a:rPr lang="cs-CZ" dirty="0"/>
              <a:t> 2013)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1" descr="G:\zuzka\KULTURA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105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/>
              <a:t>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0000" lnSpcReduction="20000"/>
          </a:bodyPr>
          <a:lstStyle/>
          <a:p>
            <a:r>
              <a:rPr lang="cs-CZ" i="1" dirty="0"/>
              <a:t>„úmyslné tvoření nebo konání, jehož výsledek nad jiné výtvory a výkony vyniká jistou hodnotou již při pouhém nazírání a vnímání, tj. hodnotou estetickou“. (Ottův slovník naučný)</a:t>
            </a:r>
          </a:p>
          <a:p>
            <a:endParaRPr lang="cs-CZ" i="1" dirty="0"/>
          </a:p>
          <a:p>
            <a:r>
              <a:rPr lang="cs-CZ" i="1" dirty="0"/>
              <a:t>Umění je prostředkem zobrazování zážitků v esteticky uspořádaných tvarech (Kulka)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sebevyjádření </a:t>
            </a:r>
            <a:r>
              <a:rPr lang="cs-CZ" dirty="0"/>
              <a:t>– umění je prostředkem vyjadřování lidských myšlenek, názorů, postojů, pocitů, vkusových soudů, prožitků...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/>
              <a:t>zobrazení </a:t>
            </a:r>
            <a:r>
              <a:rPr lang="cs-CZ" dirty="0"/>
              <a:t>– umění musí být smyslově vnímatelné, myšlenka musí být zachycena v názorné obrazné podobě</a:t>
            </a:r>
          </a:p>
          <a:p>
            <a:pPr marL="0" indent="0">
              <a:buNone/>
            </a:pPr>
            <a:br>
              <a:rPr lang="cs-CZ" dirty="0"/>
            </a:br>
            <a:r>
              <a:rPr lang="cs-CZ" b="1" dirty="0"/>
              <a:t>estetické uspořádání </a:t>
            </a:r>
            <a:r>
              <a:rPr lang="cs-CZ" dirty="0"/>
              <a:t>– to, co je vyjadřováno a zobrazováno, musí být uspořádáno tak, aby to bylo krásné nebo esteticky působivé</a:t>
            </a:r>
          </a:p>
        </p:txBody>
      </p:sp>
    </p:spTree>
    <p:extLst>
      <p:ext uri="{BB962C8B-B14F-4D97-AF65-F5344CB8AC3E}">
        <p14:creationId xmlns:p14="http://schemas.microsoft.com/office/powerpoint/2010/main" val="301705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7" y="548680"/>
            <a:ext cx="4443757" cy="5472608"/>
          </a:xfrm>
          <a:prstGeom prst="rect">
            <a:avLst/>
          </a:prstGeom>
        </p:spPr>
      </p:pic>
      <p:pic>
        <p:nvPicPr>
          <p:cNvPr id="1026" name="Picture 2" descr="merda_artis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948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/>
              <a:t>umění Múzická (performativní)</a:t>
            </a:r>
          </a:p>
          <a:p>
            <a:r>
              <a:rPr lang="cs-CZ" b="1" i="1" dirty="0"/>
              <a:t>umění výtvarná (vizuální)</a:t>
            </a:r>
            <a:endParaRPr lang="cs-CZ" dirty="0"/>
          </a:p>
          <a:p>
            <a:endParaRPr lang="cs-CZ" dirty="0"/>
          </a:p>
          <a:p>
            <a:r>
              <a:rPr lang="cs-CZ" dirty="0"/>
              <a:t>Prostorová</a:t>
            </a:r>
          </a:p>
          <a:p>
            <a:r>
              <a:rPr lang="cs-CZ" dirty="0"/>
              <a:t>Časová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dirty="0" err="1"/>
              <a:t>Lessing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Volné</a:t>
            </a:r>
          </a:p>
          <a:p>
            <a:r>
              <a:rPr lang="cs-CZ" dirty="0"/>
              <a:t>Užité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30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umění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5990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794</Words>
  <Application>Microsoft Office PowerPoint</Application>
  <PresentationFormat>Předvádění na obrazovce (4:3)</PresentationFormat>
  <Paragraphs>79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宋体</vt:lpstr>
      <vt:lpstr>Arial</vt:lpstr>
      <vt:lpstr>Calibri</vt:lpstr>
      <vt:lpstr>FineCE</vt:lpstr>
      <vt:lpstr>Motiv systému Office</vt:lpstr>
      <vt:lpstr> Výtvarná kultura a výchova I  </vt:lpstr>
      <vt:lpstr>Prezentace aplikace PowerPoint</vt:lpstr>
      <vt:lpstr>Prezentace aplikace PowerPoint</vt:lpstr>
      <vt:lpstr>Kultura</vt:lpstr>
      <vt:lpstr>Kultura, vizuální kultura…aneb oblasti zájmu výtvarné výchovy</vt:lpstr>
      <vt:lpstr>Umění</vt:lpstr>
      <vt:lpstr>Prezentace aplikace PowerPoint</vt:lpstr>
      <vt:lpstr>Umění</vt:lpstr>
      <vt:lpstr>Funkce umění</vt:lpstr>
      <vt:lpstr>Druhy výtvarného umění</vt:lpstr>
      <vt:lpstr>Prezentace aplikace PowerPoint</vt:lpstr>
      <vt:lpstr>Estetika</vt:lpstr>
      <vt:lpstr>Techné a Aréthé</vt:lpstr>
      <vt:lpstr>Prezentace aplikace PowerPoint</vt:lpstr>
      <vt:lpstr>Prezentace aplikace PowerPoint</vt:lpstr>
      <vt:lpstr>Prezentace aplikace PowerPoint</vt:lpstr>
      <vt:lpstr>Prezentace aplikace PowerPoint</vt:lpstr>
      <vt:lpstr>Výtvarná výchova</vt:lpstr>
      <vt:lpstr>Vizuální gramotnost</vt:lpstr>
      <vt:lpstr>Vizuální gramotnost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</dc:creator>
  <cp:lastModifiedBy>Magdalena Novotná</cp:lastModifiedBy>
  <cp:revision>17</cp:revision>
  <dcterms:created xsi:type="dcterms:W3CDTF">2016-11-03T03:20:54Z</dcterms:created>
  <dcterms:modified xsi:type="dcterms:W3CDTF">2018-02-07T16:43:09Z</dcterms:modified>
</cp:coreProperties>
</file>