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6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27" autoAdjust="0"/>
    <p:restoredTop sz="94660"/>
  </p:normalViewPr>
  <p:slideViewPr>
    <p:cSldViewPr snapToGrid="0">
      <p:cViewPr varScale="1">
        <p:scale>
          <a:sx n="87" d="100"/>
          <a:sy n="87" d="100"/>
        </p:scale>
        <p:origin x="10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BF9C4-8FC1-4D60-BEA4-7F3A325EC6D4}" type="datetimeFigureOut">
              <a:rPr lang="cs-CZ" smtClean="0"/>
              <a:t>11.05.2021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B68E-8F52-4298-A647-AC98FA1234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1573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BF9C4-8FC1-4D60-BEA4-7F3A325EC6D4}" type="datetimeFigureOut">
              <a:rPr lang="cs-CZ" smtClean="0"/>
              <a:t>11.05.2021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B68E-8F52-4298-A647-AC98FA1234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0897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BF9C4-8FC1-4D60-BEA4-7F3A325EC6D4}" type="datetimeFigureOut">
              <a:rPr lang="cs-CZ" smtClean="0"/>
              <a:t>11.05.2021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B68E-8F52-4298-A647-AC98FA123439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1225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BF9C4-8FC1-4D60-BEA4-7F3A325EC6D4}" type="datetimeFigureOut">
              <a:rPr lang="cs-CZ" smtClean="0"/>
              <a:t>11.05.2021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B68E-8F52-4298-A647-AC98FA1234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1113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BF9C4-8FC1-4D60-BEA4-7F3A325EC6D4}" type="datetimeFigureOut">
              <a:rPr lang="cs-CZ" smtClean="0"/>
              <a:t>11.05.2021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B68E-8F52-4298-A647-AC98FA123439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832132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BF9C4-8FC1-4D60-BEA4-7F3A325EC6D4}" type="datetimeFigureOut">
              <a:rPr lang="cs-CZ" smtClean="0"/>
              <a:t>11.05.2021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B68E-8F52-4298-A647-AC98FA1234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73793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BF9C4-8FC1-4D60-BEA4-7F3A325EC6D4}" type="datetimeFigureOut">
              <a:rPr lang="cs-CZ" smtClean="0"/>
              <a:t>11.05.2021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B68E-8F52-4298-A647-AC98FA1234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90191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BF9C4-8FC1-4D60-BEA4-7F3A325EC6D4}" type="datetimeFigureOut">
              <a:rPr lang="cs-CZ" smtClean="0"/>
              <a:t>11.05.2021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B68E-8F52-4298-A647-AC98FA1234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5927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BF9C4-8FC1-4D60-BEA4-7F3A325EC6D4}" type="datetimeFigureOut">
              <a:rPr lang="cs-CZ" smtClean="0"/>
              <a:t>11.05.2021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B68E-8F52-4298-A647-AC98FA1234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7460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BF9C4-8FC1-4D60-BEA4-7F3A325EC6D4}" type="datetimeFigureOut">
              <a:rPr lang="cs-CZ" smtClean="0"/>
              <a:t>11.05.2021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B68E-8F52-4298-A647-AC98FA1234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9009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BF9C4-8FC1-4D60-BEA4-7F3A325EC6D4}" type="datetimeFigureOut">
              <a:rPr lang="cs-CZ" smtClean="0"/>
              <a:t>11.05.2021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B68E-8F52-4298-A647-AC98FA1234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6060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BF9C4-8FC1-4D60-BEA4-7F3A325EC6D4}" type="datetimeFigureOut">
              <a:rPr lang="cs-CZ" smtClean="0"/>
              <a:t>11.05.2021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B68E-8F52-4298-A647-AC98FA1234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6459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BF9C4-8FC1-4D60-BEA4-7F3A325EC6D4}" type="datetimeFigureOut">
              <a:rPr lang="cs-CZ" smtClean="0"/>
              <a:t>11.05.2021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B68E-8F52-4298-A647-AC98FA1234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9300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BF9C4-8FC1-4D60-BEA4-7F3A325EC6D4}" type="datetimeFigureOut">
              <a:rPr lang="cs-CZ" smtClean="0"/>
              <a:t>11.05.2021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B68E-8F52-4298-A647-AC98FA1234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1839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BF9C4-8FC1-4D60-BEA4-7F3A325EC6D4}" type="datetimeFigureOut">
              <a:rPr lang="cs-CZ" smtClean="0"/>
              <a:t>11.05.2021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B68E-8F52-4298-A647-AC98FA1234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9812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BF9C4-8FC1-4D60-BEA4-7F3A325EC6D4}" type="datetimeFigureOut">
              <a:rPr lang="cs-CZ" smtClean="0"/>
              <a:t>11.05.2021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B68E-8F52-4298-A647-AC98FA1234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6632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BF9C4-8FC1-4D60-BEA4-7F3A325EC6D4}" type="datetimeFigureOut">
              <a:rPr lang="cs-CZ" smtClean="0"/>
              <a:t>11.05.2021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604B68E-8F52-4298-A647-AC98FA1234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9594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microsoft.com/office/2007/relationships/media" Target="../media/media7.m4a"/><Relationship Id="rId7" Type="http://schemas.openxmlformats.org/officeDocument/2006/relationships/image" Target="../media/image9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0.xml"/><Relationship Id="rId4" Type="http://schemas.openxmlformats.org/officeDocument/2006/relationships/audio" Target="../media/media7.m4a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9BF77DC9-6E48-4E6D-9A1E-A0343E961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" y="1527348"/>
            <a:ext cx="9184194" cy="2943052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Vliv rodiny na aktivní sportování dětí</a:t>
            </a:r>
            <a:endParaRPr lang="cs-CZ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023054A7-151C-48B7-9EE7-7E805D057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8783" y="5092265"/>
            <a:ext cx="8596668" cy="1243731"/>
          </a:xfrm>
        </p:spPr>
        <p:txBody>
          <a:bodyPr anchor="t">
            <a:normAutofit/>
          </a:bodyPr>
          <a:lstStyle/>
          <a:p>
            <a:r>
              <a:rPr lang="cs-CZ" sz="1400" dirty="0"/>
              <a:t>Autor seminární práce: Vojtěch Šmíd</a:t>
            </a:r>
          </a:p>
          <a:p>
            <a:r>
              <a:rPr lang="cs-CZ" sz="1400" dirty="0"/>
              <a:t>Předmět: Proseminář k akademickým dovednostem</a:t>
            </a:r>
          </a:p>
          <a:p>
            <a:r>
              <a:rPr lang="cs-CZ" sz="1400" dirty="0"/>
              <a:t>Pelhřimov, 2021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A9021F8-85C5-45E1-A2E5-3B4B57AB1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57" y="283617"/>
            <a:ext cx="1393715" cy="1403394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C2FCE04-B047-4E3C-AD84-600FB0C92B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1067" y="5714130"/>
            <a:ext cx="750888" cy="75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02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9BF77DC9-6E48-4E6D-9A1E-A0343E961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17" y="1882066"/>
            <a:ext cx="8974934" cy="1243731"/>
          </a:xfrm>
        </p:spPr>
        <p:txBody>
          <a:bodyPr anchor="t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Děkuji za pozornost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A9021F8-85C5-45E1-A2E5-3B4B57AB1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57" y="283617"/>
            <a:ext cx="1393715" cy="1403394"/>
          </a:xfrm>
          <a:prstGeom prst="rect">
            <a:avLst/>
          </a:prstGeom>
        </p:spPr>
      </p:pic>
      <p:pic>
        <p:nvPicPr>
          <p:cNvPr id="5" name="Grafický objekt 4" descr="Potřesení rukou obrys">
            <a:extLst>
              <a:ext uri="{FF2B5EF4-FFF2-40B4-BE49-F238E27FC236}">
                <a16:creationId xmlns:a16="http://schemas.microsoft.com/office/drawing/2014/main" id="{85AE5F4C-F003-4371-A200-3F25FA4B95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00784" y="3125797"/>
            <a:ext cx="914400" cy="9144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0606900-1A5F-4587-A180-E4F968DD228B}"/>
              </a:ext>
            </a:extLst>
          </p:cNvPr>
          <p:cNvSpPr txBox="1"/>
          <p:nvPr/>
        </p:nvSpPr>
        <p:spPr>
          <a:xfrm>
            <a:off x="719091" y="5805996"/>
            <a:ext cx="3089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voj.smid@centrum.cz</a:t>
            </a: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5A40407-2351-40CA-AEBE-AB34447BC5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94134" y="4990613"/>
            <a:ext cx="920222" cy="92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19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9BF77DC9-6E48-4E6D-9A1E-A0343E961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17" y="1882066"/>
            <a:ext cx="8974934" cy="1243731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Cíl práce</a:t>
            </a:r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023054A7-151C-48B7-9EE7-7E805D057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0517" y="3320852"/>
            <a:ext cx="8974934" cy="3015144"/>
          </a:xfrm>
        </p:spPr>
        <p:txBody>
          <a:bodyPr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Znázornit jakým způsobem ovlivňuje rodina aktivní sportování dětí, odhalit pozitivní a negativní přístupy, prvky výchovy a závěrem rozklíčovat ideální výchovné prostředí pro mladého sportovce.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Proč je vybrané téma zajímavé?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A9021F8-85C5-45E1-A2E5-3B4B57AB1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57" y="283617"/>
            <a:ext cx="1393715" cy="1403394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6FFCF9F-0274-4D65-80A8-7723C3F9AC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7024" y="5604933"/>
            <a:ext cx="731063" cy="73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84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9BF77DC9-6E48-4E6D-9A1E-A0343E961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17" y="1882066"/>
            <a:ext cx="8974934" cy="1243731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Pohybové a sportovní aktivity</a:t>
            </a:r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023054A7-151C-48B7-9EE7-7E805D057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0517" y="3320852"/>
            <a:ext cx="8974934" cy="3015144"/>
          </a:xfrm>
        </p:spPr>
        <p:txBody>
          <a:bodyPr anchor="t">
            <a:norm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Sekot (2008) definuje sport jako institucionalizovanou pohybovou aktivitu motivovanou zvýšením celkové kondice, osobním prožitkem či cíleným výsledkem nebo výkonem.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sedentarismus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pontánní pohybové aktivity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volný čas</a:t>
            </a:r>
            <a:endParaRPr lang="cs-CZ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A9021F8-85C5-45E1-A2E5-3B4B57AB1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57" y="283617"/>
            <a:ext cx="1393715" cy="1403394"/>
          </a:xfrm>
          <a:prstGeom prst="rect">
            <a:avLst/>
          </a:prstGeom>
        </p:spPr>
      </p:pic>
      <p:pic>
        <p:nvPicPr>
          <p:cNvPr id="20" name="Grafický objekt 19" descr="Sportovní míče obrys">
            <a:extLst>
              <a:ext uri="{FF2B5EF4-FFF2-40B4-BE49-F238E27FC236}">
                <a16:creationId xmlns:a16="http://schemas.microsoft.com/office/drawing/2014/main" id="{D283F399-9ED3-489D-97A3-1B59ACA74A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78197" y="1044413"/>
            <a:ext cx="1674920" cy="167492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414FB1F-7DAF-46C5-B7CB-58EDEC4B5A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80955" y="5813587"/>
            <a:ext cx="717464" cy="71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9BF77DC9-6E48-4E6D-9A1E-A0343E961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17" y="1882066"/>
            <a:ext cx="8974934" cy="1243731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Rodina</a:t>
            </a:r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023054A7-151C-48B7-9EE7-7E805D057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0517" y="3320852"/>
            <a:ext cx="8974934" cy="3015144"/>
          </a:xfrm>
        </p:spPr>
        <p:txBody>
          <a:bodyPr anchor="t">
            <a:norm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Rodina vytváří důležité sociální a vzdělávací prostředí, které působí na rozvoj a vývoj dítěte. Výrazně se podílí na uspokojování potřeb všech svých členů. (Gillernová, 2004)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základní jednotka společnosti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cs-CZ" sz="16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livy na životní styl rodiny: společenskopolitické a ekonomické situace, technologické podmínky</a:t>
            </a:r>
            <a:endParaRPr lang="cs-CZ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A9021F8-85C5-45E1-A2E5-3B4B57AB1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57" y="283617"/>
            <a:ext cx="1393715" cy="1403394"/>
          </a:xfrm>
          <a:prstGeom prst="rect">
            <a:avLst/>
          </a:prstGeom>
        </p:spPr>
      </p:pic>
      <p:pic>
        <p:nvPicPr>
          <p:cNvPr id="4" name="Grafický objekt 3" descr="Rodina s chlapcem obrys">
            <a:extLst>
              <a:ext uri="{FF2B5EF4-FFF2-40B4-BE49-F238E27FC236}">
                <a16:creationId xmlns:a16="http://schemas.microsoft.com/office/drawing/2014/main" id="{3DA9C11F-F1E3-4232-B19E-8B04F48B67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27256" y="982632"/>
            <a:ext cx="1798867" cy="1798867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D5981C4-A717-4B20-8A09-4F1D378B0B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00220" y="5875368"/>
            <a:ext cx="788469" cy="78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42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9BF77DC9-6E48-4E6D-9A1E-A0343E961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17" y="1882066"/>
            <a:ext cx="8974934" cy="1243731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Rodičovský styl výchovy</a:t>
            </a:r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023054A7-151C-48B7-9EE7-7E805D057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0517" y="3320852"/>
            <a:ext cx="8974934" cy="3015144"/>
          </a:xfrm>
        </p:spPr>
        <p:txBody>
          <a:bodyPr anchor="t">
            <a:norm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cs-CZ" sz="160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Rodičovský styl výchovy (…) je výrazem speciálního chování rodičů vůči dětem, které reflektuje širší koncepci a strategii rodičovských praktik</a:t>
            </a:r>
            <a:r>
              <a:rPr lang="cs-CZ" sz="16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.“ (Sekot, 2019, s. 48)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Stabilizování vzájemného pozitivního vztahu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Budování zdravé rodičovské autority a kladného vztahu k pohybovým aktivitám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Důsledek: silné mezilidské vztahy, schopnost navazovat přátelství, komunikace s okolím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Čtyřstupňový model: autoritářský, autoritativní, liberální a lhostejný styl</a:t>
            </a:r>
            <a:endParaRPr lang="cs-CZ" sz="1600" dirty="0">
              <a:solidFill>
                <a:srgbClr val="22222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A9021F8-85C5-45E1-A2E5-3B4B57AB1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57" y="283617"/>
            <a:ext cx="1393715" cy="1403394"/>
          </a:xfrm>
          <a:prstGeom prst="rect">
            <a:avLst/>
          </a:prstGeom>
        </p:spPr>
      </p:pic>
      <p:pic>
        <p:nvPicPr>
          <p:cNvPr id="4" name="Grafický objekt 3" descr="Žena s dítětem obrys">
            <a:extLst>
              <a:ext uri="{FF2B5EF4-FFF2-40B4-BE49-F238E27FC236}">
                <a16:creationId xmlns:a16="http://schemas.microsoft.com/office/drawing/2014/main" id="{EFBAF7E1-9931-4A91-802E-F883EEC9F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76233" y="1221698"/>
            <a:ext cx="1569218" cy="1569218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5265FEE-F9BD-49FF-AC11-3294C0271E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28000" y="5790313"/>
            <a:ext cx="776523" cy="77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70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9BF77DC9-6E48-4E6D-9A1E-A0343E961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17" y="1882066"/>
            <a:ext cx="6001304" cy="1243731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Rodiče a sportování dětí</a:t>
            </a:r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023054A7-151C-48B7-9EE7-7E805D057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0517" y="3320852"/>
            <a:ext cx="8974934" cy="3015144"/>
          </a:xfrm>
        </p:spPr>
        <p:txBody>
          <a:bodyPr anchor="t">
            <a:norm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„Gatekeepers“ a „Supporters“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vliv na výběr sportovní činnosti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cs-CZ" sz="16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liv na tréninkový přístup k jednotlivým sportům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ovlivnění finanční náročností vybraných sportů</a:t>
            </a:r>
            <a:endParaRPr lang="cs-CZ" sz="1600" dirty="0">
              <a:solidFill>
                <a:srgbClr val="22222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vztah mezi rodičem, dítětem a trenérem</a:t>
            </a:r>
            <a:endParaRPr lang="cs-CZ" sz="1600" dirty="0">
              <a:solidFill>
                <a:srgbClr val="22222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A9021F8-85C5-45E1-A2E5-3B4B57AB13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257" y="283617"/>
            <a:ext cx="1393715" cy="1403394"/>
          </a:xfrm>
          <a:prstGeom prst="rect">
            <a:avLst/>
          </a:prstGeom>
        </p:spPr>
      </p:pic>
      <p:pic>
        <p:nvPicPr>
          <p:cNvPr id="4" name="Grafický objekt 3" descr="Pískání obrys">
            <a:extLst>
              <a:ext uri="{FF2B5EF4-FFF2-40B4-BE49-F238E27FC236}">
                <a16:creationId xmlns:a16="http://schemas.microsoft.com/office/drawing/2014/main" id="{1012F995-7C35-42AE-9899-5CAF752EA1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37749" y="665044"/>
            <a:ext cx="1637627" cy="1637627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2665853-254A-48F6-9632-E5F073F1F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29600" y="4706218"/>
            <a:ext cx="845776" cy="845776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9018099-C038-432F-87BA-A30434C135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20106" y="5551994"/>
            <a:ext cx="845776" cy="84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48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91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9BF77DC9-6E48-4E6D-9A1E-A0343E961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17" y="1882066"/>
            <a:ext cx="8974934" cy="1243731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Metoda</a:t>
            </a:r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023054A7-151C-48B7-9EE7-7E805D057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0517" y="3320852"/>
            <a:ext cx="8974934" cy="3015144"/>
          </a:xfrm>
        </p:spPr>
        <p:txBody>
          <a:bodyPr anchor="t">
            <a:norm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Google </a:t>
            </a:r>
            <a:r>
              <a:rPr lang="cs-CZ" sz="16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cs-CZ" sz="16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cholar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literární rešerše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klíčová slova: rodina, vliv, sport, děti, výchova</a:t>
            </a:r>
            <a:endParaRPr lang="cs-CZ" sz="1600" dirty="0">
              <a:solidFill>
                <a:srgbClr val="22222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A9021F8-85C5-45E1-A2E5-3B4B57AB1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57" y="283617"/>
            <a:ext cx="1393715" cy="1403394"/>
          </a:xfrm>
          <a:prstGeom prst="rect">
            <a:avLst/>
          </a:prstGeom>
        </p:spPr>
      </p:pic>
      <p:pic>
        <p:nvPicPr>
          <p:cNvPr id="4" name="Grafický objekt 3" descr="Lupa se souvislou výplní">
            <a:extLst>
              <a:ext uri="{FF2B5EF4-FFF2-40B4-BE49-F238E27FC236}">
                <a16:creationId xmlns:a16="http://schemas.microsoft.com/office/drawing/2014/main" id="{BC7E3FE1-FC47-4E5D-AD58-E9B2C110AD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95966" y="1889314"/>
            <a:ext cx="1236483" cy="1236483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1C5B876-6C50-4F5C-85D9-A87AC5C098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56160" y="5063066"/>
            <a:ext cx="776289" cy="77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47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9BF77DC9-6E48-4E6D-9A1E-A0343E961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17" y="1882066"/>
            <a:ext cx="8974934" cy="1243731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Výsledky</a:t>
            </a:r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023054A7-151C-48B7-9EE7-7E805D057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0517" y="3320852"/>
            <a:ext cx="8974934" cy="3015144"/>
          </a:xfrm>
        </p:spPr>
        <p:txBody>
          <a:bodyPr anchor="t">
            <a:norm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cs-CZ" sz="16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liv rodiny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pozitivní a negativní přístupy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ideální výchovné prostředí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A9021F8-85C5-45E1-A2E5-3B4B57AB1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57" y="283617"/>
            <a:ext cx="1393715" cy="1403394"/>
          </a:xfrm>
          <a:prstGeom prst="rect">
            <a:avLst/>
          </a:prstGeom>
        </p:spPr>
      </p:pic>
      <p:pic>
        <p:nvPicPr>
          <p:cNvPr id="4" name="Grafický objekt 3" descr="Prezentace s výsečovým grafem obrys">
            <a:extLst>
              <a:ext uri="{FF2B5EF4-FFF2-40B4-BE49-F238E27FC236}">
                <a16:creationId xmlns:a16="http://schemas.microsoft.com/office/drawing/2014/main" id="{79606C3A-FECA-4511-98AD-63BFF12E5F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67315" y="1313601"/>
            <a:ext cx="1909723" cy="1909723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F601084-BE88-4138-81C2-47B5F87668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47260" y="5324267"/>
            <a:ext cx="749264" cy="74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23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69300">
              <a:srgbClr val="F3F3F3"/>
            </a:gs>
            <a:gs pos="0">
              <a:srgbClr val="F3F3F3"/>
            </a:gs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9BF77DC9-6E48-4E6D-9A1E-A0343E961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942" y="1796628"/>
            <a:ext cx="1879330" cy="1054288"/>
          </a:xfrm>
        </p:spPr>
        <p:txBody>
          <a:bodyPr vert="horz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Zdroje</a:t>
            </a:r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023054A7-151C-48B7-9EE7-7E805D057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34071" y="443883"/>
            <a:ext cx="7355148" cy="6228154"/>
          </a:xfrm>
        </p:spPr>
        <p:txBody>
          <a:bodyPr anchor="t">
            <a:normAutofit fontScale="25000" lnSpcReduction="20000"/>
          </a:bodyPr>
          <a:lstStyle/>
          <a:p>
            <a:pPr algn="just">
              <a:lnSpc>
                <a:spcPct val="170000"/>
              </a:lnSpc>
            </a:pPr>
            <a:r>
              <a:rPr lang="cs-CZ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 Baxter-Jones, A. D. G., &amp; Maffulli, N. (2003). Parental influence on sport participation in elite young athletes. </a:t>
            </a:r>
            <a:r>
              <a:rPr lang="cs-CZ" sz="320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Journal of sports medicine and physical fitness</a:t>
            </a:r>
            <a:r>
              <a:rPr lang="cs-CZ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cs-CZ" sz="320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43</a:t>
            </a:r>
            <a:r>
              <a:rPr lang="cs-CZ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(2), 250.</a:t>
            </a:r>
            <a:endParaRPr lang="cs-CZ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70000"/>
              </a:lnSpc>
            </a:pPr>
            <a:r>
              <a:rPr lang="cs-CZ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 Conrade, G., &amp; Ho, R. (2001). Differential parenting styles for fathers and mothers. </a:t>
            </a:r>
            <a:r>
              <a:rPr lang="cs-CZ" sz="320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Australian Journal of Psychology</a:t>
            </a:r>
            <a:r>
              <a:rPr lang="cs-CZ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cs-CZ" sz="320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53</a:t>
            </a:r>
            <a:r>
              <a:rPr lang="cs-CZ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(1), 29-35.</a:t>
            </a:r>
            <a:endParaRPr lang="cs-CZ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70000"/>
              </a:lnSpc>
            </a:pPr>
            <a:r>
              <a:rPr lang="cs-CZ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3) Gillernová, I. (2004). Způsob výchovy v současné české rodině z pohledu dospívajících chlapců a dívek. </a:t>
            </a:r>
            <a:r>
              <a:rPr lang="cs-CZ" sz="320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Psychologické dny</a:t>
            </a:r>
            <a:r>
              <a:rPr lang="cs-CZ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1-14.</a:t>
            </a:r>
            <a:endParaRPr lang="cs-CZ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70000"/>
              </a:lnSpc>
            </a:pPr>
            <a:r>
              <a:rPr lang="cs-CZ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4) Jaromír, V. (2016). </a:t>
            </a:r>
            <a:r>
              <a:rPr lang="cs-CZ" sz="320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Fotbal-trénink budoucích hvězd: druhé, doplněné vydání</a:t>
            </a:r>
            <a:r>
              <a:rPr lang="cs-CZ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Grada Publishing as.</a:t>
            </a:r>
            <a:endParaRPr lang="cs-CZ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70000"/>
              </a:lnSpc>
            </a:pPr>
            <a:r>
              <a:rPr lang="cs-CZ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5) Kraus, B. (2017). VLIV ŽIVOTNÍHO STYLU SOUČASNÝCH RODIN NA ŽIVOT DĚTÍ1. </a:t>
            </a:r>
            <a:r>
              <a:rPr lang="cs-CZ" sz="320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Zlatica Bakošová</a:t>
            </a:r>
            <a:r>
              <a:rPr lang="cs-CZ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7.</a:t>
            </a:r>
            <a:endParaRPr lang="cs-CZ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70000"/>
              </a:lnSpc>
            </a:pPr>
            <a:r>
              <a:rPr lang="cs-CZ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6) Khan, S., Zia-Ul-Islam, S., &amp; Iqbal, Y. (2020). INFLUENCE OF FAMILY UPON THE SPORT PARTICIPATION OF UNIVERSITIES'ATHLETESS. </a:t>
            </a:r>
            <a:r>
              <a:rPr lang="cs-CZ" sz="320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Shield: Research Journal of Physical Education &amp; Sports Science</a:t>
            </a:r>
            <a:r>
              <a:rPr lang="cs-CZ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cs-CZ" sz="320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cs-CZ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70000"/>
              </a:lnSpc>
            </a:pPr>
            <a:r>
              <a:rPr lang="cs-CZ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7) Lauer, L., Gould, D., Roman, N., &amp; Pierce, M. (2010). Parental behaviors that affect junior tennis player development. </a:t>
            </a:r>
            <a:r>
              <a:rPr lang="cs-CZ" sz="320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Psychology of sport and exercise</a:t>
            </a:r>
            <a:r>
              <a:rPr lang="cs-CZ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cs-CZ" sz="320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  <a:r>
              <a:rPr lang="cs-CZ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(6), 487-496.</a:t>
            </a:r>
            <a:endParaRPr lang="cs-CZ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70000"/>
              </a:lnSpc>
            </a:pPr>
            <a:r>
              <a:rPr lang="cs-CZ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8) Matějček, Z. (2017). </a:t>
            </a:r>
            <a:r>
              <a:rPr lang="cs-CZ" sz="320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Rodiče a děti</a:t>
            </a:r>
            <a:r>
              <a:rPr lang="cs-CZ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Vyšehrad.</a:t>
            </a:r>
            <a:endParaRPr lang="cs-CZ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70000"/>
              </a:lnSpc>
            </a:pPr>
            <a:r>
              <a:rPr lang="cs-CZ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9) Matoušek, O., &amp; Hadinec, M. (1993). </a:t>
            </a:r>
            <a:r>
              <a:rPr lang="cs-CZ" sz="320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Rodina jako instituce a vztahová síť</a:t>
            </a:r>
            <a:r>
              <a:rPr lang="cs-CZ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Sociologické nakladatelství.</a:t>
            </a:r>
            <a:endParaRPr lang="cs-CZ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70000"/>
              </a:lnSpc>
            </a:pPr>
            <a:r>
              <a:rPr lang="cs-CZ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10) Perič, T., &amp; Březina, J. (2019). </a:t>
            </a:r>
            <a:r>
              <a:rPr lang="cs-CZ" sz="320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Jak nalézt a rozvíjet sportovní talent: průvodce sportováním dětí pro rodiče i trenéry</a:t>
            </a:r>
            <a:r>
              <a:rPr lang="cs-CZ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Grada Publishing, as.</a:t>
            </a:r>
            <a:endParaRPr lang="cs-CZ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70000"/>
              </a:lnSpc>
            </a:pPr>
            <a:r>
              <a:rPr lang="cs-CZ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11) Ross, A. J., Mallett, C. J., &amp; Parkes, J. F. (2015). The influence of parent sport behaviours on children's development: youth coach and administrator perspectives. </a:t>
            </a:r>
            <a:r>
              <a:rPr lang="cs-CZ" sz="320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International Journal of Sports Science &amp; Coaching</a:t>
            </a:r>
            <a:r>
              <a:rPr lang="cs-CZ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cs-CZ" sz="320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cs-CZ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(4), 605-621.</a:t>
            </a:r>
            <a:endParaRPr lang="cs-CZ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70000"/>
              </a:lnSpc>
            </a:pPr>
            <a:r>
              <a:rPr lang="cs-CZ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12) Sekot, A. (2008). </a:t>
            </a:r>
            <a:r>
              <a:rPr lang="cs-CZ" sz="320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Sociologické problémy sportu</a:t>
            </a:r>
            <a:r>
              <a:rPr lang="cs-CZ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Grada Publishing as.</a:t>
            </a:r>
            <a:endParaRPr lang="cs-CZ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70000"/>
              </a:lnSpc>
            </a:pPr>
            <a:r>
              <a:rPr lang="cs-CZ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13) Sekot, A. (2019). </a:t>
            </a:r>
            <a:r>
              <a:rPr lang="cs-CZ" sz="320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Rodiče a sport dětí: Rodičovské výchovné styly jako motivační faktor sportování dětí a mládeže</a:t>
            </a:r>
            <a:r>
              <a:rPr lang="cs-CZ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Masarykova univerzita.</a:t>
            </a:r>
            <a:endParaRPr lang="cs-CZ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70000"/>
              </a:lnSpc>
            </a:pPr>
            <a:r>
              <a:rPr lang="cs-CZ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14) Sekot, A. (2019). Význam rodičovských výchovných stylů pro sportování dětí.</a:t>
            </a:r>
            <a:endParaRPr lang="cs-CZ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70000"/>
              </a:lnSpc>
            </a:pPr>
            <a:r>
              <a:rPr lang="cs-CZ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15) Smetana, J. G., Campione-Barr, N., &amp; Metzger, A. (2006). Adolescent development in interpersonal and societal contexts. </a:t>
            </a:r>
            <a:r>
              <a:rPr lang="cs-CZ" sz="320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Annu. Rev. Psychol.</a:t>
            </a:r>
            <a:r>
              <a:rPr lang="cs-CZ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cs-CZ" sz="320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57</a:t>
            </a:r>
            <a:r>
              <a:rPr lang="cs-CZ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255-284.</a:t>
            </a:r>
            <a:endParaRPr lang="cs-CZ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70000"/>
              </a:lnSpc>
            </a:pPr>
            <a:r>
              <a:rPr lang="cs-CZ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16) Spera, C. (2005). A review of the relationship among parenting practices, parenting styles, and adolescent school achievement. </a:t>
            </a:r>
            <a:r>
              <a:rPr lang="cs-CZ" sz="320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Educational psychology review</a:t>
            </a:r>
            <a:r>
              <a:rPr lang="cs-CZ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cs-CZ" sz="320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</a:t>
            </a:r>
            <a:r>
              <a:rPr lang="cs-CZ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(2), 125-146.</a:t>
            </a:r>
            <a:endParaRPr lang="cs-CZ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70000"/>
              </a:lnSpc>
            </a:pPr>
            <a:r>
              <a:rPr lang="cs-CZ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17) Trussell, D. (2009). Organized youth sport, parenthood ideologies and gender relations: Parents' and children's experiences and the construction of" team family".</a:t>
            </a:r>
            <a:endParaRPr lang="cs-CZ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70000"/>
              </a:lnSpc>
            </a:pPr>
            <a:r>
              <a:rPr lang="cs-CZ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18) Zang, K. E. (2015). </a:t>
            </a:r>
            <a:r>
              <a:rPr lang="cs-CZ" sz="320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Influences on Parents' Decision Making Prior to Youth Sport Program Enrollment</a:t>
            </a:r>
            <a:r>
              <a:rPr lang="cs-CZ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West Virginia University.</a:t>
            </a:r>
            <a:endParaRPr lang="cs-CZ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600" dirty="0">
              <a:solidFill>
                <a:srgbClr val="22222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A9021F8-85C5-45E1-A2E5-3B4B57AB1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758" y="286702"/>
            <a:ext cx="1393715" cy="1403394"/>
          </a:xfrm>
          <a:prstGeom prst="rect">
            <a:avLst/>
          </a:prstGeom>
        </p:spPr>
      </p:pic>
      <p:pic>
        <p:nvPicPr>
          <p:cNvPr id="3" name="Grafický objekt 2" descr="Knihy se souvislou výplní">
            <a:extLst>
              <a:ext uri="{FF2B5EF4-FFF2-40B4-BE49-F238E27FC236}">
                <a16:creationId xmlns:a16="http://schemas.microsoft.com/office/drawing/2014/main" id="{E13D911A-8485-4569-B2D1-ED13072386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9045" y="2990973"/>
            <a:ext cx="1251751" cy="1251751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89C810F-B9A3-4CD0-8C48-03B5EB6BCD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0322" y="4701127"/>
            <a:ext cx="684151" cy="68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22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zeta">
  <a:themeElements>
    <a:clrScheme name="Červená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826</Words>
  <Application>Microsoft Office PowerPoint</Application>
  <PresentationFormat>Širokoúhlá obrazovka</PresentationFormat>
  <Paragraphs>58</Paragraphs>
  <Slides>10</Slides>
  <Notes>0</Notes>
  <HiddenSlides>0</HiddenSlides>
  <MMClips>11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5" baseType="lpstr">
      <vt:lpstr>Arial</vt:lpstr>
      <vt:lpstr>Times New Roman</vt:lpstr>
      <vt:lpstr>Trebuchet MS</vt:lpstr>
      <vt:lpstr>Wingdings 3</vt:lpstr>
      <vt:lpstr>Fazeta</vt:lpstr>
      <vt:lpstr>Vliv rodiny na aktivní sportování dětí</vt:lpstr>
      <vt:lpstr>Cíl práce</vt:lpstr>
      <vt:lpstr>Pohybové a sportovní aktivity</vt:lpstr>
      <vt:lpstr>Rodina</vt:lpstr>
      <vt:lpstr>Rodičovský styl výchovy</vt:lpstr>
      <vt:lpstr>Rodiče a sportování dětí</vt:lpstr>
      <vt:lpstr>Metoda</vt:lpstr>
      <vt:lpstr>Výsledky</vt:lpstr>
      <vt:lpstr>Zdroje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Vliv rodiny na aktivní sportování dětí</dc:title>
  <dc:creator>Vojtěch Šmíd</dc:creator>
  <cp:lastModifiedBy>Čábelková Inna</cp:lastModifiedBy>
  <cp:revision>61</cp:revision>
  <dcterms:created xsi:type="dcterms:W3CDTF">2021-05-04T15:18:57Z</dcterms:created>
  <dcterms:modified xsi:type="dcterms:W3CDTF">2021-05-11T10:36:23Z</dcterms:modified>
</cp:coreProperties>
</file>