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6" r:id="rId2"/>
    <p:sldId id="268" r:id="rId3"/>
    <p:sldId id="267" r:id="rId4"/>
    <p:sldId id="275" r:id="rId5"/>
    <p:sldId id="269" r:id="rId6"/>
    <p:sldId id="263" r:id="rId7"/>
    <p:sldId id="276" r:id="rId8"/>
    <p:sldId id="265" r:id="rId9"/>
    <p:sldId id="283" r:id="rId10"/>
    <p:sldId id="281" r:id="rId11"/>
    <p:sldId id="261" r:id="rId12"/>
    <p:sldId id="282" r:id="rId13"/>
    <p:sldId id="272" r:id="rId14"/>
    <p:sldId id="280" r:id="rId15"/>
    <p:sldId id="284" r:id="rId16"/>
    <p:sldId id="286" r:id="rId17"/>
    <p:sldId id="277" r:id="rId18"/>
    <p:sldId id="278" r:id="rId19"/>
    <p:sldId id="279" r:id="rId20"/>
    <p:sldId id="262" r:id="rId21"/>
    <p:sldId id="271" r:id="rId22"/>
    <p:sldId id="285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75567"/>
  </p:normalViewPr>
  <p:slideViewPr>
    <p:cSldViewPr snapToGrid="0">
      <p:cViewPr varScale="1">
        <p:scale>
          <a:sx n="75" d="100"/>
          <a:sy n="75" d="100"/>
        </p:scale>
        <p:origin x="93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19F75-7704-460B-9220-9C3DA4A17765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DA81-5E47-45F7-A7AA-6A26D7FBBD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5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Dobrý den! Tato prezentace navazuje na tři</a:t>
            </a:r>
            <a:r>
              <a:rPr lang="cs-CZ" baseline="0" dirty="0"/>
              <a:t> </a:t>
            </a:r>
            <a:r>
              <a:rPr lang="cs-CZ" dirty="0"/>
              <a:t>předchozí a také na stať P. </a:t>
            </a:r>
            <a:r>
              <a:rPr lang="cs-CZ" dirty="0" err="1"/>
              <a:t>Wilcoxové</a:t>
            </a:r>
            <a:r>
              <a:rPr lang="cs-CZ" dirty="0"/>
              <a:t> o „kognitivním klíči“, kterou jste si nedávno přečetli</a:t>
            </a:r>
            <a:r>
              <a:rPr lang="cs-CZ" baseline="0" dirty="0"/>
              <a:t> – takže vhled do problematiky už máte.</a:t>
            </a:r>
            <a:r>
              <a:rPr lang="cs-CZ" dirty="0"/>
              <a:t> Stať pojednává o metafoře a metonymii ve znakových jazycích. V této prezentaci se budeme zabývat především metaforou, ale princip</a:t>
            </a:r>
            <a:r>
              <a:rPr lang="cs-CZ" baseline="0" dirty="0"/>
              <a:t> – jak víte – je velmi podobný. Přečtěte si prosím otázky na </a:t>
            </a:r>
            <a:r>
              <a:rPr lang="cs-CZ" baseline="0" dirty="0" err="1"/>
              <a:t>slidu</a:t>
            </a:r>
            <a:r>
              <a:rPr lang="cs-CZ" baseline="0" dirty="0"/>
              <a:t>: snad na ně budeme umět odpovědět lépe na konci prezentace. (Aspoň přibližně.)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/fBJIoipZ4xo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709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Znak JÍZ S NĚKÝM NĚKAM</a:t>
            </a:r>
            <a:r>
              <a:rPr lang="cs-CZ" baseline="0" dirty="0"/>
              <a:t> – je tu popsáno, jak vypadá: ikonicky je ztvárněno, jak dvě osoby spolu někam jdou – tvary ruky A, souběžný pohyb rukou dopředu – jakoby po cestě. 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/7bJ8ahjPNsE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104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Znak </a:t>
            </a:r>
            <a:r>
              <a:rPr lang="cs-CZ" dirty="0" err="1"/>
              <a:t>yPŘÍTEL</a:t>
            </a:r>
            <a:r>
              <a:rPr lang="cs-CZ" dirty="0"/>
              <a:t> / CHODIT SPOLU jsou naproti tomu metaforické.</a:t>
            </a:r>
            <a:r>
              <a:rPr lang="cs-CZ" baseline="0" dirty="0"/>
              <a:t> Stejná metafora se realizuje i ve znaku ROZCHOD.  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/hLHMY2ODPs0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823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Příklady</a:t>
            </a:r>
            <a:r>
              <a:rPr lang="cs-CZ" baseline="0" dirty="0"/>
              <a:t> </a:t>
            </a:r>
            <a:r>
              <a:rPr lang="cs-CZ" dirty="0"/>
              <a:t>pocházejí z diplomové práce Anny Moudré o schématu CESTA v ČZJ. Takto formuluje závěr této části (k metafoře LÁSKA</a:t>
            </a:r>
            <a:r>
              <a:rPr lang="cs-CZ" baseline="0" dirty="0"/>
              <a:t> JE SPOLEČNÁ CESTA). Práce je dostupná na </a:t>
            </a:r>
            <a:r>
              <a:rPr lang="cs-CZ" baseline="0" dirty="0" err="1"/>
              <a:t>Repozitáří</a:t>
            </a:r>
            <a:r>
              <a:rPr lang="cs-CZ" baseline="0" dirty="0"/>
              <a:t> UK a studie na jejím základě napsaná je uvedena v knize </a:t>
            </a:r>
            <a:r>
              <a:rPr lang="cs-CZ" baseline="0" dirty="0" err="1"/>
              <a:t>uvedné</a:t>
            </a:r>
            <a:r>
              <a:rPr lang="cs-CZ" baseline="0" dirty="0"/>
              <a:t> na posledním </a:t>
            </a:r>
            <a:r>
              <a:rPr lang="cs-CZ" baseline="0" dirty="0" err="1"/>
              <a:t>slidu</a:t>
            </a:r>
            <a:r>
              <a:rPr lang="cs-CZ" baseline="0" dirty="0"/>
              <a:t>. 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/tDYn9Tnvoc4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428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Probírali jsme už typy metafor podle </a:t>
            </a:r>
            <a:r>
              <a:rPr lang="cs-CZ" dirty="0" err="1"/>
              <a:t>Lakoffa</a:t>
            </a:r>
            <a:r>
              <a:rPr lang="cs-CZ" dirty="0"/>
              <a:t> a Johnsona – m. orientační. ontologická, strukturní. Všechny tyto typy</a:t>
            </a:r>
            <a:r>
              <a:rPr lang="cs-CZ" baseline="0" dirty="0"/>
              <a:t> </a:t>
            </a:r>
            <a:r>
              <a:rPr lang="cs-CZ" dirty="0"/>
              <a:t>se samozřejmě objevují</a:t>
            </a:r>
            <a:r>
              <a:rPr lang="cs-CZ" baseline="0" dirty="0"/>
              <a:t> i ve znakových jazycích. Typický příklad: NAHOŘE – DOLE ve vztahu k několika cílovým oblastem_ viz výše. Uplatňuje se to v uvedených znacích – povšimněte si, v kterém parametru.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/9dW8jhWQzrA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912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Další typy metafor se uplatňují např.ve znacích z významových oblastí MYŠLENÍ</a:t>
            </a:r>
            <a:r>
              <a:rPr lang="cs-CZ" baseline="0" dirty="0"/>
              <a:t> a KOMUNIKACE.</a:t>
            </a:r>
            <a:r>
              <a:rPr lang="cs-CZ" dirty="0"/>
              <a:t> Byly o nich napsány práce (diplomové, seminární)</a:t>
            </a:r>
          </a:p>
          <a:p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/B2QSyHdudKo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95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Už R. </a:t>
            </a:r>
            <a:r>
              <a:rPr lang="cs-CZ" dirty="0" err="1"/>
              <a:t>Wilburová</a:t>
            </a:r>
            <a:r>
              <a:rPr lang="cs-CZ" dirty="0"/>
              <a:t> se povšimla toho, že znaky z určitého sémantického pole mají společný určitý rys – např. místo artikulace</a:t>
            </a:r>
            <a:r>
              <a:rPr lang="cs-CZ" baseline="0" dirty="0"/>
              <a:t>: ústa - mluvení, hlava - myšlení, hruď – city, emoce. To je základ metafory.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/RkGSv2X4cUs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875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Dají</a:t>
            </a:r>
            <a:r>
              <a:rPr lang="cs-CZ" baseline="0" dirty="0"/>
              <a:t> se</a:t>
            </a:r>
            <a:r>
              <a:rPr lang="cs-CZ" dirty="0"/>
              <a:t> některé z těchto ikonických znaků pokládat</a:t>
            </a:r>
            <a:r>
              <a:rPr lang="cs-CZ" baseline="0" dirty="0"/>
              <a:t> i za metaforické?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</a:t>
            </a:r>
            <a:r>
              <a:rPr lang="cs-CZ" dirty="0" err="1"/>
              <a:t>CfJvtyQgwiY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392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Další</a:t>
            </a:r>
            <a:r>
              <a:rPr lang="cs-CZ" baseline="0" dirty="0"/>
              <a:t> příklady – z prací Lucie </a:t>
            </a:r>
            <a:r>
              <a:rPr lang="cs-CZ" baseline="0" dirty="0" err="1"/>
              <a:t>Šůchové</a:t>
            </a:r>
            <a:r>
              <a:rPr lang="cs-CZ" baseline="0" dirty="0"/>
              <a:t> (napsala o metafoře v ČZJ diplomovou práci a několik studií – dvě jsou vloženy na  </a:t>
            </a:r>
            <a:r>
              <a:rPr lang="cs-CZ" baseline="0" dirty="0" err="1"/>
              <a:t>Moodlu</a:t>
            </a:r>
            <a:r>
              <a:rPr lang="cs-CZ" baseline="0" dirty="0"/>
              <a:t>)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/czY414osa5I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367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 realizace metafory orientační (pohyb shora dolů znamená útlak, ruce osobu utlačovatele (levá nahoře) a utlačovaného (pravá</a:t>
            </a:r>
            <a:r>
              <a:rPr lang="cs-CZ" baseline="0" dirty="0"/>
              <a:t> </a:t>
            </a:r>
            <a:r>
              <a:rPr lang="cs-CZ" dirty="0"/>
              <a:t>dole) .</a:t>
            </a:r>
          </a:p>
          <a:p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/MGm3MFp4faw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23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Nejběžnější</a:t>
            </a:r>
            <a:r>
              <a:rPr lang="cs-CZ" baseline="0" dirty="0"/>
              <a:t> </a:t>
            </a:r>
            <a:r>
              <a:rPr lang="cs-CZ" dirty="0"/>
              <a:t>konceptualizace</a:t>
            </a:r>
            <a:r>
              <a:rPr lang="cs-CZ" baseline="0" dirty="0"/>
              <a:t> času: známá časová osa ztvárňuje čas tak, že minulost („bylo“) je vzadu a budoucnost („bude“) vpředu. To se projevuje v mnoha znacích s významem budoucnosti, třeba v tomto znaku ZA 14 DNÍ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/DbNemznt0SI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134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Chtěla bych upozornit především na tuto knihu</a:t>
            </a:r>
            <a:r>
              <a:rPr lang="cs-CZ" baseline="0" dirty="0"/>
              <a:t> – základní, </a:t>
            </a:r>
            <a:r>
              <a:rPr lang="cs-CZ" dirty="0"/>
              <a:t> pokud chce někdo studovat metaforu. Odkaz Vás zavede alespoň k obsahu a úvodu knihy – pro informaci..</a:t>
            </a:r>
          </a:p>
          <a:p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/K3rt_DhMjJ0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618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Tento</a:t>
            </a:r>
            <a:r>
              <a:rPr lang="cs-CZ" baseline="0" dirty="0"/>
              <a:t> znak je ilustrací schématu NÁDOBA, resp. </a:t>
            </a:r>
            <a:r>
              <a:rPr lang="cs-CZ" baseline="0" dirty="0" err="1"/>
              <a:t>netafory</a:t>
            </a:r>
            <a:r>
              <a:rPr lang="cs-CZ" baseline="0" dirty="0"/>
              <a:t> TĚLO/ČLOVĚK JE NÁDOBA (uvnitř je nějaký myšlenkový nebo emocionální obsah, který se dostává ven). Srov. i česky :vy-</a:t>
            </a:r>
            <a:r>
              <a:rPr lang="cs-CZ" baseline="0" dirty="0" err="1"/>
              <a:t>jádřit</a:t>
            </a:r>
            <a:r>
              <a:rPr lang="cs-CZ" baseline="0" dirty="0"/>
              <a:t>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/d7SaZVV6wV4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11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Opravdu je malý výběr, pro zájemce lze doplnit mnoho dalšího, i elektronicky dostupného. DP /BP – i mnoho dalších</a:t>
            </a:r>
            <a:r>
              <a:rPr lang="cs-CZ" baseline="0" dirty="0"/>
              <a:t> – je na </a:t>
            </a:r>
            <a:r>
              <a:rPr lang="cs-CZ" baseline="0" dirty="0" err="1"/>
              <a:t>Repozitáři</a:t>
            </a:r>
            <a:r>
              <a:rPr lang="cs-CZ" baseline="0" dirty="0"/>
              <a:t> UK. V seminárních úkolech se s některými seznámíme.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/s6o1lj1DGaE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611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Inspirace</a:t>
            </a:r>
            <a:r>
              <a:rPr lang="cs-CZ" baseline="0" dirty="0"/>
              <a:t> – některé studie z této knihy (jejich autory jsou bývalí studenti a učitelé ÚJKN).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/>
              <a:t>/uH2viAabBSo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742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Podstatou metafory ve ZJ (oproti</a:t>
            </a:r>
            <a:r>
              <a:rPr lang="cs-CZ" baseline="0" dirty="0"/>
              <a:t> jazykům mluveným) </a:t>
            </a:r>
            <a:r>
              <a:rPr lang="cs-CZ" dirty="0"/>
              <a:t>je podle této knihy tzv. „double </a:t>
            </a:r>
            <a:r>
              <a:rPr lang="cs-CZ" dirty="0" err="1"/>
              <a:t>mapping</a:t>
            </a:r>
            <a:r>
              <a:rPr lang="cs-CZ" dirty="0"/>
              <a:t>“ – čili</a:t>
            </a:r>
            <a:r>
              <a:rPr lang="cs-CZ" baseline="0" dirty="0"/>
              <a:t> zdvojené mapování. Proč zdvojené? To první je ikonické, druhé metaforické. 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/C6AvAIG2OM8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585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tomto obrázku je znázorněna podstata mapování ikonického.</a:t>
            </a:r>
            <a:r>
              <a:rPr lang="cs-CZ" baseline="0" dirty="0"/>
              <a:t> Strom je - ve svých hlavních charakteristikách, hlavně vizuálních – v naší mysli určitým způsobem zjednodušen, schematizován a potom ztvárněn prostředky ASL. Je ztvárněn ikonicky:  předloktí = kmen, dlaň s roztaženými prsty = koruna.  (Ikonicitu jsme probírali loni: znak se podobá označované skutečnosti, je jí – v případně ZJ - vizuálně motivován.)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/TGsd_c6ENQ0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34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Každý ZJ si přitom vybírá trochu jiné charakteristiky nebo jiný způsob jejich ikonického ztvárnění ve znaku. (Příklady.)</a:t>
            </a:r>
          </a:p>
          <a:p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/2zkIy-G4zNM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67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Jiný příklad téhož: opět ikonické mapování. V</a:t>
            </a:r>
            <a:r>
              <a:rPr lang="cs-CZ" baseline="0" dirty="0"/>
              <a:t> procesu schematizace je vybrána u</a:t>
            </a:r>
            <a:r>
              <a:rPr lang="cs-CZ" dirty="0"/>
              <a:t>rčitá součást konceptu / představy ptáka (srov. ovál nalevo –</a:t>
            </a:r>
            <a:r>
              <a:rPr lang="cs-CZ" baseline="0" dirty="0"/>
              <a:t> křídla, zobák…). Pak je tato součást konceptu mapována na vlastním těle prostřednictvím tělesných pohybů a pozic rukou. Pokaždé vystupuje do popředí jiná část ptačího těla: 1) zobák (mapován v blízkosti úst znakujícího), 2) křídla (ptačí tělo = tělo ptáka, ruce = křídla, nápodoba létání). Poprvé je motivátorem zobák, podruhé křídla při pohybu létání.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/6WlRoNsRLm8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776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 bylo prosté ikonické mapování.  To je základem</a:t>
            </a:r>
            <a:r>
              <a:rPr lang="cs-CZ" baseline="0" dirty="0"/>
              <a:t> velkého množství znaků - i tehdy, když nejde o metaforu. </a:t>
            </a:r>
          </a:p>
          <a:p>
            <a:r>
              <a:rPr lang="cs-CZ" baseline="0" dirty="0"/>
              <a:t> Ale někdy se prostřednictvím ikonického mapování realizuje i mapování metaforické. A jak je vidět ze </a:t>
            </a:r>
            <a:r>
              <a:rPr lang="cs-CZ" baseline="0" dirty="0" err="1"/>
              <a:t>slidu</a:t>
            </a:r>
            <a:r>
              <a:rPr lang="cs-CZ" baseline="0" dirty="0"/>
              <a:t> - je to patrné na některých parametrech znaku. Dále je příklad.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/SvorpwqvS74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648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Podívejme se na jednu metaforu, která se objevuje i v češtině, i ve znakovém jazyce. LÁSKA JE SPOLEČNÁ CESTA</a:t>
            </a:r>
          </a:p>
          <a:p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/0_qbLMOIyhY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10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</a:t>
            </a:r>
            <a:r>
              <a:rPr lang="cs-CZ" baseline="0" dirty="0"/>
              <a:t> je tato metafora ztvárněna? Viz výše – 1) ikonické  mapování: prostřednictvím tvaru ruky a pohybu (dvě osoby jsou dopředu), 2) metaforické: tytéž parametry + navíc opakovanost pohybu dopředu. (CHODIT SPOLU)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/uG9D-TGp-Y0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DA81-5E47-45F7-A7AA-6A26D7FBBD6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41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1CEC-9209-4BE8-B49B-87768DA7695E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94D2-0380-4BF7-A0E5-1B62858C5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8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1CEC-9209-4BE8-B49B-87768DA7695E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94D2-0380-4BF7-A0E5-1B62858C5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09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1CEC-9209-4BE8-B49B-87768DA7695E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94D2-0380-4BF7-A0E5-1B62858C5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04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1CEC-9209-4BE8-B49B-87768DA7695E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94D2-0380-4BF7-A0E5-1B62858C5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31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1CEC-9209-4BE8-B49B-87768DA7695E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94D2-0380-4BF7-A0E5-1B62858C5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89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1CEC-9209-4BE8-B49B-87768DA7695E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94D2-0380-4BF7-A0E5-1B62858C5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54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1CEC-9209-4BE8-B49B-87768DA7695E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94D2-0380-4BF7-A0E5-1B62858C5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97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1CEC-9209-4BE8-B49B-87768DA7695E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94D2-0380-4BF7-A0E5-1B62858C5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1CEC-9209-4BE8-B49B-87768DA7695E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94D2-0380-4BF7-A0E5-1B62858C5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40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1CEC-9209-4BE8-B49B-87768DA7695E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94D2-0380-4BF7-A0E5-1B62858C5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12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1CEC-9209-4BE8-B49B-87768DA7695E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94D2-0380-4BF7-A0E5-1B62858C5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93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1CEC-9209-4BE8-B49B-87768DA7695E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D94D2-0380-4BF7-A0E5-1B62858C5F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00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3509" y="331471"/>
            <a:ext cx="11608525" cy="1505567"/>
          </a:xfrm>
        </p:spPr>
        <p:txBody>
          <a:bodyPr>
            <a:normAutofit/>
          </a:bodyPr>
          <a:lstStyle/>
          <a:p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Pojmová metafora v jazycích (mluvených a) znakových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5546" y="2150077"/>
            <a:ext cx="11154032" cy="4471062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je analogické v metafoře realizované v jazycích mluvených a znakových?</a:t>
            </a:r>
          </a:p>
          <a:p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je rozdílné? </a:t>
            </a:r>
          </a:p>
          <a:p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je specifické pro znakové jazyky?</a:t>
            </a:r>
          </a:p>
        </p:txBody>
      </p:sp>
    </p:spTree>
    <p:extLst>
      <p:ext uri="{BB962C8B-B14F-4D97-AF65-F5344CB8AC3E}">
        <p14:creationId xmlns:p14="http://schemas.microsoft.com/office/powerpoint/2010/main" val="107502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600" y="365125"/>
            <a:ext cx="10490200" cy="242887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Znak JÍT S NĚKÝM NĚKAM 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(ikonické mapování)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Tvar ruky A je řazen mezi tzv. klasifikátory celého předmětu (zastupuje stojící osobu). Při artikulaci znaku JÍT S NĚKÝM NĚKAM dochází k ikonickému ztvárnění skutečnosti (dvě osoby společně vykonávají fyzický pohyb „po cestě“ – směrem dopředu z bodu A do bodu B).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86694" y="3137993"/>
            <a:ext cx="241861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2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52540" y="360218"/>
            <a:ext cx="10950765" cy="111985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/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Znaky CHODIT SPOLU – ROZCHOD</a:t>
            </a:r>
            <a:b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(ikonicko-metaforické mapování)</a:t>
            </a:r>
            <a:r>
              <a:rPr lang="cs-CZ" b="1" dirty="0">
                <a:solidFill>
                  <a:schemeClr val="tx1"/>
                </a:solidFill>
              </a:rPr>
              <a:t/>
            </a:r>
            <a:br>
              <a:rPr lang="cs-CZ" b="1" dirty="0">
                <a:solidFill>
                  <a:schemeClr val="tx1"/>
                </a:solidFill>
              </a:rPr>
            </a:b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676573" y="2345114"/>
            <a:ext cx="2055821" cy="3060000"/>
          </a:xfrm>
          <a:prstGeom prst="rect">
            <a:avLst/>
          </a:prstGeom>
        </p:spPr>
      </p:pic>
      <p:pic>
        <p:nvPicPr>
          <p:cNvPr id="15" name="Zástupný symbol pro obsah 14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858898" y="2241650"/>
            <a:ext cx="2106324" cy="3135172"/>
          </a:xfrm>
          <a:prstGeom prst="rect">
            <a:avLst/>
          </a:prstGeom>
        </p:spPr>
      </p:pic>
      <p:sp>
        <p:nvSpPr>
          <p:cNvPr id="11" name="Zástupný symbol pro text 10"/>
          <p:cNvSpPr>
            <a:spLocks noGrp="1"/>
          </p:cNvSpPr>
          <p:nvPr>
            <p:ph type="body" sz="quarter" idx="1"/>
          </p:nvPr>
        </p:nvSpPr>
        <p:spPr>
          <a:xfrm>
            <a:off x="839788" y="1828799"/>
            <a:ext cx="5157787" cy="676275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Znak PŘÍTEL / CHODIT SPOLU</a:t>
            </a:r>
          </a:p>
          <a:p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3"/>
          </p:nvPr>
        </p:nvSpPr>
        <p:spPr>
          <a:xfrm>
            <a:off x="6384031" y="1569262"/>
            <a:ext cx="5106561" cy="658368"/>
          </a:xfrm>
        </p:spPr>
        <p:txBody>
          <a:bodyPr/>
          <a:lstStyle/>
          <a:p>
            <a:r>
              <a:rPr lang="cs-CZ" dirty="0"/>
              <a:t>                     Znak ROZCHOD</a:t>
            </a: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21" y="5633731"/>
            <a:ext cx="10849108" cy="102171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21" y="5621452"/>
            <a:ext cx="10849108" cy="102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2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39931" y="583602"/>
            <a:ext cx="11207932" cy="56907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Podle DP A. Moudré: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Artikulace znaků JÍT S NĚKÝM NĚKAM a CHODIT SPOLU se od sebe liší </a:t>
            </a:r>
            <a:r>
              <a:rPr lang="cs-CZ" dirty="0">
                <a:solidFill>
                  <a:srgbClr val="FF0000"/>
                </a:solidFill>
              </a:rPr>
              <a:t>pouze změnou jednoho parametru znaku, a to pohybu</a:t>
            </a:r>
            <a:r>
              <a:rPr lang="cs-CZ" dirty="0"/>
              <a:t>. Ve znaku JÍT S NĚKÝM NĚKAM je při artikulaci užit </a:t>
            </a:r>
            <a:r>
              <a:rPr lang="cs-CZ" b="1" dirty="0"/>
              <a:t>jednoduchý pohyb </a:t>
            </a:r>
            <a:r>
              <a:rPr lang="cs-CZ" dirty="0"/>
              <a:t>směrem dopředu od těla mluvčího, který ikonicky ztvárňuje společný pohyb dvou osob (tvar ruky A) prostorem dopředu z bodu A do bodu B.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Oproti tomu </a:t>
            </a:r>
            <a:r>
              <a:rPr lang="cs-CZ" b="1" dirty="0"/>
              <a:t>opakovaný pohyb </a:t>
            </a:r>
            <a:r>
              <a:rPr lang="cs-CZ" dirty="0"/>
              <a:t>od těla k tělu u znaku CHODIT SPOLU metaforicky ztvárňuje trvalý/dlouhodobý vztah dvou lidí (tvar ruky A), kteří jdou po společné životní cestě.</a:t>
            </a:r>
          </a:p>
          <a:p>
            <a:pPr marL="0" indent="0" algn="just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255049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54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Metaforické mapování v ZJ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7455" y="1268084"/>
            <a:ext cx="11622796" cy="53750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43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Metafora orientační: nahoře - dole</a:t>
            </a:r>
          </a:p>
          <a:p>
            <a:pPr marL="0" indent="0" algn="ctr">
              <a:buNone/>
            </a:pPr>
            <a:r>
              <a:rPr lang="cs-CZ" sz="3600" dirty="0"/>
              <a:t>POZITIVNÍ JE NAHOŘE, NEGATIVNÍ JE DOLE</a:t>
            </a:r>
          </a:p>
          <a:p>
            <a:pPr marL="0" indent="0" algn="ctr">
              <a:buNone/>
            </a:pPr>
            <a:r>
              <a:rPr lang="cs-CZ" sz="3600" dirty="0"/>
              <a:t>VÍCE JE NAHOŘE, MÉNĚ JE DOLE atd. (podle </a:t>
            </a:r>
            <a:r>
              <a:rPr lang="cs-CZ" sz="3600" dirty="0" err="1"/>
              <a:t>Lakoffa</a:t>
            </a:r>
            <a:r>
              <a:rPr lang="cs-CZ" sz="3600" dirty="0"/>
              <a:t> a Johnsona)</a:t>
            </a:r>
          </a:p>
          <a:p>
            <a:pPr marL="0" indent="0" algn="ctr">
              <a:buNone/>
            </a:pPr>
            <a:r>
              <a:rPr lang="cs-CZ" sz="3600" b="1" dirty="0"/>
              <a:t>Znaky:</a:t>
            </a:r>
          </a:p>
          <a:p>
            <a:pPr marL="0" indent="0" algn="ctr">
              <a:buNone/>
            </a:pPr>
            <a:r>
              <a:rPr lang="cs-CZ" sz="3600" dirty="0"/>
              <a:t>HORŠÍ, LEPŠÍ, MÉNĚ, VÍCE, MAXIMUM, MINIMUM, KARIÉRA, ÚSPĚCH, SMUTNÝ, ZKLAMANÝ, ŠPATNÝ, ZOUFALÝ, ZTRATIT, BÝT POVÝŠEN, DISKRIMINACE</a:t>
            </a:r>
          </a:p>
          <a:p>
            <a:pPr marL="0" indent="0" algn="ctr">
              <a:buNone/>
            </a:pPr>
            <a:r>
              <a:rPr lang="cs-CZ" sz="3600" dirty="0"/>
              <a:t>SVĚTLÝ – TMAVÝ …</a:t>
            </a:r>
          </a:p>
          <a:p>
            <a:pPr marL="0" indent="0">
              <a:buNone/>
            </a:pPr>
            <a:r>
              <a:rPr lang="cs-CZ" sz="3600" dirty="0"/>
              <a:t>Srov. též: Lucie Sedláčková Půlpánová: </a:t>
            </a:r>
          </a:p>
          <a:p>
            <a:pPr marL="0" indent="0">
              <a:buNone/>
            </a:pPr>
            <a:r>
              <a:rPr lang="cs-CZ" sz="3600" i="1" dirty="0"/>
              <a:t>Bůh je nahoře, protože je dobrý</a:t>
            </a:r>
            <a:r>
              <a:rPr lang="cs-CZ" sz="3600" dirty="0"/>
              <a:t> (Horizonty…, 2017, s. 116 – 127) </a:t>
            </a:r>
          </a:p>
          <a:p>
            <a:pPr marL="0" indent="0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76156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6814" y="138024"/>
            <a:ext cx="11545469" cy="157756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Metafory ontologické a strukturní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Myšlení a komunikace v českém znakovém jazyce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(viz Lucie </a:t>
            </a:r>
            <a:r>
              <a:rPr lang="cs-CZ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Šůchová</a:t>
            </a: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Radka Nováková, Petr </a:t>
            </a:r>
            <a:r>
              <a:rPr lang="cs-CZ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Vysuček</a:t>
            </a: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2846" y="1637211"/>
            <a:ext cx="10964091" cy="50770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cs-CZ" sz="4400" dirty="0"/>
          </a:p>
          <a:p>
            <a:pPr marL="0" indent="0" algn="ctr">
              <a:buNone/>
            </a:pP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MYŠLENKY JSOU PŘEDMĚTY</a:t>
            </a:r>
          </a:p>
          <a:p>
            <a:pPr marL="0" indent="0" algn="ctr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MYSL / HLAVA JE NÁDOBA</a:t>
            </a:r>
          </a:p>
          <a:p>
            <a:pPr marL="0" indent="0" algn="ctr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(vkládání předmětů do hlavy, vytahování z hlavy…)</a:t>
            </a:r>
          </a:p>
          <a:p>
            <a:pPr marL="0" indent="0" algn="ctr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ctr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JE POSÍLÁNÍ</a:t>
            </a:r>
          </a:p>
          <a:p>
            <a:pPr marL="0" indent="0" algn="ctr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(tzv. potrubní metafora: „od osoby A se posílá nějaká věc k osobě B “)</a:t>
            </a:r>
          </a:p>
          <a:p>
            <a:pPr marL="0" indent="0" algn="ctr">
              <a:buNone/>
            </a:pP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4400" dirty="0"/>
          </a:p>
          <a:p>
            <a:pPr marL="0" indent="0">
              <a:buNone/>
            </a:pP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111127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4406" y="342900"/>
            <a:ext cx="11743980" cy="6278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Ronnie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Wilbur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(1990):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Skupiny znaků (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families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signs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v rámci svého sémantického pole sdílejí některý z komponentů znaku, např.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místo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kde je  znak artikulován,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tvar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která artikuluje,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směr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jejího pohybu nebo typ pohybu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vztah mezi významem znaků určitého sémantického pole a jejich komponenty:</a:t>
            </a:r>
          </a:p>
          <a:p>
            <a:pPr marL="0" indent="0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Místo artikulace: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znaky související s mluvením  - blízko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znaky související 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kognitivitou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(myšlení, paměť, učení) – blízko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hlavy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znaky související s emocemi – blízko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hrudi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Tx/>
              <a:buChar char="-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Srov. diplomovou práci: Karel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Redlich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 v českém znakovém jazyce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(2016): znaky související s čím?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27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8BF47-974A-47F7-8F30-47C0D832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31" y="365125"/>
            <a:ext cx="11458360" cy="1325563"/>
          </a:xfrm>
        </p:spPr>
        <p:txBody>
          <a:bodyPr/>
          <a:lstStyle/>
          <a:p>
            <a:pPr algn="ctr"/>
            <a:r>
              <a:rPr lang="cs-CZ" b="1" dirty="0"/>
              <a:t>Ikonické znaky pro různé činnosti.</a:t>
            </a:r>
            <a:br>
              <a:rPr lang="cs-CZ" b="1" dirty="0"/>
            </a:br>
            <a:r>
              <a:rPr lang="cs-CZ" b="1" dirty="0"/>
              <a:t>Jsou některé z nich i metaforické?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FFDEEE7-241B-42A4-A3AE-C2922AF7D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63" y="1836381"/>
            <a:ext cx="6150301" cy="4351338"/>
          </a:xfrm>
        </p:spPr>
      </p:pic>
    </p:spTree>
    <p:extLst>
      <p:ext uri="{BB962C8B-B14F-4D97-AF65-F5344CB8AC3E}">
        <p14:creationId xmlns:p14="http://schemas.microsoft.com/office/powerpoint/2010/main" val="2473462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6439" y="365125"/>
            <a:ext cx="113583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Metafora realizovaná prostřednictvím tvaru ruky + místa artikulace: POCHOPIT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3058" y="3429467"/>
            <a:ext cx="3825275" cy="291506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86439" y="1621766"/>
            <a:ext cx="11754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Znak POCHOPIT realizuje v ČZJ konceptuální metaforu MYŠLENKY JSOU UCHOPITELNÉ OBJEKTY a POROZUMĚNÍ JE POCHOPENÍ.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Změna tvaru ruky z otevřeného tvaru 6 do uzavřeného klasifikátorového tvaru sA29 metaforicky znázorňuje myšlenku jako uchopitelný předmět.</a:t>
            </a:r>
          </a:p>
        </p:txBody>
      </p:sp>
    </p:spTree>
    <p:extLst>
      <p:ext uri="{BB962C8B-B14F-4D97-AF65-F5344CB8AC3E}">
        <p14:creationId xmlns:p14="http://schemas.microsoft.com/office/powerpoint/2010/main" val="801244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1188" y="617838"/>
            <a:ext cx="11086011" cy="88874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/>
              <a:t/>
            </a:r>
            <a:br>
              <a:rPr lang="cs-CZ" sz="4000" b="1" dirty="0"/>
            </a:br>
            <a:r>
              <a:rPr lang="cs-CZ" sz="4000" b="1" dirty="0"/>
              <a:t/>
            </a:r>
            <a:br>
              <a:rPr lang="cs-CZ" sz="4000" b="1" dirty="0"/>
            </a:b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Metafora realizována prostřednictvím místa artikulace: </a:t>
            </a:r>
            <a:b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DISKRIMINACE</a:t>
            </a:r>
            <a:r>
              <a:rPr lang="cs-CZ" sz="4000" b="1" dirty="0"/>
              <a:t/>
            </a:r>
            <a:br>
              <a:rPr lang="cs-CZ" sz="4000" b="1" dirty="0"/>
            </a:br>
            <a:r>
              <a:rPr lang="cs-CZ" sz="4000" b="1" dirty="0"/>
              <a:t/>
            </a:r>
            <a:br>
              <a:rPr lang="cs-CZ" sz="4000" b="1" dirty="0"/>
            </a:br>
            <a:r>
              <a:rPr lang="cs-C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artikulaci metaforického vyjádření DISKRIMINACE v ČZJ se realizuje konceptuální metafora SILNÝ JE NAHOŘE. Nedominantní ruka (umístěná ve </a:t>
            </a:r>
            <a:r>
              <a:rPr lang="cs-CZ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znakovacím</a:t>
            </a:r>
            <a:r>
              <a:rPr lang="cs-C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prostoru dole) zastupuje toho, kdo je diskriminován, a ruka dominantní (umístěná nad rukou nedominantní) zastupuje </a:t>
            </a:r>
            <a:r>
              <a:rPr lang="cs-CZ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toho,kdo</a:t>
            </a:r>
            <a:r>
              <a:rPr lang="cs-C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někoho diskriminuje </a:t>
            </a: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 pohyb shora dolů)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(srov. v češtině útlak, utlačovat, , útisk, utiskovat někoho 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8962" y="4184972"/>
            <a:ext cx="3367199" cy="25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22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7468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Metafora realizována prostřednictvím 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pohybu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14 DNŮ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metaforickém vyjádření ZA 14 DNŮ, které je realizací metafory BUDOUCNOST JE PŘED NÁMI, se dominantní ruka pohybuje skrze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znakovací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prostor směrem dopředu od těla mluvčího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4990" y="3530512"/>
            <a:ext cx="3821695" cy="288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510" y="3539210"/>
            <a:ext cx="3178761" cy="28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3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741" y="198408"/>
            <a:ext cx="11160088" cy="178566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Sarah F. </a:t>
            </a:r>
            <a:r>
              <a:rPr lang="en-US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Taub</a:t>
            </a:r>
            <a:r>
              <a:rPr lang="cs-C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cs-C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from the Body: Iconicity and Metaphor in American Sign Language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(2001)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pic>
        <p:nvPicPr>
          <p:cNvPr id="1026" name="Picture 2" descr="Výsledek obrázku pro sarah taub metaphor mapp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24" y="2636561"/>
            <a:ext cx="265573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07034" y="1984076"/>
            <a:ext cx="11735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http://assets.cambridge.org/97805217/70620/frontmatter/9780521770620_frontmatter.pdf</a:t>
            </a:r>
          </a:p>
        </p:txBody>
      </p:sp>
    </p:spTree>
    <p:extLst>
      <p:ext uri="{BB962C8B-B14F-4D97-AF65-F5344CB8AC3E}">
        <p14:creationId xmlns:p14="http://schemas.microsoft.com/office/powerpoint/2010/main" val="896456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3213" y="274638"/>
            <a:ext cx="10719413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     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Schéma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NÁDOBA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 metaforách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 (konceptualizace emocí aj.)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268627" y="1655804"/>
            <a:ext cx="10343151" cy="4818147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Znak VYJÁDŘIT</a:t>
            </a:r>
            <a:endParaRPr lang="cs-CZ" i="1" dirty="0"/>
          </a:p>
          <a:p>
            <a:pPr marL="0" indent="0" algn="ctr">
              <a:buNone/>
            </a:pPr>
            <a:r>
              <a:rPr lang="cs-CZ" dirty="0"/>
              <a:t>ČLOVĚK JE NÁDOBA (nádoba, z níž vychází nějaký obsah): </a:t>
            </a:r>
          </a:p>
          <a:p>
            <a:pPr marL="0" indent="0" algn="ctr">
              <a:buNone/>
            </a:pPr>
            <a:r>
              <a:rPr lang="cs-CZ" dirty="0"/>
              <a:t>místo artikulace – hruď; pohyb, tvar ruky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3278689"/>
            <a:ext cx="7888908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32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131" y="121187"/>
            <a:ext cx="11552917" cy="1536452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o metafoře a pojmových schématech ve znakových jazycích (výběr)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169" y="1532709"/>
            <a:ext cx="11677879" cy="51908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err="1"/>
              <a:t>Taub</a:t>
            </a:r>
            <a:r>
              <a:rPr lang="en-US" dirty="0"/>
              <a:t>, S.F. (2001). </a:t>
            </a:r>
            <a:r>
              <a:rPr lang="en-US" i="1" dirty="0"/>
              <a:t>Language from the Body: Iconicity and Conceptual Metaphor in American Sign Language</a:t>
            </a:r>
            <a:r>
              <a:rPr lang="en-US" dirty="0"/>
              <a:t>. Cambridge: Cambridge University Press.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Wilbur, R.</a:t>
            </a:r>
            <a:r>
              <a:rPr lang="cs-CZ" dirty="0"/>
              <a:t> </a:t>
            </a:r>
            <a:r>
              <a:rPr lang="en-US" dirty="0"/>
              <a:t>B. (1987). </a:t>
            </a:r>
            <a:r>
              <a:rPr lang="en-US" i="1" dirty="0"/>
              <a:t>American Sign Language: Linguistic and Applied Dimensions</a:t>
            </a:r>
            <a:r>
              <a:rPr lang="en-US" dirty="0"/>
              <a:t>. Boston: Little, Brown and Co.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W</a:t>
            </a:r>
            <a:r>
              <a:rPr lang="cs-CZ" dirty="0" err="1"/>
              <a:t>ilbur</a:t>
            </a:r>
            <a:r>
              <a:rPr lang="en-US" dirty="0"/>
              <a:t>, R. B. </a:t>
            </a:r>
            <a:r>
              <a:rPr lang="cs-CZ" dirty="0"/>
              <a:t>(1990): </a:t>
            </a:r>
            <a:r>
              <a:rPr lang="en-US" dirty="0"/>
              <a:t>Metaphors in American Sign Language and English. In</a:t>
            </a:r>
            <a:r>
              <a:rPr lang="cs-CZ" dirty="0"/>
              <a:t> </a:t>
            </a:r>
            <a:r>
              <a:rPr lang="en-US" dirty="0"/>
              <a:t>EDMONDSON, W. H.; KARLSSON, F. (eds.) </a:t>
            </a:r>
            <a:r>
              <a:rPr lang="en-US" i="1" dirty="0"/>
              <a:t>Sign Language Research </a:t>
            </a:r>
            <a:r>
              <a:rPr lang="en-US" dirty="0"/>
              <a:t>'87. Hamburg</a:t>
            </a:r>
            <a:r>
              <a:rPr lang="cs-CZ" dirty="0"/>
              <a:t>: Signum </a:t>
            </a:r>
            <a:r>
              <a:rPr lang="cs-CZ" dirty="0" err="1"/>
              <a:t>Press</a:t>
            </a:r>
            <a:r>
              <a:rPr lang="cs-CZ" dirty="0"/>
              <a:t>, 1990, s. 163-170.</a:t>
            </a:r>
          </a:p>
          <a:p>
            <a:pPr marL="0" indent="0">
              <a:buNone/>
            </a:pPr>
            <a:r>
              <a:rPr lang="en-US" dirty="0"/>
              <a:t>Wilcox, P.</a:t>
            </a:r>
            <a:r>
              <a:rPr lang="cs-CZ" dirty="0"/>
              <a:t> </a:t>
            </a:r>
            <a:r>
              <a:rPr lang="en-US" dirty="0"/>
              <a:t>P. (2000). </a:t>
            </a:r>
            <a:r>
              <a:rPr lang="en-US" i="1" dirty="0"/>
              <a:t>Metaphors in American Sign Language</a:t>
            </a:r>
            <a:r>
              <a:rPr lang="en-US" dirty="0"/>
              <a:t>. Washington, DC: Gallaudet University Press.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Lucie </a:t>
            </a:r>
            <a:r>
              <a:rPr lang="cs-CZ" dirty="0" err="1"/>
              <a:t>Šůchová</a:t>
            </a:r>
            <a:r>
              <a:rPr lang="cs-CZ" dirty="0"/>
              <a:t>: Metafora v českém znakovém jazyce. Diplomová práce. Praha: FF UK, 2008.</a:t>
            </a:r>
          </a:p>
          <a:p>
            <a:pPr marL="0" indent="0">
              <a:buNone/>
            </a:pPr>
            <a:r>
              <a:rPr lang="cs-CZ" dirty="0"/>
              <a:t>Anna Moudrá: Pojmové schéma CESTA v českém znakovém jazyce. Diplomová práce. Praha: FF UK, 2016</a:t>
            </a:r>
          </a:p>
          <a:p>
            <a:pPr marL="0" indent="0">
              <a:buNone/>
            </a:pPr>
            <a:r>
              <a:rPr lang="cs-CZ" dirty="0"/>
              <a:t>aj.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755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336" y="365126"/>
            <a:ext cx="11788734" cy="79255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Horizonty kognitivně-kulturní lingvistiky: Schémata a stereotypy v mluvených a znakových jazycích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86561" y="1543574"/>
            <a:ext cx="6676239" cy="49769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/>
              <a:t>VAŇKOVÁ Irena, VODRÁŽKOVÁ Veronika, ZBOŘILOVÁ Radka (</a:t>
            </a:r>
            <a:r>
              <a:rPr lang="cs-CZ" sz="2400" dirty="0" err="1"/>
              <a:t>eds</a:t>
            </a:r>
            <a:r>
              <a:rPr lang="cs-CZ" sz="2400" dirty="0"/>
              <a:t>.): </a:t>
            </a:r>
            <a:r>
              <a:rPr lang="cs-CZ" sz="2400" i="1" dirty="0"/>
              <a:t>Horizonty kognitivně-kulturní lingvistiky. Schémata a stereotypy v mluvených a znakových jazycích</a:t>
            </a:r>
            <a:r>
              <a:rPr lang="cs-CZ" sz="2400" dirty="0"/>
              <a:t>. Praha: Filozofická fakulta UK, 2017. ISBN 978-80-7308-727-2. </a:t>
            </a:r>
          </a:p>
          <a:p>
            <a:pPr marL="0" indent="0">
              <a:buNone/>
            </a:pPr>
            <a:r>
              <a:rPr lang="cs-CZ" dirty="0"/>
              <a:t>Veronika Vodrážková</a:t>
            </a:r>
          </a:p>
          <a:p>
            <a:pPr marL="0" indent="0">
              <a:buNone/>
            </a:pPr>
            <a:r>
              <a:rPr lang="cs-CZ" dirty="0"/>
              <a:t>Anna Moudrá</a:t>
            </a:r>
          </a:p>
          <a:p>
            <a:pPr marL="0" indent="0">
              <a:buNone/>
            </a:pPr>
            <a:r>
              <a:rPr lang="cs-CZ" dirty="0"/>
              <a:t>Karla Pokorná</a:t>
            </a:r>
          </a:p>
          <a:p>
            <a:pPr marL="0" indent="0">
              <a:buNone/>
            </a:pPr>
            <a:r>
              <a:rPr lang="cs-CZ" dirty="0"/>
              <a:t>Barbora </a:t>
            </a:r>
            <a:r>
              <a:rPr lang="cs-CZ" dirty="0" err="1"/>
              <a:t>Gardelková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Lucie Sedláčková Půlpánová</a:t>
            </a:r>
          </a:p>
          <a:p>
            <a:pPr marL="0" indent="0">
              <a:buNone/>
            </a:pPr>
            <a:r>
              <a:rPr lang="cs-CZ" dirty="0"/>
              <a:t>aj. (texty o schématech na </a:t>
            </a:r>
            <a:r>
              <a:rPr lang="cs-CZ" dirty="0" err="1"/>
              <a:t>Moodlu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2" descr="Výsledek obrázku pro horizonty kognitivn&amp;ecaron;-kulturní lingvisti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088" y="1560352"/>
            <a:ext cx="3649739" cy="488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75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57" y="365125"/>
            <a:ext cx="11578727" cy="1325563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Zdvojené (ikonicko-metaforické) mapování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7793" y="1454227"/>
            <a:ext cx="11424491" cy="48253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"Double </a:t>
            </a:r>
            <a:r>
              <a:rPr lang="cs-CZ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  <a:r>
              <a:rPr lang="cs-C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  <a:p>
            <a:pPr algn="ctr">
              <a:buFontTx/>
              <a:buChar char="-"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zdvojené, dvojité mapování</a:t>
            </a:r>
          </a:p>
          <a:p>
            <a:pPr algn="ctr">
              <a:buFontTx/>
              <a:buChar char="-"/>
            </a:pP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a/ ikonické mapování +</a:t>
            </a:r>
          </a:p>
          <a:p>
            <a:pPr marL="0" indent="0" algn="ctr">
              <a:buNone/>
            </a:pP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b/ metaforické mapování</a:t>
            </a:r>
          </a:p>
          <a:p>
            <a:pPr marL="0" indent="0">
              <a:buNone/>
            </a:pP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„… cílová oblast je prezentována ikonickým zobrazením zdrojové oblasti "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Taub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2001, s. 97)</a:t>
            </a:r>
          </a:p>
        </p:txBody>
      </p:sp>
    </p:spTree>
    <p:extLst>
      <p:ext uri="{BB962C8B-B14F-4D97-AF65-F5344CB8AC3E}">
        <p14:creationId xmlns:p14="http://schemas.microsoft.com/office/powerpoint/2010/main" val="22693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199" y="261250"/>
            <a:ext cx="10515600" cy="945882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Ikonické mapování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20336" y="3767770"/>
            <a:ext cx="11644829" cy="2886418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cs-CZ" dirty="0"/>
              <a:t>Původní komplexní představa stromu – všechny jeho potenciální vnímatelné vlastnosti, projevy, funkce (tvar, velikost, kmen, větve, třepetání listů … vůně…)</a:t>
            </a:r>
          </a:p>
          <a:p>
            <a:pPr marL="514350" indent="-514350">
              <a:buAutoNum type="arabicPeriod"/>
            </a:pPr>
            <a:r>
              <a:rPr lang="cs-CZ" dirty="0"/>
              <a:t>Prototypická  představa stromu (vizuální)</a:t>
            </a:r>
          </a:p>
          <a:p>
            <a:pPr marL="514350" indent="-514350">
              <a:buAutoNum type="arabicPeriod"/>
            </a:pPr>
            <a:r>
              <a:rPr lang="cs-CZ" dirty="0"/>
              <a:t>Představa schematizovaná tak, aby odpovídala kategoriím daného znakového jazyka</a:t>
            </a:r>
          </a:p>
          <a:p>
            <a:pPr marL="514350" indent="-514350">
              <a:buAutoNum type="arabicPeriod"/>
            </a:pPr>
            <a:r>
              <a:rPr lang="cs-CZ" dirty="0"/>
              <a:t>Zakódování – jazykový znak: </a:t>
            </a:r>
            <a:r>
              <a:rPr lang="cs-CZ" b="1" dirty="0"/>
              <a:t>stromu</a:t>
            </a:r>
            <a:r>
              <a:rPr lang="cs-CZ" dirty="0"/>
              <a:t> odpovídá v ASL výše uvedený </a:t>
            </a:r>
            <a:r>
              <a:rPr lang="cs-CZ" b="1" dirty="0"/>
              <a:t>znak STROM</a:t>
            </a:r>
          </a:p>
          <a:p>
            <a:pPr marL="514350" indent="-514350">
              <a:buAutoNum type="arabicPeriod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18" y="1207132"/>
            <a:ext cx="815156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4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0050" y="391251"/>
            <a:ext cx="11384280" cy="132556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        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Znak je vázán na určitý znakový jazyk: „strom“ – americký ZJ, dánský ZJ, čínský ZJ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366476" y="1843857"/>
            <a:ext cx="9269412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1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2930" y="273686"/>
            <a:ext cx="11407140" cy="101790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Ikonické mapování a vizuální motivace (výběr motivátoru)</a:t>
            </a:r>
          </a:p>
        </p:txBody>
      </p:sp>
      <p:pic>
        <p:nvPicPr>
          <p:cNvPr id="1030" name="Picture 6" descr="Výsledek obrázku pro taub d iconic mappi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" y="1400810"/>
            <a:ext cx="9971088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64406" y="286439"/>
            <a:ext cx="1165584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b="1" dirty="0"/>
          </a:p>
          <a:p>
            <a:pPr algn="ctr"/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Metaforické mapování se realizuje prostřednictvím mapování ikonického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3200" dirty="0"/>
              <a:t>a to skrze některý komponent / některé komponenty znaku: </a:t>
            </a:r>
          </a:p>
          <a:p>
            <a:pPr algn="ctr"/>
            <a:endParaRPr lang="cs-CZ" sz="3200" dirty="0"/>
          </a:p>
          <a:p>
            <a:pPr marL="457200" indent="-457200" algn="ctr">
              <a:buFontTx/>
              <a:buChar char="-"/>
            </a:pPr>
            <a:r>
              <a:rPr lang="cs-CZ" sz="3200" b="1" dirty="0"/>
              <a:t> místo artikulace </a:t>
            </a:r>
          </a:p>
          <a:p>
            <a:pPr marL="457200" indent="-457200" algn="ctr">
              <a:buFontTx/>
              <a:buChar char="-"/>
            </a:pPr>
            <a:r>
              <a:rPr lang="cs-CZ" sz="3200" b="1" dirty="0"/>
              <a:t> tvar ruky </a:t>
            </a:r>
          </a:p>
          <a:p>
            <a:pPr marL="457200" indent="-457200" algn="ctr">
              <a:buFontTx/>
              <a:buChar char="-"/>
            </a:pPr>
            <a:r>
              <a:rPr lang="cs-CZ" sz="3200" b="1" dirty="0"/>
              <a:t> směr nebo typ pohybu</a:t>
            </a:r>
          </a:p>
          <a:p>
            <a:pPr marL="457200" indent="-457200" algn="ctr">
              <a:buFontTx/>
              <a:buChar char="-"/>
            </a:pPr>
            <a:endParaRPr lang="cs-CZ" sz="3200" dirty="0"/>
          </a:p>
          <a:p>
            <a:pPr algn="ctr"/>
            <a:endParaRPr lang="cs-CZ" sz="3200" dirty="0"/>
          </a:p>
          <a:p>
            <a:pPr marL="457200" indent="-457200">
              <a:buFontTx/>
              <a:buChar char="-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41986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8046"/>
            <a:ext cx="10515600" cy="1149532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Metafora LÁSKA JE SPOLEČNÁ CESTA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574" y="1547871"/>
            <a:ext cx="11600761" cy="5091054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/>
              <a:t>A) Jak se realizuje v češtině:</a:t>
            </a:r>
          </a:p>
          <a:p>
            <a:pPr marL="0" indent="0" algn="just">
              <a:buNone/>
            </a:pPr>
            <a:r>
              <a:rPr lang="cs-CZ" dirty="0"/>
              <a:t>Metaforická vyjádření</a:t>
            </a:r>
          </a:p>
          <a:p>
            <a:pPr marL="0" indent="0" algn="just">
              <a:buNone/>
            </a:pPr>
            <a:r>
              <a:rPr lang="cs-CZ" dirty="0"/>
              <a:t>             … </a:t>
            </a:r>
            <a:r>
              <a:rPr lang="cs-CZ" i="1" dirty="0"/>
              <a:t>chodit spolu, společná cesta životem, na cestě je potkaly překážky, rozejít se, jejich cesty se rozešly, rozvod…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Partnerský vztah je konceptualizován jako společná chůze po cestě; tj. společný pohyb prostorem dopředu (viz pojmové schéma CESTA – linearita, procesy probíhající v čase…).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dirty="0"/>
              <a:t>B) Jak se tato metafora realizuje v ČZJ: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 →                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441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27019" y="522515"/>
            <a:ext cx="111730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Ikonické</a:t>
            </a:r>
            <a:r>
              <a:rPr lang="pl-PL" sz="2800" b="1" dirty="0">
                <a:solidFill>
                  <a:srgbClr val="FF0000"/>
                </a:solidFill>
              </a:rPr>
              <a:t> mapování </a:t>
            </a:r>
            <a:r>
              <a:rPr lang="pl-PL" sz="2800" b="1" dirty="0"/>
              <a:t>se u znaku CHODIT / JÍT S NĚKÝM NĚKAM realizuje </a:t>
            </a:r>
            <a:r>
              <a:rPr lang="cs-CZ" sz="2800" b="1" dirty="0"/>
              <a:t>skrze:</a:t>
            </a:r>
          </a:p>
          <a:p>
            <a:pPr algn="just"/>
            <a:r>
              <a:rPr lang="cs-CZ" sz="2800" dirty="0"/>
              <a:t>         -   </a:t>
            </a:r>
            <a:r>
              <a:rPr lang="cs-CZ" sz="2800" b="1" dirty="0"/>
              <a:t>tvar ruky </a:t>
            </a:r>
            <a:r>
              <a:rPr lang="cs-CZ" sz="2800" dirty="0"/>
              <a:t>A (tj. klasifikátorový tvar ruky zastupující osobu)</a:t>
            </a:r>
          </a:p>
          <a:p>
            <a:pPr algn="just"/>
            <a:r>
              <a:rPr lang="cs-CZ" sz="2800" dirty="0"/>
              <a:t>         - </a:t>
            </a:r>
            <a:r>
              <a:rPr lang="cs-CZ" sz="2800" b="1" dirty="0"/>
              <a:t>pohyb </a:t>
            </a:r>
            <a:r>
              <a:rPr lang="cs-CZ" sz="2800" dirty="0" err="1"/>
              <a:t>znakovacím</a:t>
            </a:r>
            <a:r>
              <a:rPr lang="cs-CZ" sz="2800" dirty="0"/>
              <a:t> prostorem směrem </a:t>
            </a:r>
            <a:r>
              <a:rPr lang="cs-CZ" sz="2800" b="1" dirty="0"/>
              <a:t>dopředu od těla </a:t>
            </a:r>
            <a:r>
              <a:rPr lang="cs-CZ" sz="2800" dirty="0"/>
              <a:t>(fyzický pohyb prostorem).</a:t>
            </a:r>
          </a:p>
          <a:p>
            <a:r>
              <a:rPr lang="pl-PL" sz="2800" dirty="0"/>
              <a:t>(Význam není metaforický – někdo s někým někam jde </a:t>
            </a:r>
            <a:r>
              <a:rPr lang="pl-PL" sz="2800" dirty="0" smtClean="0"/>
              <a:t>/ chodí</a:t>
            </a:r>
            <a:r>
              <a:rPr lang="pl-PL" sz="2800" dirty="0"/>
              <a:t>)</a:t>
            </a: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Metaforické mapování 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LÁSKA JE CESTA se u znaku CHODIT SPOLU realizuje skrze:</a:t>
            </a:r>
          </a:p>
          <a:p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opakovaný pohyb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znakovacím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prostorem směrem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těla dopředu   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(opakovaný pohyb dopředu znázorňuje dlouhodobost a trvalost vztahu dvou lidí).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(Ostatní parametry jsou stejné jako u nemetaforických znaků.)</a:t>
            </a:r>
          </a:p>
        </p:txBody>
      </p:sp>
    </p:spTree>
    <p:extLst>
      <p:ext uri="{BB962C8B-B14F-4D97-AF65-F5344CB8AC3E}">
        <p14:creationId xmlns:p14="http://schemas.microsoft.com/office/powerpoint/2010/main" val="28221423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2273</Words>
  <Application>Microsoft Office PowerPoint</Application>
  <PresentationFormat>Širokoúhlá obrazovka</PresentationFormat>
  <Paragraphs>206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Motiv Office</vt:lpstr>
      <vt:lpstr>Pojmová metafora v jazycích (mluvených a) znakových</vt:lpstr>
      <vt:lpstr>  Sarah F. Taub:  Language from the Body: Iconicity and Metaphor in American Sign Language (2001)  </vt:lpstr>
      <vt:lpstr>Zdvojené (ikonicko-metaforické) mapování </vt:lpstr>
      <vt:lpstr>Ikonické mapování</vt:lpstr>
      <vt:lpstr>         Znak je vázán na určitý znakový jazyk: „strom“ – americký ZJ, dánský ZJ, čínský ZJ</vt:lpstr>
      <vt:lpstr>Ikonické mapování a vizuální motivace (výběr motivátoru)</vt:lpstr>
      <vt:lpstr>Prezentace aplikace PowerPoint</vt:lpstr>
      <vt:lpstr>Metafora LÁSKA JE SPOLEČNÁ CESTA</vt:lpstr>
      <vt:lpstr>Prezentace aplikace PowerPoint</vt:lpstr>
      <vt:lpstr>Znak JÍT S NĚKÝM NĚKAM  (ikonické mapování) Tvar ruky A je řazen mezi tzv. klasifikátory celého předmětu (zastupuje stojící osobu). Při artikulaci znaku JÍT S NĚKÝM NĚKAM dochází k ikonickému ztvárnění skutečnosti (dvě osoby společně vykonávají fyzický pohyb „po cestě“ – směrem dopředu z bodu A do bodu B).</vt:lpstr>
      <vt:lpstr> Znaky CHODIT SPOLU – ROZCHOD (ikonicko-metaforické mapování) </vt:lpstr>
      <vt:lpstr>Prezentace aplikace PowerPoint</vt:lpstr>
      <vt:lpstr>Metaforické mapování v ZJ</vt:lpstr>
      <vt:lpstr>  Metafory ontologické a strukturní Myšlení a komunikace v českém znakovém jazyce  (viz Lucie Šůchová, Radka Nováková, Petr Vysuček)</vt:lpstr>
      <vt:lpstr>Prezentace aplikace PowerPoint</vt:lpstr>
      <vt:lpstr>Ikonické znaky pro různé činnosti. Jsou některé z nich i metaforické?</vt:lpstr>
      <vt:lpstr> Metafora realizovaná prostřednictvím tvaru ruky + místa artikulace: POCHOPIT </vt:lpstr>
      <vt:lpstr>     Metafora realizována prostřednictvím místa artikulace:  DISKRIMINACE  Při artikulaci metaforického vyjádření DISKRIMINACE v ČZJ se realizuje konceptuální metafora SILNÝ JE NAHOŘE. Nedominantní ruka (umístěná ve znakovacím prostoru dole) zastupuje toho, kdo je diskriminován, a ruka dominantní (umístěná nad rukou nedominantní) zastupuje toho,kdo někoho diskriminuje (+ pohyb shora dolů)  (srov. v češtině útlak, utlačovat, , útisk, utiskovat někoho )</vt:lpstr>
      <vt:lpstr>Metafora realizována prostřednictvím pohybu ZA 14 DNŮ  V metaforickém vyjádření ZA 14 DNŮ, které je realizací metafory BUDOUCNOST JE PŘED NÁMI, se dominantní ruka pohybuje skrze znakovací prostor směrem dopředu od těla mluvčího</vt:lpstr>
      <vt:lpstr>     Schéma NÁDOBA   v  metaforách ČZJ (konceptualizace emocí aj.)</vt:lpstr>
      <vt:lpstr>Literatura o metafoře a pojmových schématech ve znakových jazycích (výběr)</vt:lpstr>
      <vt:lpstr> Horizonty kognitivně-kulturní lingvistiky: Schémata a stereotypy v mluvených a znakových jazycích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Vaňková, Irena</dc:creator>
  <cp:lastModifiedBy>FFUK</cp:lastModifiedBy>
  <cp:revision>72</cp:revision>
  <dcterms:created xsi:type="dcterms:W3CDTF">2016-11-02T17:58:18Z</dcterms:created>
  <dcterms:modified xsi:type="dcterms:W3CDTF">2025-03-12T00:39:27Z</dcterms:modified>
</cp:coreProperties>
</file>