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5" r:id="rId6"/>
    <p:sldId id="266" r:id="rId7"/>
    <p:sldId id="271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8451D5D-FD46-43B9-86A6-F29DEBEE82FF}" type="datetimeFigureOut">
              <a:rPr lang="cs-CZ" smtClean="0"/>
              <a:pPr/>
              <a:t>07.03.2020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A77CBA2-AD1C-4B30-BCBC-B80B262DD97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práce s </a:t>
            </a:r>
            <a:r>
              <a:rPr lang="cs-CZ" dirty="0" err="1" smtClean="0"/>
              <a:t>cosmas</a:t>
            </a:r>
            <a:r>
              <a:rPr lang="cs-CZ" dirty="0" smtClean="0"/>
              <a:t> II.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Praktické úkoly k:</a:t>
            </a:r>
          </a:p>
          <a:p>
            <a:r>
              <a:rPr lang="cs-CZ" dirty="0" smtClean="0"/>
              <a:t>rozšířená vyhledávání, logické operátory, regulární výrazy, interpunkční znaménka a závorky 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Vyhledávání víceslovných výrazů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42900" lvl="3" indent="-342900">
              <a:buFont typeface="Arial" pitchFamily="34" charset="0"/>
              <a:buChar char="•"/>
            </a:pPr>
            <a:r>
              <a:rPr lang="cs-CZ" sz="3200" i="1" dirty="0" smtClean="0"/>
              <a:t>Pokuste se sestavit zadání k vyhledání následujících slovních spojení. Zadání otestujte v COSMAS II. </a:t>
            </a:r>
            <a:r>
              <a:rPr lang="cs-CZ" sz="3200" i="1" dirty="0" smtClean="0"/>
              <a:t>Při </a:t>
            </a:r>
            <a:r>
              <a:rPr lang="cs-CZ" sz="3200" i="1" dirty="0" smtClean="0"/>
              <a:t>tvorbě dotazu se snažte o jeho maximální zjednodušení a pokud je to možné, </a:t>
            </a:r>
            <a:r>
              <a:rPr lang="cs-CZ" sz="3200" i="1" dirty="0" err="1" smtClean="0"/>
              <a:t>vynechte</a:t>
            </a:r>
            <a:r>
              <a:rPr lang="cs-CZ" sz="3200" i="1" dirty="0" smtClean="0"/>
              <a:t> vysokofrekventní slova, např. členy, předložky, zájmena či vysokofrekventní slovesa </a:t>
            </a:r>
            <a:r>
              <a:rPr lang="cs-CZ" sz="3200" i="1" dirty="0" err="1" smtClean="0">
                <a:solidFill>
                  <a:schemeClr val="accent2"/>
                </a:solidFill>
              </a:rPr>
              <a:t>sein</a:t>
            </a:r>
            <a:r>
              <a:rPr lang="cs-CZ" sz="3200" i="1" dirty="0" smtClean="0"/>
              <a:t> nebo </a:t>
            </a:r>
            <a:r>
              <a:rPr lang="cs-CZ" sz="3200" i="1" dirty="0" err="1" smtClean="0">
                <a:solidFill>
                  <a:schemeClr val="accent2"/>
                </a:solidFill>
              </a:rPr>
              <a:t>haben</a:t>
            </a:r>
            <a:r>
              <a:rPr lang="cs-CZ" sz="3200" i="1" dirty="0" smtClean="0"/>
              <a:t> apod.), vždy však s ohledem na to, aby hledání přineslo uspokojivé výsledky.</a:t>
            </a:r>
          </a:p>
          <a:p>
            <a:pPr marL="553212" lvl="4" indent="-342900">
              <a:buFont typeface="Arial" pitchFamily="34" charset="0"/>
              <a:buChar char="•"/>
            </a:pPr>
            <a:r>
              <a:rPr lang="cs-CZ" sz="3200" i="1" dirty="0" err="1" smtClean="0">
                <a:solidFill>
                  <a:schemeClr val="accent2"/>
                </a:solidFill>
              </a:rPr>
              <a:t>Vögel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err="1" smtClean="0">
                <a:solidFill>
                  <a:schemeClr val="accent2"/>
                </a:solidFill>
              </a:rPr>
              <a:t>zwitschern</a:t>
            </a:r>
            <a:endParaRPr lang="cs-CZ" sz="3200" i="1" dirty="0" smtClean="0">
              <a:solidFill>
                <a:schemeClr val="accent2"/>
              </a:solidFill>
            </a:endParaRPr>
          </a:p>
          <a:p>
            <a:pPr marL="553212" lvl="4" indent="-342900">
              <a:buFont typeface="Arial" pitchFamily="34" charset="0"/>
              <a:buChar char="•"/>
            </a:pPr>
            <a:r>
              <a:rPr lang="cs-CZ" sz="3200" i="1" dirty="0" err="1" smtClean="0">
                <a:solidFill>
                  <a:schemeClr val="accent2"/>
                </a:solidFill>
              </a:rPr>
              <a:t>rote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err="1" smtClean="0">
                <a:solidFill>
                  <a:schemeClr val="accent2"/>
                </a:solidFill>
              </a:rPr>
              <a:t>Zahlen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smtClean="0"/>
              <a:t>– existuje toto sousloví i v singuláru v tomto přeneseném významu?</a:t>
            </a:r>
            <a:endParaRPr lang="cs-CZ" sz="3200" i="1" dirty="0" smtClean="0">
              <a:solidFill>
                <a:schemeClr val="accent2"/>
              </a:solidFill>
            </a:endParaRPr>
          </a:p>
          <a:p>
            <a:pPr marL="553212" lvl="4" indent="-342900">
              <a:buFont typeface="Arial" pitchFamily="34" charset="0"/>
              <a:buChar char="•"/>
            </a:pPr>
            <a:r>
              <a:rPr lang="cs-CZ" sz="3200" i="1" dirty="0" smtClean="0"/>
              <a:t>vyhledejte slova </a:t>
            </a:r>
            <a:r>
              <a:rPr lang="cs-CZ" sz="3200" i="1" dirty="0" err="1" smtClean="0">
                <a:solidFill>
                  <a:schemeClr val="accent2"/>
                </a:solidFill>
              </a:rPr>
              <a:t>Blumen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err="1" smtClean="0">
                <a:solidFill>
                  <a:schemeClr val="accent2"/>
                </a:solidFill>
              </a:rPr>
              <a:t>pflanzen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smtClean="0"/>
              <a:t>v jedné větě ve vzdálenosti min. 4 slova od sebe</a:t>
            </a:r>
          </a:p>
          <a:p>
            <a:pPr marL="553212" lvl="4" indent="-342900">
              <a:buFont typeface="Arial" pitchFamily="34" charset="0"/>
              <a:buChar char="•"/>
            </a:pPr>
            <a:r>
              <a:rPr lang="cs-CZ" sz="3200" i="1" dirty="0" err="1" smtClean="0">
                <a:solidFill>
                  <a:schemeClr val="accent2"/>
                </a:solidFill>
              </a:rPr>
              <a:t>massive</a:t>
            </a:r>
            <a:r>
              <a:rPr lang="cs-CZ" sz="3200" i="1" dirty="0" smtClean="0">
                <a:solidFill>
                  <a:schemeClr val="accent2"/>
                </a:solidFill>
              </a:rPr>
              <a:t> Kritik </a:t>
            </a:r>
            <a:r>
              <a:rPr lang="cs-CZ" sz="3200" i="1" dirty="0" err="1" smtClean="0">
                <a:solidFill>
                  <a:schemeClr val="accent2"/>
                </a:solidFill>
              </a:rPr>
              <a:t>üben</a:t>
            </a:r>
            <a:endParaRPr lang="cs-CZ" sz="3200" i="1" dirty="0" smtClean="0">
              <a:solidFill>
                <a:schemeClr val="accent2"/>
              </a:solidFill>
            </a:endParaRPr>
          </a:p>
          <a:p>
            <a:pPr marL="553212" lvl="4" indent="-342900">
              <a:buFont typeface="Arial" pitchFamily="34" charset="0"/>
              <a:buChar char="•"/>
            </a:pPr>
            <a:r>
              <a:rPr lang="cs-CZ" sz="3200" i="1" dirty="0" smtClean="0">
                <a:solidFill>
                  <a:schemeClr val="accent2"/>
                </a:solidFill>
              </a:rPr>
              <a:t>vor </a:t>
            </a:r>
            <a:r>
              <a:rPr lang="cs-CZ" sz="3200" i="1" dirty="0" err="1" smtClean="0">
                <a:solidFill>
                  <a:schemeClr val="accent2"/>
                </a:solidFill>
              </a:rPr>
              <a:t>dem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err="1" smtClean="0">
                <a:solidFill>
                  <a:schemeClr val="accent2"/>
                </a:solidFill>
              </a:rPr>
              <a:t>Haus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err="1" smtClean="0">
                <a:solidFill>
                  <a:schemeClr val="accent2"/>
                </a:solidFill>
              </a:rPr>
              <a:t>sitzen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</a:p>
          <a:p>
            <a:pPr marL="553212" lvl="4" indent="-342900">
              <a:buFont typeface="Arial" pitchFamily="34" charset="0"/>
              <a:buChar char="•"/>
            </a:pPr>
            <a:r>
              <a:rPr lang="cs-CZ" sz="3200" i="1" dirty="0" smtClean="0">
                <a:solidFill>
                  <a:schemeClr val="accent2"/>
                </a:solidFill>
              </a:rPr>
              <a:t>Ohne </a:t>
            </a:r>
            <a:r>
              <a:rPr lang="cs-CZ" sz="3200" i="1" dirty="0" err="1" smtClean="0">
                <a:solidFill>
                  <a:schemeClr val="accent2"/>
                </a:solidFill>
              </a:rPr>
              <a:t>Fleis</a:t>
            </a:r>
            <a:r>
              <a:rPr lang="cs-CZ" sz="3200" i="1" dirty="0" smtClean="0">
                <a:solidFill>
                  <a:schemeClr val="accent2"/>
                </a:solidFill>
              </a:rPr>
              <a:t>, </a:t>
            </a:r>
            <a:r>
              <a:rPr lang="cs-CZ" sz="3200" i="1" dirty="0" err="1" smtClean="0">
                <a:solidFill>
                  <a:schemeClr val="accent2"/>
                </a:solidFill>
              </a:rPr>
              <a:t>kein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err="1" smtClean="0">
                <a:solidFill>
                  <a:schemeClr val="accent2"/>
                </a:solidFill>
              </a:rPr>
              <a:t>Preis</a:t>
            </a:r>
            <a:r>
              <a:rPr lang="cs-CZ" sz="3200" i="1" dirty="0" smtClean="0">
                <a:solidFill>
                  <a:schemeClr val="accent2"/>
                </a:solidFill>
              </a:rPr>
              <a:t>.</a:t>
            </a:r>
          </a:p>
          <a:p>
            <a:pPr marL="553212" lvl="4" indent="-342900">
              <a:buFont typeface="Arial" pitchFamily="34" charset="0"/>
              <a:buChar char="•"/>
            </a:pPr>
            <a:r>
              <a:rPr lang="cs-CZ" sz="3300" i="1" dirty="0" err="1" smtClean="0">
                <a:solidFill>
                  <a:schemeClr val="accent2"/>
                </a:solidFill>
              </a:rPr>
              <a:t>wie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ein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bunter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Hund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bekannt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sein</a:t>
            </a:r>
          </a:p>
          <a:p>
            <a:pPr marL="553212" lvl="4" indent="-342900">
              <a:buFont typeface="Arial" pitchFamily="34" charset="0"/>
              <a:buChar char="•"/>
            </a:pPr>
            <a:r>
              <a:rPr lang="cs-CZ" sz="3300" i="1" dirty="0" err="1" smtClean="0">
                <a:solidFill>
                  <a:schemeClr val="accent2"/>
                </a:solidFill>
              </a:rPr>
              <a:t>sich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fühlen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wie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ein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Fisch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auf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dem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Trockenen</a:t>
            </a:r>
          </a:p>
          <a:p>
            <a:pPr marL="553212" lvl="4" indent="-342900">
              <a:buFont typeface="Arial" pitchFamily="34" charset="0"/>
              <a:buChar char="•"/>
            </a:pPr>
            <a:r>
              <a:rPr lang="cs-CZ" sz="3300" i="1" dirty="0" err="1" smtClean="0">
                <a:solidFill>
                  <a:schemeClr val="accent2"/>
                </a:solidFill>
              </a:rPr>
              <a:t>das</a:t>
            </a:r>
            <a:r>
              <a:rPr lang="cs-CZ" sz="3300" i="1" dirty="0" smtClean="0">
                <a:solidFill>
                  <a:schemeClr val="accent2"/>
                </a:solidFill>
              </a:rPr>
              <a:t> </a:t>
            </a:r>
            <a:r>
              <a:rPr lang="cs-CZ" sz="3300" i="1" dirty="0" err="1" smtClean="0">
                <a:solidFill>
                  <a:schemeClr val="accent2"/>
                </a:solidFill>
              </a:rPr>
              <a:t>Huhn, das goldene Eier legt, schlachten</a:t>
            </a:r>
          </a:p>
          <a:p>
            <a:pPr marL="342900" lvl="3" indent="-342900">
              <a:buNone/>
            </a:pPr>
            <a:endParaRPr lang="cs-CZ" i="1" dirty="0" smtClean="0"/>
          </a:p>
          <a:p>
            <a:pPr marL="342900" lvl="3" indent="-342900">
              <a:buFont typeface="Arial" pitchFamily="34" charset="0"/>
              <a:buChar char="•"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3" algn="ctr" rtl="0">
              <a:spcBef>
                <a:spcPct val="0"/>
              </a:spcBef>
            </a:pPr>
            <a:r>
              <a:rPr lang="cs-CZ" sz="40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Vyhledávání s jinými operátory</a:t>
            </a:r>
            <a:endParaRPr lang="cs-CZ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 fontScale="92500"/>
          </a:bodyPr>
          <a:lstStyle/>
          <a:p>
            <a:pPr marL="342900" lvl="3" indent="-342900">
              <a:buFont typeface="Arial" pitchFamily="34" charset="0"/>
              <a:buChar char="•"/>
            </a:pPr>
            <a:r>
              <a:rPr lang="cs-CZ" sz="3200" dirty="0" smtClean="0"/>
              <a:t>Vyhledejte spojku </a:t>
            </a:r>
            <a:r>
              <a:rPr lang="cs-CZ" sz="3200" i="1" dirty="0" err="1" smtClean="0">
                <a:solidFill>
                  <a:schemeClr val="accent2"/>
                </a:solidFill>
              </a:rPr>
              <a:t>sondern</a:t>
            </a:r>
            <a:r>
              <a:rPr lang="cs-CZ" sz="3200" dirty="0" smtClean="0"/>
              <a:t>, při svém hledání ovšem eliminujte zdvojenou spojku </a:t>
            </a:r>
            <a:r>
              <a:rPr lang="cs-CZ" sz="3200" i="1" dirty="0" err="1" smtClean="0">
                <a:solidFill>
                  <a:schemeClr val="accent2"/>
                </a:solidFill>
              </a:rPr>
              <a:t>nicht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err="1" smtClean="0">
                <a:solidFill>
                  <a:schemeClr val="accent2"/>
                </a:solidFill>
              </a:rPr>
              <a:t>nur</a:t>
            </a:r>
            <a:r>
              <a:rPr lang="cs-CZ" sz="3200" i="1" dirty="0" smtClean="0">
                <a:solidFill>
                  <a:schemeClr val="accent2"/>
                </a:solidFill>
              </a:rPr>
              <a:t> – </a:t>
            </a:r>
            <a:r>
              <a:rPr lang="cs-CZ" sz="3200" i="1" dirty="0" err="1" smtClean="0">
                <a:solidFill>
                  <a:schemeClr val="accent2"/>
                </a:solidFill>
              </a:rPr>
              <a:t>sondern</a:t>
            </a:r>
            <a:r>
              <a:rPr lang="cs-CZ" sz="3200" i="1" dirty="0" smtClean="0">
                <a:solidFill>
                  <a:schemeClr val="accent2"/>
                </a:solidFill>
              </a:rPr>
              <a:t> </a:t>
            </a:r>
            <a:r>
              <a:rPr lang="cs-CZ" sz="3200" i="1" dirty="0" err="1" smtClean="0">
                <a:solidFill>
                  <a:schemeClr val="accent2"/>
                </a:solidFill>
              </a:rPr>
              <a:t>auch</a:t>
            </a:r>
            <a:r>
              <a:rPr lang="cs-CZ" sz="3200" dirty="0" smtClean="0"/>
              <a:t> (tím je myšleno, abyste tuto zdvojenou spojku eliminovali již ve formě zadání dotazu, nikoli výběr/aktivací chybných konkordancí)</a:t>
            </a:r>
          </a:p>
          <a:p>
            <a:pPr marL="342900" lvl="3" indent="-342900" algn="r">
              <a:buNone/>
            </a:pP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28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229600" cy="778098"/>
          </a:xfrm>
        </p:spPr>
        <p:txBody>
          <a:bodyPr/>
          <a:lstStyle/>
          <a:p>
            <a:pPr algn="ctr"/>
            <a:r>
              <a:rPr lang="cs-CZ" sz="4000" dirty="0" smtClean="0"/>
              <a:t>logické operátory</a:t>
            </a:r>
            <a:endParaRPr lang="cs-CZ" sz="4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84784"/>
            <a:ext cx="8229600" cy="49685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400" dirty="0" smtClean="0"/>
              <a:t>Hledejte v rámci jedné analýzy slovní spojení </a:t>
            </a:r>
            <a:r>
              <a:rPr lang="cs-CZ" sz="2400" i="1" dirty="0" err="1" smtClean="0">
                <a:solidFill>
                  <a:schemeClr val="accent2"/>
                </a:solidFill>
              </a:rPr>
              <a:t>ein</a:t>
            </a:r>
            <a:r>
              <a:rPr lang="cs-CZ" sz="2400" i="1" dirty="0" smtClean="0">
                <a:solidFill>
                  <a:schemeClr val="accent2"/>
                </a:solidFill>
              </a:rPr>
              <a:t> </a:t>
            </a:r>
            <a:r>
              <a:rPr lang="cs-CZ" sz="2400" i="1" dirty="0" err="1" smtClean="0">
                <a:solidFill>
                  <a:schemeClr val="accent2"/>
                </a:solidFill>
              </a:rPr>
              <a:t>großer</a:t>
            </a:r>
            <a:r>
              <a:rPr lang="cs-CZ" sz="2400" i="1" dirty="0" smtClean="0">
                <a:solidFill>
                  <a:schemeClr val="accent2"/>
                </a:solidFill>
              </a:rPr>
              <a:t>/</a:t>
            </a:r>
            <a:r>
              <a:rPr lang="cs-CZ" sz="2400" i="1" dirty="0" err="1" smtClean="0">
                <a:solidFill>
                  <a:schemeClr val="accent2"/>
                </a:solidFill>
              </a:rPr>
              <a:t>dicker</a:t>
            </a:r>
            <a:r>
              <a:rPr lang="cs-CZ" sz="2400" i="1" dirty="0" smtClean="0">
                <a:solidFill>
                  <a:schemeClr val="accent2"/>
                </a:solidFill>
              </a:rPr>
              <a:t> </a:t>
            </a:r>
            <a:r>
              <a:rPr lang="cs-CZ" sz="2400" i="1" dirty="0" err="1" smtClean="0">
                <a:solidFill>
                  <a:schemeClr val="accent2"/>
                </a:solidFill>
              </a:rPr>
              <a:t>Fisch</a:t>
            </a:r>
            <a:r>
              <a:rPr lang="cs-CZ" sz="2400" i="1" dirty="0" smtClean="0"/>
              <a:t> a zjistěte, zda se vyskytuje také v plurálu a zda jsou adjektiva stupňovatelná (při zachování frazeologického významu) </a:t>
            </a:r>
          </a:p>
          <a:p>
            <a:pPr lvl="0">
              <a:lnSpc>
                <a:spcPct val="90000"/>
              </a:lnSpc>
            </a:pPr>
            <a:r>
              <a:rPr lang="cs-CZ" sz="2400" dirty="0" smtClean="0"/>
              <a:t>Vyhledejte slovní spojení </a:t>
            </a:r>
            <a:r>
              <a:rPr lang="cs-CZ" sz="2800" i="1" dirty="0" smtClean="0">
                <a:solidFill>
                  <a:schemeClr val="accent2"/>
                </a:solidFill>
              </a:rPr>
              <a:t>nach </a:t>
            </a:r>
            <a:r>
              <a:rPr lang="cs-CZ" sz="2800" i="1" dirty="0" err="1" smtClean="0">
                <a:solidFill>
                  <a:schemeClr val="accent2"/>
                </a:solidFill>
              </a:rPr>
              <a:t>so</a:t>
            </a:r>
            <a:r>
              <a:rPr lang="cs-CZ" sz="2800" i="1" dirty="0" smtClean="0">
                <a:solidFill>
                  <a:schemeClr val="accent2"/>
                </a:solidFill>
              </a:rPr>
              <a:t> </a:t>
            </a:r>
            <a:r>
              <a:rPr lang="cs-CZ" sz="2800" i="1" dirty="0" err="1" smtClean="0">
                <a:solidFill>
                  <a:schemeClr val="accent2"/>
                </a:solidFill>
              </a:rPr>
              <a:t>viel</a:t>
            </a:r>
            <a:r>
              <a:rPr lang="cs-CZ" sz="2800" i="1" dirty="0" smtClean="0">
                <a:solidFill>
                  <a:schemeClr val="accent2"/>
                </a:solidFill>
              </a:rPr>
              <a:t> </a:t>
            </a:r>
            <a:r>
              <a:rPr lang="cs-CZ" sz="2800" i="1" dirty="0" err="1" smtClean="0">
                <a:solidFill>
                  <a:schemeClr val="accent2"/>
                </a:solidFill>
              </a:rPr>
              <a:t>Jahren</a:t>
            </a:r>
            <a:r>
              <a:rPr lang="cs-CZ" sz="2800" i="1" dirty="0" smtClean="0">
                <a:solidFill>
                  <a:schemeClr val="accent2"/>
                </a:solidFill>
              </a:rPr>
              <a:t>, resp. nach </a:t>
            </a:r>
            <a:r>
              <a:rPr lang="cs-CZ" sz="2800" i="1" dirty="0" err="1" smtClean="0">
                <a:solidFill>
                  <a:schemeClr val="accent2"/>
                </a:solidFill>
              </a:rPr>
              <a:t>so</a:t>
            </a:r>
            <a:r>
              <a:rPr lang="cs-CZ" sz="2800" i="1" dirty="0" smtClean="0">
                <a:solidFill>
                  <a:schemeClr val="accent2"/>
                </a:solidFill>
              </a:rPr>
              <a:t> </a:t>
            </a:r>
            <a:r>
              <a:rPr lang="cs-CZ" sz="2800" i="1" dirty="0" err="1" smtClean="0">
                <a:solidFill>
                  <a:schemeClr val="accent2"/>
                </a:solidFill>
              </a:rPr>
              <a:t>vielen</a:t>
            </a:r>
            <a:r>
              <a:rPr lang="cs-CZ" sz="2800" i="1" dirty="0" smtClean="0">
                <a:solidFill>
                  <a:schemeClr val="accent2"/>
                </a:solidFill>
              </a:rPr>
              <a:t> </a:t>
            </a:r>
            <a:r>
              <a:rPr lang="cs-CZ" sz="2800" i="1" dirty="0" err="1" smtClean="0">
                <a:solidFill>
                  <a:schemeClr val="accent2"/>
                </a:solidFill>
              </a:rPr>
              <a:t>Jahren</a:t>
            </a:r>
            <a:r>
              <a:rPr lang="cs-CZ" sz="2800" i="1" dirty="0" smtClean="0">
                <a:solidFill>
                  <a:schemeClr val="accent2"/>
                </a:solidFill>
              </a:rPr>
              <a:t> </a:t>
            </a:r>
            <a:r>
              <a:rPr lang="cs-CZ" sz="2800" i="1" dirty="0" smtClean="0"/>
              <a:t>v rámci jedné analýzy.</a:t>
            </a:r>
          </a:p>
          <a:p>
            <a:pPr>
              <a:lnSpc>
                <a:spcPct val="90000"/>
              </a:lnSpc>
            </a:pPr>
            <a:endParaRPr lang="cs-CZ" sz="2400" i="1" dirty="0" smtClean="0"/>
          </a:p>
          <a:p>
            <a:pPr>
              <a:lnSpc>
                <a:spcPct val="90000"/>
              </a:lnSpc>
            </a:pPr>
            <a:endParaRPr lang="cs-CZ" sz="2400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Logické operátory (</a:t>
            </a:r>
            <a:r>
              <a:rPr lang="cs-CZ" sz="4000" dirty="0" err="1" smtClean="0">
                <a:solidFill>
                  <a:schemeClr val="accent2"/>
                </a:solidFill>
              </a:rPr>
              <a:t>und</a:t>
            </a:r>
            <a:r>
              <a:rPr lang="cs-CZ" sz="4000" dirty="0" smtClean="0">
                <a:solidFill>
                  <a:schemeClr val="accent2"/>
                </a:solidFill>
              </a:rPr>
              <a:t>, oder, </a:t>
            </a:r>
            <a:r>
              <a:rPr lang="cs-CZ" sz="4000" dirty="0" err="1" smtClean="0">
                <a:solidFill>
                  <a:schemeClr val="accent2"/>
                </a:solidFill>
              </a:rPr>
              <a:t>nicht</a:t>
            </a:r>
            <a:r>
              <a:rPr lang="cs-CZ" sz="4000" dirty="0" smtClean="0">
                <a:solidFill>
                  <a:schemeClr val="accent2"/>
                </a:solidFill>
              </a:rPr>
              <a:t> </a:t>
            </a:r>
            <a:r>
              <a:rPr lang="cs-CZ" sz="4000" dirty="0" smtClean="0"/>
              <a:t>ad.) jako vyhledávané objekty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Vyhledejte frazém </a:t>
            </a:r>
            <a:r>
              <a:rPr lang="cs-CZ" i="1" dirty="0" err="1" smtClean="0">
                <a:solidFill>
                  <a:schemeClr val="accent2"/>
                </a:solidFill>
              </a:rPr>
              <a:t>mit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i="1" dirty="0" err="1" smtClean="0">
                <a:solidFill>
                  <a:schemeClr val="accent2"/>
                </a:solidFill>
              </a:rPr>
              <a:t>Kind</a:t>
            </a:r>
            <a:r>
              <a:rPr lang="cs-CZ" i="1" dirty="0" smtClean="0">
                <a:solidFill>
                  <a:schemeClr val="accent2"/>
                </a:solidFill>
              </a:rPr>
              <a:t> </a:t>
            </a:r>
            <a:r>
              <a:rPr lang="cs-CZ" i="1" dirty="0" err="1" smtClean="0">
                <a:solidFill>
                  <a:schemeClr val="accent2"/>
                </a:solidFill>
              </a:rPr>
              <a:t>und</a:t>
            </a:r>
            <a:r>
              <a:rPr lang="cs-CZ" i="1" dirty="0" smtClean="0">
                <a:solidFill>
                  <a:schemeClr val="accent2"/>
                </a:solidFill>
              </a:rPr>
              <a:t> </a:t>
            </a:r>
            <a:r>
              <a:rPr lang="cs-CZ" i="1" dirty="0" err="1" smtClean="0">
                <a:solidFill>
                  <a:schemeClr val="accent2"/>
                </a:solidFill>
              </a:rPr>
              <a:t>Kegel</a:t>
            </a:r>
            <a:r>
              <a:rPr lang="cs-CZ" dirty="0" smtClean="0"/>
              <a:t>, do dotazu včleňte také spojku </a:t>
            </a:r>
            <a:r>
              <a:rPr lang="cs-CZ" dirty="0" err="1" smtClean="0"/>
              <a:t>und</a:t>
            </a:r>
            <a:r>
              <a:rPr lang="cs-CZ" dirty="0" smtClean="0"/>
              <a:t>. Doporučuji zvolit pro hledání </a:t>
            </a:r>
            <a:r>
              <a:rPr lang="cs-CZ" dirty="0" smtClean="0"/>
              <a:t>některý </a:t>
            </a:r>
            <a:r>
              <a:rPr lang="cs-CZ" dirty="0" smtClean="0"/>
              <a:t>z menších korpusů, tj. nikoli W-</a:t>
            </a:r>
            <a:r>
              <a:rPr lang="cs-CZ" dirty="0" err="1" smtClean="0"/>
              <a:t>öffentlich</a:t>
            </a:r>
            <a:r>
              <a:rPr lang="cs-CZ" dirty="0" smtClean="0"/>
              <a:t>.</a:t>
            </a:r>
          </a:p>
          <a:p>
            <a:r>
              <a:rPr lang="cs-CZ" dirty="0" smtClean="0"/>
              <a:t>Vyhledejte libovolné </a:t>
            </a:r>
            <a:r>
              <a:rPr lang="cs-CZ" dirty="0" smtClean="0">
                <a:solidFill>
                  <a:schemeClr val="accent2"/>
                </a:solidFill>
              </a:rPr>
              <a:t>slovo</a:t>
            </a:r>
            <a:r>
              <a:rPr lang="cs-CZ" dirty="0" smtClean="0"/>
              <a:t>, za nímž následuje lomítko </a:t>
            </a:r>
            <a:r>
              <a:rPr lang="cs-CZ" dirty="0" smtClean="0">
                <a:solidFill>
                  <a:schemeClr val="accent2"/>
                </a:solidFill>
              </a:rPr>
              <a:t>/</a:t>
            </a:r>
          </a:p>
          <a:p>
            <a:endParaRPr lang="cs-CZ" i="1" dirty="0" smtClean="0"/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Vyhledávání interpunkčních znamének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Vyhledejte libovolné slovo, po němž následuje interpunkční znaménko (čárka, tečka), např. </a:t>
            </a:r>
            <a:r>
              <a:rPr lang="cs-CZ" dirty="0" err="1" smtClean="0">
                <a:solidFill>
                  <a:schemeClr val="accent2"/>
                </a:solidFill>
              </a:rPr>
              <a:t>aus</a:t>
            </a:r>
            <a:r>
              <a:rPr lang="cs-CZ" dirty="0" smtClean="0">
                <a:solidFill>
                  <a:schemeClr val="accent2"/>
                </a:solidFill>
              </a:rPr>
              <a:t>. </a:t>
            </a:r>
            <a:r>
              <a:rPr lang="cs-CZ" dirty="0" smtClean="0"/>
              <a:t>nebo </a:t>
            </a:r>
            <a:r>
              <a:rPr lang="cs-CZ" dirty="0" err="1" smtClean="0">
                <a:solidFill>
                  <a:schemeClr val="accent2"/>
                </a:solidFill>
              </a:rPr>
              <a:t>hinein</a:t>
            </a:r>
            <a:r>
              <a:rPr lang="cs-CZ" dirty="0" smtClean="0">
                <a:solidFill>
                  <a:schemeClr val="accent2"/>
                </a:solidFill>
              </a:rPr>
              <a:t>,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cs-CZ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Vyhledejte spojku </a:t>
            </a:r>
            <a:r>
              <a:rPr lang="cs-CZ" i="1" dirty="0" err="1" smtClean="0">
                <a:solidFill>
                  <a:schemeClr val="accent2"/>
                </a:solidFill>
              </a:rPr>
              <a:t>wenn</a:t>
            </a:r>
            <a:r>
              <a:rPr lang="cs-CZ" dirty="0" smtClean="0"/>
              <a:t> nebo </a:t>
            </a:r>
            <a:r>
              <a:rPr lang="cs-CZ" i="1" dirty="0" err="1" smtClean="0">
                <a:solidFill>
                  <a:schemeClr val="accent2"/>
                </a:solidFill>
              </a:rPr>
              <a:t>dass</a:t>
            </a:r>
            <a:r>
              <a:rPr lang="cs-CZ" dirty="0" smtClean="0"/>
              <a:t>, před kterou bude stát čárka, resp. slovo před spojkou bude zakončeno čárkou (…, </a:t>
            </a:r>
            <a:r>
              <a:rPr lang="cs-CZ" dirty="0" err="1" smtClean="0"/>
              <a:t>wenn</a:t>
            </a:r>
            <a:r>
              <a:rPr lang="cs-CZ" dirty="0" smtClean="0"/>
              <a:t>…)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Vyhledejte tutéž spojku, před níž ale nebude stát čárka, resp. slovo zakončené čárkou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Co by znamenalo toto zadání? (nevyhledávejte v korpusu, jen usuďte podle toho, co už znáte) </a:t>
            </a:r>
            <a:r>
              <a:rPr lang="cs-CZ" dirty="0" smtClean="0">
                <a:solidFill>
                  <a:schemeClr val="accent2"/>
                </a:solidFill>
              </a:rPr>
              <a:t>, %+w1:1 </a:t>
            </a:r>
            <a:r>
              <a:rPr lang="cs-CZ" dirty="0" err="1" smtClean="0">
                <a:solidFill>
                  <a:schemeClr val="accent2"/>
                </a:solidFill>
              </a:rPr>
              <a:t>wenn</a:t>
            </a:r>
            <a:endParaRPr lang="cs-CZ" dirty="0" smtClean="0">
              <a:solidFill>
                <a:schemeClr val="accent2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Vyhledejte </a:t>
            </a:r>
            <a:r>
              <a:rPr lang="cs-CZ" u="sng" dirty="0" smtClean="0"/>
              <a:t>v rámci jednoho dotazu </a:t>
            </a:r>
            <a:r>
              <a:rPr lang="cs-CZ" dirty="0" smtClean="0"/>
              <a:t>slovní spojení </a:t>
            </a:r>
            <a:r>
              <a:rPr lang="cs-CZ" i="1" dirty="0" err="1" smtClean="0">
                <a:solidFill>
                  <a:schemeClr val="accent2"/>
                </a:solidFill>
              </a:rPr>
              <a:t>das</a:t>
            </a:r>
            <a:r>
              <a:rPr lang="cs-CZ" i="1" dirty="0" smtClean="0">
                <a:solidFill>
                  <a:schemeClr val="accent2"/>
                </a:solidFill>
              </a:rPr>
              <a:t> </a:t>
            </a:r>
            <a:r>
              <a:rPr lang="cs-CZ" i="1" dirty="0" err="1" smtClean="0">
                <a:solidFill>
                  <a:schemeClr val="accent2"/>
                </a:solidFill>
              </a:rPr>
              <a:t>heißt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vč. jeho možných zkratek  </a:t>
            </a:r>
            <a:r>
              <a:rPr lang="cs-CZ" dirty="0" err="1" smtClean="0">
                <a:solidFill>
                  <a:schemeClr val="accent2"/>
                </a:solidFill>
              </a:rPr>
              <a:t>d</a:t>
            </a:r>
            <a:r>
              <a:rPr lang="cs-CZ" dirty="0" smtClean="0">
                <a:solidFill>
                  <a:schemeClr val="accent2"/>
                </a:solidFill>
              </a:rPr>
              <a:t>. </a:t>
            </a:r>
            <a:r>
              <a:rPr lang="cs-CZ" dirty="0" err="1" smtClean="0">
                <a:solidFill>
                  <a:schemeClr val="accent2"/>
                </a:solidFill>
              </a:rPr>
              <a:t>h</a:t>
            </a:r>
            <a:r>
              <a:rPr lang="cs-CZ" dirty="0" smtClean="0">
                <a:solidFill>
                  <a:schemeClr val="accent2"/>
                </a:solidFill>
              </a:rPr>
              <a:t>. </a:t>
            </a:r>
            <a:r>
              <a:rPr lang="cs-CZ" dirty="0" smtClean="0"/>
              <a:t>(tj. </a:t>
            </a:r>
            <a:r>
              <a:rPr lang="cs-CZ" dirty="0" err="1" smtClean="0"/>
              <a:t>d</a:t>
            </a:r>
            <a:r>
              <a:rPr lang="cs-CZ" dirty="0" smtClean="0"/>
              <a:t>. mezera </a:t>
            </a:r>
            <a:r>
              <a:rPr lang="cs-CZ" dirty="0" err="1" smtClean="0"/>
              <a:t>h</a:t>
            </a:r>
            <a:r>
              <a:rPr lang="cs-CZ" dirty="0" smtClean="0"/>
              <a:t>.), resp.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d.h</a:t>
            </a:r>
            <a:r>
              <a:rPr lang="cs-CZ" dirty="0" smtClean="0">
                <a:solidFill>
                  <a:schemeClr val="accent2"/>
                </a:solidFill>
              </a:rPr>
              <a:t>. </a:t>
            </a:r>
            <a:r>
              <a:rPr lang="cs-CZ" dirty="0" smtClean="0"/>
              <a:t>(tj. </a:t>
            </a:r>
            <a:r>
              <a:rPr lang="cs-CZ" dirty="0" err="1" smtClean="0"/>
              <a:t>d.bez</a:t>
            </a:r>
            <a:r>
              <a:rPr lang="cs-CZ" dirty="0" smtClean="0"/>
              <a:t> mezery </a:t>
            </a:r>
            <a:r>
              <a:rPr lang="cs-CZ" dirty="0" err="1" smtClean="0"/>
              <a:t>h</a:t>
            </a:r>
            <a:r>
              <a:rPr lang="cs-CZ" dirty="0" smtClean="0"/>
              <a:t>.)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cs-CZ" dirty="0" smtClean="0"/>
          </a:p>
          <a:p>
            <a:pPr marL="742950" lvl="2" indent="-342900">
              <a:buNone/>
            </a:pPr>
            <a:endParaRPr lang="cs-CZ" dirty="0" smtClean="0"/>
          </a:p>
          <a:p>
            <a:pPr marL="342900" lvl="1" indent="-342900"/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Vyhledávání ostatních znaků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Vyhledejte libovolné slovo obsahující uvozovky (buď na </a:t>
            </a:r>
            <a:r>
              <a:rPr lang="cs-CZ" dirty="0" smtClean="0"/>
              <a:t>začátku </a:t>
            </a:r>
            <a:r>
              <a:rPr lang="cs-CZ" dirty="0" smtClean="0"/>
              <a:t>nebo na konci nebo stojí celé v uvozovkách), např. </a:t>
            </a:r>
            <a:r>
              <a:rPr lang="cs-CZ" dirty="0" smtClean="0">
                <a:solidFill>
                  <a:schemeClr val="accent2"/>
                </a:solidFill>
              </a:rPr>
              <a:t>„</a:t>
            </a:r>
            <a:r>
              <a:rPr lang="cs-CZ" dirty="0" err="1" smtClean="0">
                <a:solidFill>
                  <a:schemeClr val="accent2"/>
                </a:solidFill>
              </a:rPr>
              <a:t>nur</a:t>
            </a:r>
            <a:r>
              <a:rPr lang="cs-CZ" dirty="0" smtClean="0">
                <a:solidFill>
                  <a:schemeClr val="accent2"/>
                </a:solidFill>
              </a:rPr>
              <a:t>; </a:t>
            </a:r>
            <a:r>
              <a:rPr lang="cs-CZ" dirty="0" err="1" smtClean="0">
                <a:solidFill>
                  <a:schemeClr val="accent2"/>
                </a:solidFill>
              </a:rPr>
              <a:t>nur</a:t>
            </a:r>
            <a:r>
              <a:rPr lang="cs-CZ" dirty="0" smtClean="0">
                <a:solidFill>
                  <a:schemeClr val="accent2"/>
                </a:solidFill>
              </a:rPr>
              <a:t>“ oder „</a:t>
            </a:r>
            <a:r>
              <a:rPr lang="cs-CZ" dirty="0" err="1" smtClean="0">
                <a:solidFill>
                  <a:schemeClr val="accent2"/>
                </a:solidFill>
              </a:rPr>
              <a:t>nur</a:t>
            </a:r>
            <a:r>
              <a:rPr lang="cs-CZ" dirty="0" smtClean="0">
                <a:solidFill>
                  <a:schemeClr val="accent2"/>
                </a:solidFill>
              </a:rPr>
              <a:t>“</a:t>
            </a:r>
          </a:p>
          <a:p>
            <a:r>
              <a:rPr lang="cs-CZ" dirty="0" smtClean="0"/>
              <a:t>Stejným způsobem vyhledejte záporku </a:t>
            </a:r>
            <a:r>
              <a:rPr lang="cs-CZ" i="1" dirty="0" err="1" smtClean="0">
                <a:solidFill>
                  <a:schemeClr val="accent2"/>
                </a:solidFill>
              </a:rPr>
              <a:t>nicht</a:t>
            </a:r>
            <a:r>
              <a:rPr lang="cs-CZ" i="1" dirty="0" smtClean="0"/>
              <a:t>.</a:t>
            </a:r>
            <a:endParaRPr lang="cs-CZ" dirty="0" smtClean="0">
              <a:solidFill>
                <a:schemeClr val="accent2"/>
              </a:solidFill>
            </a:endParaRPr>
          </a:p>
          <a:p>
            <a:pPr algn="r">
              <a:buNone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Pravopisné varianty, regulární výrazy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Najděte v rámci jedné analýzy obě pravopisné varianty slova </a:t>
            </a:r>
            <a:r>
              <a:rPr lang="cs-CZ" dirty="0" err="1" smtClean="0">
                <a:solidFill>
                  <a:schemeClr val="accent2"/>
                </a:solidFill>
              </a:rPr>
              <a:t>Schiffahrt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(před reformou), resp. </a:t>
            </a:r>
            <a:r>
              <a:rPr lang="cs-CZ" dirty="0" err="1" smtClean="0">
                <a:solidFill>
                  <a:schemeClr val="accent2"/>
                </a:solidFill>
              </a:rPr>
              <a:t>Schifffahrt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(po reformě).</a:t>
            </a:r>
          </a:p>
          <a:p>
            <a:r>
              <a:rPr lang="cs-CZ" dirty="0" smtClean="0"/>
              <a:t>Vyhledejte pravopisné varianty slova </a:t>
            </a:r>
            <a:r>
              <a:rPr lang="cs-CZ" dirty="0" err="1" smtClean="0">
                <a:solidFill>
                  <a:schemeClr val="accent2"/>
                </a:solidFill>
              </a:rPr>
              <a:t>Fluß</a:t>
            </a:r>
            <a:r>
              <a:rPr lang="cs-CZ" dirty="0" smtClean="0"/>
              <a:t>, resp. </a:t>
            </a:r>
            <a:r>
              <a:rPr lang="cs-CZ" dirty="0" err="1" smtClean="0">
                <a:solidFill>
                  <a:schemeClr val="accent2"/>
                </a:solidFill>
              </a:rPr>
              <a:t>Fluss</a:t>
            </a:r>
            <a:r>
              <a:rPr lang="cs-CZ" dirty="0" smtClean="0"/>
              <a:t> dohromady v jedné analýze.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chnický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221</TotalTime>
  <Words>499</Words>
  <Application>Microsoft Office PowerPoint</Application>
  <PresentationFormat>Předvádění na obrazovce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práce s cosmas II.</vt:lpstr>
      <vt:lpstr>Vyhledávání víceslovných výrazů</vt:lpstr>
      <vt:lpstr>Vyhledávání s jinými operátory</vt:lpstr>
      <vt:lpstr>logické operátory</vt:lpstr>
      <vt:lpstr>Logické operátory (und, oder, nicht ad.) jako vyhledávané objekty</vt:lpstr>
      <vt:lpstr>Vyhledávání interpunkčních znamének</vt:lpstr>
      <vt:lpstr>Vyhledávání ostatních znaků</vt:lpstr>
      <vt:lpstr>Pravopisné varianty, regulární výrazy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 s cosmas II.</dc:title>
  <dc:creator>Věra Hejhalová</dc:creator>
  <cp:lastModifiedBy>Věra Hejhalová</cp:lastModifiedBy>
  <cp:revision>2</cp:revision>
  <dcterms:created xsi:type="dcterms:W3CDTF">2019-11-07T08:15:25Z</dcterms:created>
  <dcterms:modified xsi:type="dcterms:W3CDTF">2020-03-07T19:55:36Z</dcterms:modified>
</cp:coreProperties>
</file>