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8288000" cy="10287000"/>
  <p:notesSz cx="6858000" cy="9144000"/>
  <p:embeddedFontLst>
    <p:embeddedFont>
      <p:font typeface="Kenao Sans Serif" charset="1" panose="00000000000000000000"/>
      <p:regular r:id="rId12"/>
    </p:embeddedFont>
    <p:embeddedFont>
      <p:font typeface="Canva Sans" charset="1" panose="020B0503030501040103"/>
      <p:regular r:id="rId13"/>
    </p:embeddedFont>
    <p:embeddedFont>
      <p:font typeface="Canva Sans Bold" charset="1" panose="020B0803030501040103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6.pn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39305" y="-5317632"/>
            <a:ext cx="14092745" cy="9902503"/>
            <a:chOff x="0" y="0"/>
            <a:chExt cx="4572000" cy="32125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40875" y="-15335"/>
              <a:ext cx="4793771" cy="3267781"/>
            </a:xfrm>
            <a:custGeom>
              <a:avLst/>
              <a:gdLst/>
              <a:ahLst/>
              <a:cxnLst/>
              <a:rect r="r" b="b" t="t" l="l"/>
              <a:pathLst>
                <a:path h="3267781" w="4793771">
                  <a:moveTo>
                    <a:pt x="3758476" y="2388987"/>
                  </a:moveTo>
                  <a:cubicBezTo>
                    <a:pt x="3777145" y="2379652"/>
                    <a:pt x="3795601" y="2369892"/>
                    <a:pt x="3813797" y="2359622"/>
                  </a:cubicBezTo>
                  <a:cubicBezTo>
                    <a:pt x="4346006" y="2059225"/>
                    <a:pt x="4793771" y="1415561"/>
                    <a:pt x="4539726" y="792606"/>
                  </a:cubicBezTo>
                  <a:cubicBezTo>
                    <a:pt x="4416115" y="489497"/>
                    <a:pt x="4124250" y="253294"/>
                    <a:pt x="3798022" y="226479"/>
                  </a:cubicBezTo>
                  <a:cubicBezTo>
                    <a:pt x="3416210" y="195095"/>
                    <a:pt x="3057000" y="433700"/>
                    <a:pt x="2673902" y="434869"/>
                  </a:cubicBezTo>
                  <a:cubicBezTo>
                    <a:pt x="2150947" y="436467"/>
                    <a:pt x="1697967" y="0"/>
                    <a:pt x="1175295" y="17260"/>
                  </a:cubicBezTo>
                  <a:cubicBezTo>
                    <a:pt x="926093" y="25490"/>
                    <a:pt x="686885" y="141037"/>
                    <a:pt x="505621" y="312257"/>
                  </a:cubicBezTo>
                  <a:cubicBezTo>
                    <a:pt x="324357" y="483477"/>
                    <a:pt x="198176" y="707277"/>
                    <a:pt x="117968" y="943375"/>
                  </a:cubicBezTo>
                  <a:cubicBezTo>
                    <a:pt x="33113" y="1193148"/>
                    <a:pt x="0" y="1477082"/>
                    <a:pt x="114600" y="1714681"/>
                  </a:cubicBezTo>
                  <a:cubicBezTo>
                    <a:pt x="225927" y="1945498"/>
                    <a:pt x="455959" y="2093480"/>
                    <a:pt x="684103" y="2210167"/>
                  </a:cubicBezTo>
                  <a:cubicBezTo>
                    <a:pt x="912247" y="2326854"/>
                    <a:pt x="1155656" y="2428529"/>
                    <a:pt x="1335979" y="2610604"/>
                  </a:cubicBezTo>
                  <a:cubicBezTo>
                    <a:pt x="1526733" y="2803211"/>
                    <a:pt x="1646549" y="3083819"/>
                    <a:pt x="1897397" y="3186566"/>
                  </a:cubicBezTo>
                  <a:cubicBezTo>
                    <a:pt x="2095678" y="3267781"/>
                    <a:pt x="2326648" y="3211079"/>
                    <a:pt x="2512645" y="3104699"/>
                  </a:cubicBezTo>
                  <a:cubicBezTo>
                    <a:pt x="2698634" y="2998322"/>
                    <a:pt x="2853882" y="2846534"/>
                    <a:pt x="3026221" y="2719221"/>
                  </a:cubicBezTo>
                  <a:cubicBezTo>
                    <a:pt x="3243833" y="2558464"/>
                    <a:pt x="3518795" y="2508816"/>
                    <a:pt x="3758476" y="2388987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2000" cy="3212592"/>
            </a:xfrm>
            <a:custGeom>
              <a:avLst/>
              <a:gdLst/>
              <a:ahLst/>
              <a:cxnLst/>
              <a:rect r="r" b="b" t="t" l="l"/>
              <a:pathLst>
                <a:path h="3212592" w="4572000">
                  <a:moveTo>
                    <a:pt x="4572000" y="3212592"/>
                  </a:moveTo>
                  <a:lnTo>
                    <a:pt x="0" y="3212592"/>
                  </a:lnTo>
                  <a:lnTo>
                    <a:pt x="0" y="0"/>
                  </a:lnTo>
                  <a:lnTo>
                    <a:pt x="4572000" y="0"/>
                  </a:lnTo>
                  <a:lnTo>
                    <a:pt x="4572000" y="3212592"/>
                  </a:lnTo>
                  <a:close/>
                </a:path>
              </a:pathLst>
            </a:custGeom>
            <a:blipFill>
              <a:blip r:embed="rId2"/>
              <a:stretch>
                <a:fillRect l="-11" t="0" r="-11" b="0"/>
              </a:stretch>
            </a:blip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-3490952">
            <a:off x="-2506889" y="5777821"/>
            <a:ext cx="6118046" cy="8312563"/>
            <a:chOff x="0" y="0"/>
            <a:chExt cx="3364992" cy="4572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14430" y="-18654"/>
              <a:ext cx="3539861" cy="4602770"/>
            </a:xfrm>
            <a:custGeom>
              <a:avLst/>
              <a:gdLst/>
              <a:ahLst/>
              <a:cxnLst/>
              <a:rect r="r" b="b" t="t" l="l"/>
              <a:pathLst>
                <a:path h="4602770" w="3539861">
                  <a:moveTo>
                    <a:pt x="3154043" y="370565"/>
                  </a:moveTo>
                  <a:cubicBezTo>
                    <a:pt x="3149740" y="364861"/>
                    <a:pt x="3145370" y="359189"/>
                    <a:pt x="3140931" y="353551"/>
                  </a:cubicBezTo>
                  <a:cubicBezTo>
                    <a:pt x="3082392" y="279158"/>
                    <a:pt x="3014204" y="214094"/>
                    <a:pt x="2936275" y="160224"/>
                  </a:cubicBezTo>
                  <a:cubicBezTo>
                    <a:pt x="2823060" y="81962"/>
                    <a:pt x="2687194" y="34683"/>
                    <a:pt x="2550433" y="22062"/>
                  </a:cubicBezTo>
                  <a:cubicBezTo>
                    <a:pt x="2311401" y="0"/>
                    <a:pt x="2064469" y="85852"/>
                    <a:pt x="1890673" y="251441"/>
                  </a:cubicBezTo>
                  <a:cubicBezTo>
                    <a:pt x="1723562" y="410662"/>
                    <a:pt x="1622575" y="637131"/>
                    <a:pt x="1430598" y="765279"/>
                  </a:cubicBezTo>
                  <a:cubicBezTo>
                    <a:pt x="1083906" y="996705"/>
                    <a:pt x="563193" y="830427"/>
                    <a:pt x="243218" y="1097579"/>
                  </a:cubicBezTo>
                  <a:cubicBezTo>
                    <a:pt x="63620" y="1247529"/>
                    <a:pt x="0" y="1501521"/>
                    <a:pt x="20102" y="1734627"/>
                  </a:cubicBezTo>
                  <a:cubicBezTo>
                    <a:pt x="40205" y="1967733"/>
                    <a:pt x="131565" y="2187758"/>
                    <a:pt x="215291" y="2406235"/>
                  </a:cubicBezTo>
                  <a:cubicBezTo>
                    <a:pt x="299017" y="2624711"/>
                    <a:pt x="377184" y="2852254"/>
                    <a:pt x="368928" y="3086079"/>
                  </a:cubicBezTo>
                  <a:cubicBezTo>
                    <a:pt x="362900" y="3256754"/>
                    <a:pt x="310997" y="3422120"/>
                    <a:pt x="283999" y="3590754"/>
                  </a:cubicBezTo>
                  <a:cubicBezTo>
                    <a:pt x="257000" y="3759387"/>
                    <a:pt x="257812" y="3942783"/>
                    <a:pt x="347642" y="4088027"/>
                  </a:cubicBezTo>
                  <a:cubicBezTo>
                    <a:pt x="440151" y="4237603"/>
                    <a:pt x="609029" y="4319614"/>
                    <a:pt x="771424" y="4387121"/>
                  </a:cubicBezTo>
                  <a:cubicBezTo>
                    <a:pt x="1053243" y="4504272"/>
                    <a:pt x="1351777" y="4602770"/>
                    <a:pt x="1656685" y="4589446"/>
                  </a:cubicBezTo>
                  <a:cubicBezTo>
                    <a:pt x="1961591" y="4576123"/>
                    <a:pt x="2275861" y="4431515"/>
                    <a:pt x="2421358" y="4163223"/>
                  </a:cubicBezTo>
                  <a:cubicBezTo>
                    <a:pt x="2655053" y="3732294"/>
                    <a:pt x="2388209" y="3172284"/>
                    <a:pt x="2571656" y="2717683"/>
                  </a:cubicBezTo>
                  <a:cubicBezTo>
                    <a:pt x="2665220" y="2485823"/>
                    <a:pt x="2862908" y="2315251"/>
                    <a:pt x="3015930" y="2117522"/>
                  </a:cubicBezTo>
                  <a:cubicBezTo>
                    <a:pt x="3383087" y="1643097"/>
                    <a:pt x="3539861" y="881930"/>
                    <a:pt x="3154043" y="370565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106" y="-6"/>
              <a:ext cx="3362886" cy="4572006"/>
            </a:xfrm>
            <a:custGeom>
              <a:avLst/>
              <a:gdLst/>
              <a:ahLst/>
              <a:cxnLst/>
              <a:rect r="r" b="b" t="t" l="l"/>
              <a:pathLst>
                <a:path h="4572006" w="3362886">
                  <a:moveTo>
                    <a:pt x="3362886" y="4572006"/>
                  </a:moveTo>
                  <a:lnTo>
                    <a:pt x="0" y="4572006"/>
                  </a:lnTo>
                  <a:lnTo>
                    <a:pt x="0" y="0"/>
                  </a:lnTo>
                  <a:lnTo>
                    <a:pt x="3362886" y="0"/>
                  </a:lnTo>
                  <a:lnTo>
                    <a:pt x="3362886" y="4572006"/>
                  </a:lnTo>
                  <a:close/>
                </a:path>
              </a:pathLst>
            </a:custGeom>
            <a:blipFill>
              <a:blip r:embed="rId3"/>
              <a:stretch>
                <a:fillRect l="-48" t="0" r="-48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3090234" y="1688204"/>
            <a:ext cx="12069431" cy="7101091"/>
          </a:xfrm>
          <a:custGeom>
            <a:avLst/>
            <a:gdLst/>
            <a:ahLst/>
            <a:cxnLst/>
            <a:rect r="r" b="b" t="t" l="l"/>
            <a:pathLst>
              <a:path h="7101091" w="12069431">
                <a:moveTo>
                  <a:pt x="0" y="0"/>
                </a:moveTo>
                <a:lnTo>
                  <a:pt x="12069432" y="0"/>
                </a:lnTo>
                <a:lnTo>
                  <a:pt x="12069432" y="7101092"/>
                </a:lnTo>
                <a:lnTo>
                  <a:pt x="0" y="71010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3126727" y="1847716"/>
            <a:ext cx="11616201" cy="6493221"/>
            <a:chOff x="0" y="0"/>
            <a:chExt cx="2388327" cy="133502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88327" cy="1335026"/>
            </a:xfrm>
            <a:custGeom>
              <a:avLst/>
              <a:gdLst/>
              <a:ahLst/>
              <a:cxnLst/>
              <a:rect r="r" b="b" t="t" l="l"/>
              <a:pathLst>
                <a:path h="1335026" w="2388327">
                  <a:moveTo>
                    <a:pt x="0" y="0"/>
                  </a:moveTo>
                  <a:lnTo>
                    <a:pt x="2388327" y="0"/>
                  </a:lnTo>
                  <a:lnTo>
                    <a:pt x="2388327" y="1335026"/>
                  </a:lnTo>
                  <a:lnTo>
                    <a:pt x="0" y="133502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388327" cy="1363601"/>
            </a:xfrm>
            <a:prstGeom prst="rect">
              <a:avLst/>
            </a:prstGeom>
          </p:spPr>
          <p:txBody>
            <a:bodyPr anchor="ctr" rtlCol="false" tIns="65074" lIns="65074" bIns="65074" rIns="65074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3548971" y="2849761"/>
            <a:ext cx="10766613" cy="701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50"/>
              </a:lnSpc>
            </a:pPr>
            <a:r>
              <a:rPr lang="en-US" sz="5000">
                <a:solidFill>
                  <a:srgbClr val="5A798F"/>
                </a:solidFill>
                <a:latin typeface="Kenao Sans Serif"/>
                <a:ea typeface="Kenao Sans Serif"/>
                <a:cs typeface="Kenao Sans Serif"/>
                <a:sym typeface="Kenao Sans Serif"/>
              </a:rPr>
              <a:t>Skupinová prezentace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090234" y="7014870"/>
            <a:ext cx="11684087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75">
                <a:solidFill>
                  <a:srgbClr val="2D3B44"/>
                </a:solidFill>
                <a:latin typeface="Canva Sans"/>
                <a:ea typeface="Canva Sans"/>
                <a:cs typeface="Canva Sans"/>
                <a:sym typeface="Canva Sans"/>
              </a:rPr>
              <a:t>Cápalová, Fojtášková, Kultová, Morschlová, Schwarzová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2232724">
            <a:off x="13919572" y="5685311"/>
            <a:ext cx="4678108" cy="4891593"/>
          </a:xfrm>
          <a:custGeom>
            <a:avLst/>
            <a:gdLst/>
            <a:ahLst/>
            <a:cxnLst/>
            <a:rect r="r" b="b" t="t" l="l"/>
            <a:pathLst>
              <a:path h="4891593" w="4678108">
                <a:moveTo>
                  <a:pt x="0" y="0"/>
                </a:moveTo>
                <a:lnTo>
                  <a:pt x="4678108" y="0"/>
                </a:lnTo>
                <a:lnTo>
                  <a:pt x="4678108" y="4891593"/>
                </a:lnTo>
                <a:lnTo>
                  <a:pt x="0" y="48915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true" flipV="true" rot="2531992">
            <a:off x="-347141" y="-258639"/>
            <a:ext cx="4678108" cy="4891593"/>
          </a:xfrm>
          <a:custGeom>
            <a:avLst/>
            <a:gdLst/>
            <a:ahLst/>
            <a:cxnLst/>
            <a:rect r="r" b="b" t="t" l="l"/>
            <a:pathLst>
              <a:path h="4891593" w="4678108">
                <a:moveTo>
                  <a:pt x="4678108" y="4891593"/>
                </a:moveTo>
                <a:lnTo>
                  <a:pt x="0" y="4891593"/>
                </a:lnTo>
                <a:lnTo>
                  <a:pt x="0" y="0"/>
                </a:lnTo>
                <a:lnTo>
                  <a:pt x="4678108" y="0"/>
                </a:lnTo>
                <a:lnTo>
                  <a:pt x="4678108" y="4891593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316850" y="4241780"/>
            <a:ext cx="11616201" cy="1328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65"/>
              </a:lnSpc>
              <a:spcBef>
                <a:spcPct val="0"/>
              </a:spcBef>
            </a:pPr>
            <a:r>
              <a:rPr lang="en-US" sz="9500">
                <a:solidFill>
                  <a:srgbClr val="5A798F"/>
                </a:solidFill>
                <a:latin typeface="Kenao Sans Serif"/>
                <a:ea typeface="Kenao Sans Serif"/>
                <a:cs typeface="Kenao Sans Serif"/>
                <a:sym typeface="Kenao Sans Serif"/>
              </a:rPr>
              <a:t>Starat se o ...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39305" y="-5317632"/>
            <a:ext cx="14092745" cy="9902503"/>
            <a:chOff x="0" y="0"/>
            <a:chExt cx="4572000" cy="32125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40875" y="-15335"/>
              <a:ext cx="4793771" cy="3267781"/>
            </a:xfrm>
            <a:custGeom>
              <a:avLst/>
              <a:gdLst/>
              <a:ahLst/>
              <a:cxnLst/>
              <a:rect r="r" b="b" t="t" l="l"/>
              <a:pathLst>
                <a:path h="3267781" w="4793771">
                  <a:moveTo>
                    <a:pt x="3758476" y="2388987"/>
                  </a:moveTo>
                  <a:cubicBezTo>
                    <a:pt x="3777145" y="2379652"/>
                    <a:pt x="3795601" y="2369892"/>
                    <a:pt x="3813797" y="2359622"/>
                  </a:cubicBezTo>
                  <a:cubicBezTo>
                    <a:pt x="4346006" y="2059225"/>
                    <a:pt x="4793771" y="1415561"/>
                    <a:pt x="4539726" y="792606"/>
                  </a:cubicBezTo>
                  <a:cubicBezTo>
                    <a:pt x="4416115" y="489497"/>
                    <a:pt x="4124250" y="253294"/>
                    <a:pt x="3798022" y="226479"/>
                  </a:cubicBezTo>
                  <a:cubicBezTo>
                    <a:pt x="3416210" y="195095"/>
                    <a:pt x="3057000" y="433700"/>
                    <a:pt x="2673902" y="434869"/>
                  </a:cubicBezTo>
                  <a:cubicBezTo>
                    <a:pt x="2150947" y="436467"/>
                    <a:pt x="1697967" y="0"/>
                    <a:pt x="1175295" y="17260"/>
                  </a:cubicBezTo>
                  <a:cubicBezTo>
                    <a:pt x="926093" y="25490"/>
                    <a:pt x="686885" y="141037"/>
                    <a:pt x="505621" y="312257"/>
                  </a:cubicBezTo>
                  <a:cubicBezTo>
                    <a:pt x="324357" y="483477"/>
                    <a:pt x="198176" y="707277"/>
                    <a:pt x="117968" y="943375"/>
                  </a:cubicBezTo>
                  <a:cubicBezTo>
                    <a:pt x="33113" y="1193148"/>
                    <a:pt x="0" y="1477082"/>
                    <a:pt x="114600" y="1714681"/>
                  </a:cubicBezTo>
                  <a:cubicBezTo>
                    <a:pt x="225927" y="1945498"/>
                    <a:pt x="455959" y="2093480"/>
                    <a:pt x="684103" y="2210167"/>
                  </a:cubicBezTo>
                  <a:cubicBezTo>
                    <a:pt x="912247" y="2326854"/>
                    <a:pt x="1155656" y="2428529"/>
                    <a:pt x="1335979" y="2610604"/>
                  </a:cubicBezTo>
                  <a:cubicBezTo>
                    <a:pt x="1526733" y="2803211"/>
                    <a:pt x="1646549" y="3083819"/>
                    <a:pt x="1897397" y="3186566"/>
                  </a:cubicBezTo>
                  <a:cubicBezTo>
                    <a:pt x="2095678" y="3267781"/>
                    <a:pt x="2326648" y="3211079"/>
                    <a:pt x="2512645" y="3104699"/>
                  </a:cubicBezTo>
                  <a:cubicBezTo>
                    <a:pt x="2698634" y="2998322"/>
                    <a:pt x="2853882" y="2846534"/>
                    <a:pt x="3026221" y="2719221"/>
                  </a:cubicBezTo>
                  <a:cubicBezTo>
                    <a:pt x="3243833" y="2558464"/>
                    <a:pt x="3518795" y="2508816"/>
                    <a:pt x="3758476" y="2388987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2000" cy="3212592"/>
            </a:xfrm>
            <a:custGeom>
              <a:avLst/>
              <a:gdLst/>
              <a:ahLst/>
              <a:cxnLst/>
              <a:rect r="r" b="b" t="t" l="l"/>
              <a:pathLst>
                <a:path h="3212592" w="4572000">
                  <a:moveTo>
                    <a:pt x="4572000" y="3212592"/>
                  </a:moveTo>
                  <a:lnTo>
                    <a:pt x="0" y="3212592"/>
                  </a:lnTo>
                  <a:lnTo>
                    <a:pt x="0" y="0"/>
                  </a:lnTo>
                  <a:lnTo>
                    <a:pt x="4572000" y="0"/>
                  </a:lnTo>
                  <a:lnTo>
                    <a:pt x="4572000" y="3212592"/>
                  </a:lnTo>
                  <a:close/>
                </a:path>
              </a:pathLst>
            </a:custGeom>
            <a:blipFill>
              <a:blip r:embed="rId2"/>
              <a:stretch>
                <a:fillRect l="-11" t="0" r="-11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-3312665" y="367341"/>
            <a:ext cx="14729082" cy="2154128"/>
          </a:xfrm>
          <a:custGeom>
            <a:avLst/>
            <a:gdLst/>
            <a:ahLst/>
            <a:cxnLst/>
            <a:rect r="r" b="b" t="t" l="l"/>
            <a:pathLst>
              <a:path h="2154128" w="14729082">
                <a:moveTo>
                  <a:pt x="0" y="0"/>
                </a:moveTo>
                <a:lnTo>
                  <a:pt x="14729082" y="0"/>
                </a:lnTo>
                <a:lnTo>
                  <a:pt x="14729082" y="2154128"/>
                </a:lnTo>
                <a:lnTo>
                  <a:pt x="0" y="21541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-3312665" y="518372"/>
            <a:ext cx="14470349" cy="1492763"/>
            <a:chOff x="0" y="0"/>
            <a:chExt cx="3939507" cy="406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3939507" cy="434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23752" y="2369069"/>
            <a:ext cx="13253262" cy="76409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24"/>
              </a:lnSpc>
            </a:pPr>
            <a:r>
              <a:rPr lang="en-US" sz="2699" spc="67">
                <a:solidFill>
                  <a:srgbClr val="2D3B44"/>
                </a:solidFill>
                <a:latin typeface="Canva Sans"/>
                <a:ea typeface="Canva Sans"/>
                <a:cs typeface="Canva Sans"/>
                <a:sym typeface="Canva Sans"/>
              </a:rPr>
              <a:t>„Peníze jsou důležité, ale přeci by nemělo jít jen a hlavně o ně. Máme zodpovědnost za místo, na kterém žijeme. A tím myslím náš panelák – že chci, aby byl pěkný a bezpečný, seberu papír, když se někde válí, když je rozbité okno, tak nečekám, až si toho někdo všimne a až to někdo spraví, ale zavolám na správcovskou firmu sám, snažím se znát lidi, kteří tady bydlí, třeba jim i občas s něčím pomoct a tak. Ale taky tím místem, na kterém žijeme, myslím naše město a naší zemi a vlastně celou planetu. Chováme se hrozně. Jako by si lidi neuvědomovali, že tu nejsme zkrátka jen sami za sebe. Chovaj se, my všichni se chováme, jako kdyby platilo ´po nás potopa´. Nechci začít chodit jen pěšky a mít jedny boty na rok, ale zkrátka cítím, že teď si žijeme nad poměry. Měli bychom se trochu uskromnit a brát na sebe víc ohledy.“</a:t>
            </a:r>
          </a:p>
          <a:p>
            <a:pPr algn="l">
              <a:lnSpc>
                <a:spcPts val="4724"/>
              </a:lnSpc>
            </a:pPr>
          </a:p>
        </p:txBody>
      </p:sp>
      <p:sp>
        <p:nvSpPr>
          <p:cNvPr name="Freeform 10" id="10"/>
          <p:cNvSpPr/>
          <p:nvPr/>
        </p:nvSpPr>
        <p:spPr>
          <a:xfrm flipH="true" flipV="false" rot="-686031">
            <a:off x="13984678" y="4964988"/>
            <a:ext cx="3175703" cy="5525254"/>
          </a:xfrm>
          <a:custGeom>
            <a:avLst/>
            <a:gdLst/>
            <a:ahLst/>
            <a:cxnLst/>
            <a:rect r="r" b="b" t="t" l="l"/>
            <a:pathLst>
              <a:path h="5525254" w="3175703">
                <a:moveTo>
                  <a:pt x="3175703" y="0"/>
                </a:moveTo>
                <a:lnTo>
                  <a:pt x="0" y="0"/>
                </a:lnTo>
                <a:lnTo>
                  <a:pt x="0" y="5525254"/>
                </a:lnTo>
                <a:lnTo>
                  <a:pt x="3175703" y="5525254"/>
                </a:lnTo>
                <a:lnTo>
                  <a:pt x="317570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23752" y="963399"/>
            <a:ext cx="8574798" cy="10477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024"/>
              </a:lnSpc>
            </a:pPr>
            <a:r>
              <a:rPr lang="en-US" sz="7499">
                <a:solidFill>
                  <a:srgbClr val="5A798F"/>
                </a:solidFill>
                <a:latin typeface="Kenao Sans Serif"/>
                <a:ea typeface="Kenao Sans Serif"/>
                <a:cs typeface="Kenao Sans Serif"/>
                <a:sym typeface="Kenao Sans Serif"/>
              </a:rPr>
              <a:t>Situace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-4343270">
            <a:off x="-2763262" y="5160429"/>
            <a:ext cx="6118046" cy="8312563"/>
            <a:chOff x="0" y="0"/>
            <a:chExt cx="3364992" cy="4572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14430" y="-18654"/>
              <a:ext cx="3539861" cy="4602770"/>
            </a:xfrm>
            <a:custGeom>
              <a:avLst/>
              <a:gdLst/>
              <a:ahLst/>
              <a:cxnLst/>
              <a:rect r="r" b="b" t="t" l="l"/>
              <a:pathLst>
                <a:path h="4602770" w="3539861">
                  <a:moveTo>
                    <a:pt x="3154043" y="370565"/>
                  </a:moveTo>
                  <a:cubicBezTo>
                    <a:pt x="3149740" y="364861"/>
                    <a:pt x="3145370" y="359189"/>
                    <a:pt x="3140931" y="353551"/>
                  </a:cubicBezTo>
                  <a:cubicBezTo>
                    <a:pt x="3082392" y="279158"/>
                    <a:pt x="3014204" y="214094"/>
                    <a:pt x="2936275" y="160224"/>
                  </a:cubicBezTo>
                  <a:cubicBezTo>
                    <a:pt x="2823060" y="81962"/>
                    <a:pt x="2687194" y="34683"/>
                    <a:pt x="2550433" y="22062"/>
                  </a:cubicBezTo>
                  <a:cubicBezTo>
                    <a:pt x="2311401" y="0"/>
                    <a:pt x="2064469" y="85852"/>
                    <a:pt x="1890673" y="251441"/>
                  </a:cubicBezTo>
                  <a:cubicBezTo>
                    <a:pt x="1723562" y="410662"/>
                    <a:pt x="1622575" y="637131"/>
                    <a:pt x="1430598" y="765279"/>
                  </a:cubicBezTo>
                  <a:cubicBezTo>
                    <a:pt x="1083906" y="996705"/>
                    <a:pt x="563193" y="830427"/>
                    <a:pt x="243218" y="1097579"/>
                  </a:cubicBezTo>
                  <a:cubicBezTo>
                    <a:pt x="63620" y="1247529"/>
                    <a:pt x="0" y="1501521"/>
                    <a:pt x="20102" y="1734627"/>
                  </a:cubicBezTo>
                  <a:cubicBezTo>
                    <a:pt x="40205" y="1967733"/>
                    <a:pt x="131565" y="2187758"/>
                    <a:pt x="215291" y="2406235"/>
                  </a:cubicBezTo>
                  <a:cubicBezTo>
                    <a:pt x="299017" y="2624711"/>
                    <a:pt x="377184" y="2852254"/>
                    <a:pt x="368928" y="3086079"/>
                  </a:cubicBezTo>
                  <a:cubicBezTo>
                    <a:pt x="362900" y="3256754"/>
                    <a:pt x="310997" y="3422120"/>
                    <a:pt x="283999" y="3590754"/>
                  </a:cubicBezTo>
                  <a:cubicBezTo>
                    <a:pt x="257000" y="3759387"/>
                    <a:pt x="257812" y="3942783"/>
                    <a:pt x="347642" y="4088027"/>
                  </a:cubicBezTo>
                  <a:cubicBezTo>
                    <a:pt x="440151" y="4237603"/>
                    <a:pt x="609029" y="4319614"/>
                    <a:pt x="771424" y="4387121"/>
                  </a:cubicBezTo>
                  <a:cubicBezTo>
                    <a:pt x="1053243" y="4504272"/>
                    <a:pt x="1351777" y="4602770"/>
                    <a:pt x="1656685" y="4589446"/>
                  </a:cubicBezTo>
                  <a:cubicBezTo>
                    <a:pt x="1961591" y="4576123"/>
                    <a:pt x="2275861" y="4431515"/>
                    <a:pt x="2421358" y="4163223"/>
                  </a:cubicBezTo>
                  <a:cubicBezTo>
                    <a:pt x="2655053" y="3732294"/>
                    <a:pt x="2388209" y="3172284"/>
                    <a:pt x="2571656" y="2717683"/>
                  </a:cubicBezTo>
                  <a:cubicBezTo>
                    <a:pt x="2665220" y="2485823"/>
                    <a:pt x="2862908" y="2315251"/>
                    <a:pt x="3015930" y="2117522"/>
                  </a:cubicBezTo>
                  <a:cubicBezTo>
                    <a:pt x="3383087" y="1643097"/>
                    <a:pt x="3539861" y="881930"/>
                    <a:pt x="3154043" y="370565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2106" y="-6"/>
              <a:ext cx="3362886" cy="4572006"/>
            </a:xfrm>
            <a:custGeom>
              <a:avLst/>
              <a:gdLst/>
              <a:ahLst/>
              <a:cxnLst/>
              <a:rect r="r" b="b" t="t" l="l"/>
              <a:pathLst>
                <a:path h="4572006" w="3362886">
                  <a:moveTo>
                    <a:pt x="3362886" y="4572006"/>
                  </a:moveTo>
                  <a:lnTo>
                    <a:pt x="0" y="4572006"/>
                  </a:lnTo>
                  <a:lnTo>
                    <a:pt x="0" y="0"/>
                  </a:lnTo>
                  <a:lnTo>
                    <a:pt x="3362886" y="0"/>
                  </a:lnTo>
                  <a:lnTo>
                    <a:pt x="3362886" y="4572006"/>
                  </a:lnTo>
                  <a:close/>
                </a:path>
              </a:pathLst>
            </a:custGeom>
            <a:blipFill>
              <a:blip r:embed="rId2"/>
              <a:stretch>
                <a:fillRect l="-48" t="0" r="-48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-3312665" y="757538"/>
            <a:ext cx="14729082" cy="2154128"/>
          </a:xfrm>
          <a:custGeom>
            <a:avLst/>
            <a:gdLst/>
            <a:ahLst/>
            <a:cxnLst/>
            <a:rect r="r" b="b" t="t" l="l"/>
            <a:pathLst>
              <a:path h="2154128" w="14729082">
                <a:moveTo>
                  <a:pt x="0" y="0"/>
                </a:moveTo>
                <a:lnTo>
                  <a:pt x="14729082" y="0"/>
                </a:lnTo>
                <a:lnTo>
                  <a:pt x="14729082" y="2154128"/>
                </a:lnTo>
                <a:lnTo>
                  <a:pt x="0" y="21541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-3312665" y="1022801"/>
            <a:ext cx="14470349" cy="1492763"/>
            <a:chOff x="0" y="0"/>
            <a:chExt cx="3939507" cy="406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3939507" cy="434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885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true" flipV="false" rot="-686031">
            <a:off x="15053294" y="5180177"/>
            <a:ext cx="3175703" cy="5525254"/>
          </a:xfrm>
          <a:custGeom>
            <a:avLst/>
            <a:gdLst/>
            <a:ahLst/>
            <a:cxnLst/>
            <a:rect r="r" b="b" t="t" l="l"/>
            <a:pathLst>
              <a:path h="5525254" w="3175703">
                <a:moveTo>
                  <a:pt x="3175703" y="0"/>
                </a:moveTo>
                <a:lnTo>
                  <a:pt x="0" y="0"/>
                </a:lnTo>
                <a:lnTo>
                  <a:pt x="0" y="5525254"/>
                </a:lnTo>
                <a:lnTo>
                  <a:pt x="3175703" y="5525254"/>
                </a:lnTo>
                <a:lnTo>
                  <a:pt x="317570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-3160265" y="1175201"/>
            <a:ext cx="14470349" cy="1492763"/>
            <a:chOff x="0" y="0"/>
            <a:chExt cx="3939507" cy="406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3939507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  <a:r>
                <a:rPr lang="en-US" b="true" sz="2100">
                  <a:solidFill>
                    <a:srgbClr val="2D3B44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Prosociální chování a altruismus</a:t>
              </a: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9525" y="3121926"/>
            <a:ext cx="16641145" cy="6807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55" indent="-259078" lvl="1">
              <a:lnSpc>
                <a:spcPts val="3359"/>
              </a:lnSpc>
              <a:buFont typeface="Arial"/>
              <a:buChar char="•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Prosociální chování</a:t>
            </a:r>
          </a:p>
          <a:p>
            <a:pPr algn="l" marL="1036310" indent="-345437" lvl="2">
              <a:lnSpc>
                <a:spcPts val="3359"/>
              </a:lnSpc>
              <a:buFont typeface="Arial"/>
              <a:buChar char="⚬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Jakékoli dobrovolné chování, které prospívá ostatním; může zahrnovat pomoc, sdílení, spolupráci nebo péči o druhé</a:t>
            </a:r>
          </a:p>
          <a:p>
            <a:pPr algn="l" marL="518155" indent="-259078" lvl="1">
              <a:lnSpc>
                <a:spcPts val="3359"/>
              </a:lnSpc>
              <a:buFont typeface="Arial"/>
              <a:buChar char="•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Altruismus  </a:t>
            </a:r>
          </a:p>
          <a:p>
            <a:pPr algn="l" marL="1036310" indent="-345437" lvl="2">
              <a:lnSpc>
                <a:spcPts val="3359"/>
              </a:lnSpc>
              <a:buFont typeface="Arial"/>
              <a:buChar char="⚬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Specifický typ prosociálního chování; člověk pomáhá druhému bez očekávání odměny, i když to pro něj znamená další náklady nebo nevýhody</a:t>
            </a:r>
          </a:p>
          <a:p>
            <a:pPr algn="l" marL="518155" indent="-259078" lvl="1">
              <a:lnSpc>
                <a:spcPts val="3359"/>
              </a:lnSpc>
              <a:buFont typeface="Arial"/>
              <a:buChar char="•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Proč pomáháme?</a:t>
            </a:r>
          </a:p>
          <a:p>
            <a:pPr algn="l" marL="1036310" indent="-345437" lvl="2">
              <a:lnSpc>
                <a:spcPts val="3359"/>
              </a:lnSpc>
              <a:buFont typeface="Arial"/>
              <a:buChar char="⚬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Teorie sociální výměny</a:t>
            </a:r>
          </a:p>
          <a:p>
            <a:pPr algn="l" marL="1036310" indent="-345437" lvl="2">
              <a:lnSpc>
                <a:spcPts val="3359"/>
              </a:lnSpc>
              <a:buFont typeface="Arial"/>
              <a:buChar char="⚬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Sociální normy</a:t>
            </a:r>
          </a:p>
          <a:p>
            <a:pPr algn="l" marL="1036310" indent="-345437" lvl="2">
              <a:lnSpc>
                <a:spcPts val="3359"/>
              </a:lnSpc>
              <a:buFont typeface="Arial"/>
              <a:buChar char="⚬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Empatie</a:t>
            </a:r>
          </a:p>
          <a:p>
            <a:pPr algn="l" marL="1554465" indent="-388616" lvl="3">
              <a:lnSpc>
                <a:spcPts val="3359"/>
              </a:lnSpc>
              <a:buFont typeface="Arial"/>
              <a:buChar char="￭"/>
            </a:pPr>
            <a:r>
              <a:rPr lang="en-US" sz="2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Batsonova empaticko-altruistická hypotéza</a:t>
            </a: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  <a:p>
            <a:pPr algn="l">
              <a:lnSpc>
                <a:spcPts val="2239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39305" y="-5317632"/>
            <a:ext cx="14092745" cy="9902503"/>
            <a:chOff x="0" y="0"/>
            <a:chExt cx="4572000" cy="32125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40875" y="-15335"/>
              <a:ext cx="4793771" cy="3267781"/>
            </a:xfrm>
            <a:custGeom>
              <a:avLst/>
              <a:gdLst/>
              <a:ahLst/>
              <a:cxnLst/>
              <a:rect r="r" b="b" t="t" l="l"/>
              <a:pathLst>
                <a:path h="3267781" w="4793771">
                  <a:moveTo>
                    <a:pt x="3758476" y="2388987"/>
                  </a:moveTo>
                  <a:cubicBezTo>
                    <a:pt x="3777145" y="2379652"/>
                    <a:pt x="3795601" y="2369892"/>
                    <a:pt x="3813797" y="2359622"/>
                  </a:cubicBezTo>
                  <a:cubicBezTo>
                    <a:pt x="4346006" y="2059225"/>
                    <a:pt x="4793771" y="1415561"/>
                    <a:pt x="4539726" y="792606"/>
                  </a:cubicBezTo>
                  <a:cubicBezTo>
                    <a:pt x="4416115" y="489497"/>
                    <a:pt x="4124250" y="253294"/>
                    <a:pt x="3798022" y="226479"/>
                  </a:cubicBezTo>
                  <a:cubicBezTo>
                    <a:pt x="3416210" y="195095"/>
                    <a:pt x="3057000" y="433700"/>
                    <a:pt x="2673902" y="434869"/>
                  </a:cubicBezTo>
                  <a:cubicBezTo>
                    <a:pt x="2150947" y="436467"/>
                    <a:pt x="1697967" y="0"/>
                    <a:pt x="1175295" y="17260"/>
                  </a:cubicBezTo>
                  <a:cubicBezTo>
                    <a:pt x="926093" y="25490"/>
                    <a:pt x="686885" y="141037"/>
                    <a:pt x="505621" y="312257"/>
                  </a:cubicBezTo>
                  <a:cubicBezTo>
                    <a:pt x="324357" y="483477"/>
                    <a:pt x="198176" y="707277"/>
                    <a:pt x="117968" y="943375"/>
                  </a:cubicBezTo>
                  <a:cubicBezTo>
                    <a:pt x="33113" y="1193148"/>
                    <a:pt x="0" y="1477082"/>
                    <a:pt x="114600" y="1714681"/>
                  </a:cubicBezTo>
                  <a:cubicBezTo>
                    <a:pt x="225927" y="1945498"/>
                    <a:pt x="455959" y="2093480"/>
                    <a:pt x="684103" y="2210167"/>
                  </a:cubicBezTo>
                  <a:cubicBezTo>
                    <a:pt x="912247" y="2326854"/>
                    <a:pt x="1155656" y="2428529"/>
                    <a:pt x="1335979" y="2610604"/>
                  </a:cubicBezTo>
                  <a:cubicBezTo>
                    <a:pt x="1526733" y="2803211"/>
                    <a:pt x="1646549" y="3083819"/>
                    <a:pt x="1897397" y="3186566"/>
                  </a:cubicBezTo>
                  <a:cubicBezTo>
                    <a:pt x="2095678" y="3267781"/>
                    <a:pt x="2326648" y="3211079"/>
                    <a:pt x="2512645" y="3104699"/>
                  </a:cubicBezTo>
                  <a:cubicBezTo>
                    <a:pt x="2698634" y="2998322"/>
                    <a:pt x="2853882" y="2846534"/>
                    <a:pt x="3026221" y="2719221"/>
                  </a:cubicBezTo>
                  <a:cubicBezTo>
                    <a:pt x="3243833" y="2558464"/>
                    <a:pt x="3518795" y="2508816"/>
                    <a:pt x="3758476" y="2388987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2000" cy="3212592"/>
            </a:xfrm>
            <a:custGeom>
              <a:avLst/>
              <a:gdLst/>
              <a:ahLst/>
              <a:cxnLst/>
              <a:rect r="r" b="b" t="t" l="l"/>
              <a:pathLst>
                <a:path h="3212592" w="4572000">
                  <a:moveTo>
                    <a:pt x="4572000" y="3212592"/>
                  </a:moveTo>
                  <a:lnTo>
                    <a:pt x="0" y="3212592"/>
                  </a:lnTo>
                  <a:lnTo>
                    <a:pt x="0" y="0"/>
                  </a:lnTo>
                  <a:lnTo>
                    <a:pt x="4572000" y="0"/>
                  </a:lnTo>
                  <a:lnTo>
                    <a:pt x="4572000" y="3212592"/>
                  </a:lnTo>
                  <a:close/>
                </a:path>
              </a:pathLst>
            </a:custGeom>
            <a:blipFill>
              <a:blip r:embed="rId2"/>
              <a:stretch>
                <a:fillRect l="-11" t="0" r="-11" b="0"/>
              </a:stretch>
            </a:blip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-3490952">
            <a:off x="-3059023" y="6130719"/>
            <a:ext cx="6118046" cy="8312563"/>
            <a:chOff x="0" y="0"/>
            <a:chExt cx="3364992" cy="4572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14430" y="-18654"/>
              <a:ext cx="3539861" cy="4602770"/>
            </a:xfrm>
            <a:custGeom>
              <a:avLst/>
              <a:gdLst/>
              <a:ahLst/>
              <a:cxnLst/>
              <a:rect r="r" b="b" t="t" l="l"/>
              <a:pathLst>
                <a:path h="4602770" w="3539861">
                  <a:moveTo>
                    <a:pt x="3154043" y="370565"/>
                  </a:moveTo>
                  <a:cubicBezTo>
                    <a:pt x="3149740" y="364861"/>
                    <a:pt x="3145370" y="359189"/>
                    <a:pt x="3140931" y="353551"/>
                  </a:cubicBezTo>
                  <a:cubicBezTo>
                    <a:pt x="3082392" y="279158"/>
                    <a:pt x="3014204" y="214094"/>
                    <a:pt x="2936275" y="160224"/>
                  </a:cubicBezTo>
                  <a:cubicBezTo>
                    <a:pt x="2823060" y="81962"/>
                    <a:pt x="2687194" y="34683"/>
                    <a:pt x="2550433" y="22062"/>
                  </a:cubicBezTo>
                  <a:cubicBezTo>
                    <a:pt x="2311401" y="0"/>
                    <a:pt x="2064469" y="85852"/>
                    <a:pt x="1890673" y="251441"/>
                  </a:cubicBezTo>
                  <a:cubicBezTo>
                    <a:pt x="1723562" y="410662"/>
                    <a:pt x="1622575" y="637131"/>
                    <a:pt x="1430598" y="765279"/>
                  </a:cubicBezTo>
                  <a:cubicBezTo>
                    <a:pt x="1083906" y="996705"/>
                    <a:pt x="563193" y="830427"/>
                    <a:pt x="243218" y="1097579"/>
                  </a:cubicBezTo>
                  <a:cubicBezTo>
                    <a:pt x="63620" y="1247529"/>
                    <a:pt x="0" y="1501521"/>
                    <a:pt x="20102" y="1734627"/>
                  </a:cubicBezTo>
                  <a:cubicBezTo>
                    <a:pt x="40205" y="1967733"/>
                    <a:pt x="131565" y="2187758"/>
                    <a:pt x="215291" y="2406235"/>
                  </a:cubicBezTo>
                  <a:cubicBezTo>
                    <a:pt x="299017" y="2624711"/>
                    <a:pt x="377184" y="2852254"/>
                    <a:pt x="368928" y="3086079"/>
                  </a:cubicBezTo>
                  <a:cubicBezTo>
                    <a:pt x="362900" y="3256754"/>
                    <a:pt x="310997" y="3422120"/>
                    <a:pt x="283999" y="3590754"/>
                  </a:cubicBezTo>
                  <a:cubicBezTo>
                    <a:pt x="257000" y="3759387"/>
                    <a:pt x="257812" y="3942783"/>
                    <a:pt x="347642" y="4088027"/>
                  </a:cubicBezTo>
                  <a:cubicBezTo>
                    <a:pt x="440151" y="4237603"/>
                    <a:pt x="609029" y="4319614"/>
                    <a:pt x="771424" y="4387121"/>
                  </a:cubicBezTo>
                  <a:cubicBezTo>
                    <a:pt x="1053243" y="4504272"/>
                    <a:pt x="1351777" y="4602770"/>
                    <a:pt x="1656685" y="4589446"/>
                  </a:cubicBezTo>
                  <a:cubicBezTo>
                    <a:pt x="1961591" y="4576123"/>
                    <a:pt x="2275861" y="4431515"/>
                    <a:pt x="2421358" y="4163223"/>
                  </a:cubicBezTo>
                  <a:cubicBezTo>
                    <a:pt x="2655053" y="3732294"/>
                    <a:pt x="2388209" y="3172284"/>
                    <a:pt x="2571656" y="2717683"/>
                  </a:cubicBezTo>
                  <a:cubicBezTo>
                    <a:pt x="2665220" y="2485823"/>
                    <a:pt x="2862908" y="2315251"/>
                    <a:pt x="3015930" y="2117522"/>
                  </a:cubicBezTo>
                  <a:cubicBezTo>
                    <a:pt x="3383087" y="1643097"/>
                    <a:pt x="3539861" y="881930"/>
                    <a:pt x="3154043" y="370565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106" y="-6"/>
              <a:ext cx="3362886" cy="4572006"/>
            </a:xfrm>
            <a:custGeom>
              <a:avLst/>
              <a:gdLst/>
              <a:ahLst/>
              <a:cxnLst/>
              <a:rect r="r" b="b" t="t" l="l"/>
              <a:pathLst>
                <a:path h="4572006" w="3362886">
                  <a:moveTo>
                    <a:pt x="3362886" y="4572006"/>
                  </a:moveTo>
                  <a:lnTo>
                    <a:pt x="0" y="4572006"/>
                  </a:lnTo>
                  <a:lnTo>
                    <a:pt x="0" y="0"/>
                  </a:lnTo>
                  <a:lnTo>
                    <a:pt x="3362886" y="0"/>
                  </a:lnTo>
                  <a:lnTo>
                    <a:pt x="3362886" y="4572006"/>
                  </a:lnTo>
                  <a:close/>
                </a:path>
              </a:pathLst>
            </a:custGeom>
            <a:blipFill>
              <a:blip r:embed="rId3"/>
              <a:stretch>
                <a:fillRect l="-48" t="0" r="-48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-3312665" y="757538"/>
            <a:ext cx="14729082" cy="2154128"/>
          </a:xfrm>
          <a:custGeom>
            <a:avLst/>
            <a:gdLst/>
            <a:ahLst/>
            <a:cxnLst/>
            <a:rect r="r" b="b" t="t" l="l"/>
            <a:pathLst>
              <a:path h="2154128" w="14729082">
                <a:moveTo>
                  <a:pt x="0" y="0"/>
                </a:moveTo>
                <a:lnTo>
                  <a:pt x="14729082" y="0"/>
                </a:lnTo>
                <a:lnTo>
                  <a:pt x="14729082" y="2154128"/>
                </a:lnTo>
                <a:lnTo>
                  <a:pt x="0" y="21541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-3312665" y="1022801"/>
            <a:ext cx="14470349" cy="1492763"/>
            <a:chOff x="0" y="0"/>
            <a:chExt cx="3939507" cy="4064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939507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  <a:r>
                <a:rPr lang="en-US" b="true" sz="2100">
                  <a:solidFill>
                    <a:srgbClr val="2D3B44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Hodnoty (Shalom H. Schwartz)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true" flipV="false" rot="-7139250">
            <a:off x="14076790" y="-1143766"/>
            <a:ext cx="3175703" cy="5525254"/>
          </a:xfrm>
          <a:custGeom>
            <a:avLst/>
            <a:gdLst/>
            <a:ahLst/>
            <a:cxnLst/>
            <a:rect r="r" b="b" t="t" l="l"/>
            <a:pathLst>
              <a:path h="5525254" w="3175703">
                <a:moveTo>
                  <a:pt x="3175703" y="0"/>
                </a:moveTo>
                <a:lnTo>
                  <a:pt x="0" y="0"/>
                </a:lnTo>
                <a:lnTo>
                  <a:pt x="0" y="5525254"/>
                </a:lnTo>
                <a:lnTo>
                  <a:pt x="3175703" y="5525254"/>
                </a:lnTo>
                <a:lnTo>
                  <a:pt x="317570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0" y="2883091"/>
            <a:ext cx="17877455" cy="67316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</a:p>
          <a:p>
            <a:pPr algn="l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Hodnoty jsou obecné, transsituální cíle, které lidé považují za důležité a k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teré řídí jejich chování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apříč různými situacemi. Jsou to vnitřní principy, podle kterých se rozhodujeme.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b="true" sz="19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Universalismus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→ porozumění, tolerance, péče o druhé a o planetu</a:t>
            </a:r>
          </a:p>
          <a:p>
            <a:pPr algn="just" marL="863595" indent="-287865" lvl="2">
              <a:lnSpc>
                <a:spcPts val="2799"/>
              </a:lnSpc>
              <a:spcBef>
                <a:spcPct val="0"/>
              </a:spcBef>
              <a:buFont typeface="Arial"/>
              <a:buChar char="⚬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“Máme zodpovědnost za místo, na kterém žijeme. ...myslím naše město a naší zemi a vlastně celou planetu.”</a:t>
            </a: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b="true" sz="19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Benevolence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→ pomoc lidem, se kterými sdílím prostor</a:t>
            </a:r>
          </a:p>
          <a:p>
            <a:pPr algn="just" marL="863595" indent="-287865" lvl="2">
              <a:lnSpc>
                <a:spcPts val="2799"/>
              </a:lnSpc>
              <a:spcBef>
                <a:spcPct val="0"/>
              </a:spcBef>
              <a:buFont typeface="Arial"/>
              <a:buChar char="⚬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„snažím se znát lidi, kteří tady bydlí, třeba jim i občas s něčím pomoct a tak.“</a:t>
            </a: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b="true" sz="19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Bezpečí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→ stabilita, pořádek</a:t>
            </a:r>
          </a:p>
          <a:p>
            <a:pPr algn="just" marL="863595" indent="-287865" lvl="2">
              <a:lnSpc>
                <a:spcPts val="2799"/>
              </a:lnSpc>
              <a:spcBef>
                <a:spcPct val="0"/>
              </a:spcBef>
              <a:buFont typeface="Arial"/>
              <a:buChar char="⚬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„…aby byl pěkný a bezpečný…“</a:t>
            </a: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b="true" sz="19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Konformita</a:t>
            </a: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→ zdvořilost, sebekázeň, dodržování norem</a:t>
            </a:r>
          </a:p>
          <a:p>
            <a:pPr algn="just" marL="863595" indent="-287865" lvl="2">
              <a:lnSpc>
                <a:spcPts val="2799"/>
              </a:lnSpc>
              <a:spcBef>
                <a:spcPct val="0"/>
              </a:spcBef>
              <a:buFont typeface="Arial"/>
              <a:buChar char="⚬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“Měli bychom se trochu uskromnit a brát na sebe víc ohledy.”</a:t>
            </a:r>
          </a:p>
          <a:p>
            <a:pPr algn="just" marL="863595" indent="-287865" lvl="2">
              <a:lnSpc>
                <a:spcPts val="2799"/>
              </a:lnSpc>
              <a:spcBef>
                <a:spcPct val="0"/>
              </a:spcBef>
              <a:buFont typeface="Arial"/>
              <a:buChar char="⚬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„Seberu papír, když se někde válí.“</a:t>
            </a:r>
          </a:p>
          <a:p>
            <a:pPr algn="just">
              <a:lnSpc>
                <a:spcPts val="2799"/>
              </a:lnSpc>
              <a:spcBef>
                <a:spcPct val="0"/>
              </a:spcBef>
            </a:pP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jedná na základě vnitřně přijatých hodnot, ne kvůli vnějšímu tlaku. </a:t>
            </a: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Jeho výrok odráží kolektivní orientaci, prosociální odpovědnost a morální závazek vůči svému okolí i světu.</a:t>
            </a:r>
          </a:p>
          <a:p>
            <a:pPr algn="just" marL="431797" indent="-215899" lvl="1">
              <a:lnSpc>
                <a:spcPts val="2799"/>
              </a:lnSpc>
              <a:spcBef>
                <a:spcPct val="0"/>
              </a:spcBef>
              <a:buFont typeface="Arial"/>
              <a:buChar char="•"/>
            </a:pPr>
            <a:r>
              <a:rPr lang="en-US" sz="1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Hodnotový konflikt – mezi pohodlím a zodpovědností</a:t>
            </a:r>
          </a:p>
          <a:p>
            <a:pPr algn="ctr">
              <a:lnSpc>
                <a:spcPts val="2239"/>
              </a:lnSpc>
              <a:spcBef>
                <a:spcPct val="0"/>
              </a:spcBef>
            </a:pPr>
          </a:p>
          <a:p>
            <a:pPr algn="ctr">
              <a:lnSpc>
                <a:spcPts val="2239"/>
              </a:lnSpc>
              <a:spcBef>
                <a:spcPct val="0"/>
              </a:spcBef>
            </a:pPr>
          </a:p>
          <a:p>
            <a:pPr algn="ctr">
              <a:lnSpc>
                <a:spcPts val="223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39305" y="-5317632"/>
            <a:ext cx="14092745" cy="9902503"/>
            <a:chOff x="0" y="0"/>
            <a:chExt cx="4572000" cy="32125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40875" y="-15335"/>
              <a:ext cx="4793771" cy="3267781"/>
            </a:xfrm>
            <a:custGeom>
              <a:avLst/>
              <a:gdLst/>
              <a:ahLst/>
              <a:cxnLst/>
              <a:rect r="r" b="b" t="t" l="l"/>
              <a:pathLst>
                <a:path h="3267781" w="4793771">
                  <a:moveTo>
                    <a:pt x="3758476" y="2388987"/>
                  </a:moveTo>
                  <a:cubicBezTo>
                    <a:pt x="3777145" y="2379652"/>
                    <a:pt x="3795601" y="2369892"/>
                    <a:pt x="3813797" y="2359622"/>
                  </a:cubicBezTo>
                  <a:cubicBezTo>
                    <a:pt x="4346006" y="2059225"/>
                    <a:pt x="4793771" y="1415561"/>
                    <a:pt x="4539726" y="792606"/>
                  </a:cubicBezTo>
                  <a:cubicBezTo>
                    <a:pt x="4416115" y="489497"/>
                    <a:pt x="4124250" y="253294"/>
                    <a:pt x="3798022" y="226479"/>
                  </a:cubicBezTo>
                  <a:cubicBezTo>
                    <a:pt x="3416210" y="195095"/>
                    <a:pt x="3057000" y="433700"/>
                    <a:pt x="2673902" y="434869"/>
                  </a:cubicBezTo>
                  <a:cubicBezTo>
                    <a:pt x="2150947" y="436467"/>
                    <a:pt x="1697967" y="0"/>
                    <a:pt x="1175295" y="17260"/>
                  </a:cubicBezTo>
                  <a:cubicBezTo>
                    <a:pt x="926093" y="25490"/>
                    <a:pt x="686885" y="141037"/>
                    <a:pt x="505621" y="312257"/>
                  </a:cubicBezTo>
                  <a:cubicBezTo>
                    <a:pt x="324357" y="483477"/>
                    <a:pt x="198176" y="707277"/>
                    <a:pt x="117968" y="943375"/>
                  </a:cubicBezTo>
                  <a:cubicBezTo>
                    <a:pt x="33113" y="1193148"/>
                    <a:pt x="0" y="1477082"/>
                    <a:pt x="114600" y="1714681"/>
                  </a:cubicBezTo>
                  <a:cubicBezTo>
                    <a:pt x="225927" y="1945498"/>
                    <a:pt x="455959" y="2093480"/>
                    <a:pt x="684103" y="2210167"/>
                  </a:cubicBezTo>
                  <a:cubicBezTo>
                    <a:pt x="912247" y="2326854"/>
                    <a:pt x="1155656" y="2428529"/>
                    <a:pt x="1335979" y="2610604"/>
                  </a:cubicBezTo>
                  <a:cubicBezTo>
                    <a:pt x="1526733" y="2803211"/>
                    <a:pt x="1646549" y="3083819"/>
                    <a:pt x="1897397" y="3186566"/>
                  </a:cubicBezTo>
                  <a:cubicBezTo>
                    <a:pt x="2095678" y="3267781"/>
                    <a:pt x="2326648" y="3211079"/>
                    <a:pt x="2512645" y="3104699"/>
                  </a:cubicBezTo>
                  <a:cubicBezTo>
                    <a:pt x="2698634" y="2998322"/>
                    <a:pt x="2853882" y="2846534"/>
                    <a:pt x="3026221" y="2719221"/>
                  </a:cubicBezTo>
                  <a:cubicBezTo>
                    <a:pt x="3243833" y="2558464"/>
                    <a:pt x="3518795" y="2508816"/>
                    <a:pt x="3758476" y="2388987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2000" cy="3212592"/>
            </a:xfrm>
            <a:custGeom>
              <a:avLst/>
              <a:gdLst/>
              <a:ahLst/>
              <a:cxnLst/>
              <a:rect r="r" b="b" t="t" l="l"/>
              <a:pathLst>
                <a:path h="3212592" w="4572000">
                  <a:moveTo>
                    <a:pt x="4572000" y="3212592"/>
                  </a:moveTo>
                  <a:lnTo>
                    <a:pt x="0" y="3212592"/>
                  </a:lnTo>
                  <a:lnTo>
                    <a:pt x="0" y="0"/>
                  </a:lnTo>
                  <a:lnTo>
                    <a:pt x="4572000" y="0"/>
                  </a:lnTo>
                  <a:lnTo>
                    <a:pt x="4572000" y="3212592"/>
                  </a:lnTo>
                  <a:close/>
                </a:path>
              </a:pathLst>
            </a:custGeom>
            <a:blipFill>
              <a:blip r:embed="rId2"/>
              <a:stretch>
                <a:fillRect l="-11" t="0" r="-11" b="0"/>
              </a:stretch>
            </a:blip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-3490952">
            <a:off x="-3059023" y="6130719"/>
            <a:ext cx="6118046" cy="8312563"/>
            <a:chOff x="0" y="0"/>
            <a:chExt cx="3364992" cy="4572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14430" y="-18654"/>
              <a:ext cx="3539861" cy="4602770"/>
            </a:xfrm>
            <a:custGeom>
              <a:avLst/>
              <a:gdLst/>
              <a:ahLst/>
              <a:cxnLst/>
              <a:rect r="r" b="b" t="t" l="l"/>
              <a:pathLst>
                <a:path h="4602770" w="3539861">
                  <a:moveTo>
                    <a:pt x="3154043" y="370565"/>
                  </a:moveTo>
                  <a:cubicBezTo>
                    <a:pt x="3149740" y="364861"/>
                    <a:pt x="3145370" y="359189"/>
                    <a:pt x="3140931" y="353551"/>
                  </a:cubicBezTo>
                  <a:cubicBezTo>
                    <a:pt x="3082392" y="279158"/>
                    <a:pt x="3014204" y="214094"/>
                    <a:pt x="2936275" y="160224"/>
                  </a:cubicBezTo>
                  <a:cubicBezTo>
                    <a:pt x="2823060" y="81962"/>
                    <a:pt x="2687194" y="34683"/>
                    <a:pt x="2550433" y="22062"/>
                  </a:cubicBezTo>
                  <a:cubicBezTo>
                    <a:pt x="2311401" y="0"/>
                    <a:pt x="2064469" y="85852"/>
                    <a:pt x="1890673" y="251441"/>
                  </a:cubicBezTo>
                  <a:cubicBezTo>
                    <a:pt x="1723562" y="410662"/>
                    <a:pt x="1622575" y="637131"/>
                    <a:pt x="1430598" y="765279"/>
                  </a:cubicBezTo>
                  <a:cubicBezTo>
                    <a:pt x="1083906" y="996705"/>
                    <a:pt x="563193" y="830427"/>
                    <a:pt x="243218" y="1097579"/>
                  </a:cubicBezTo>
                  <a:cubicBezTo>
                    <a:pt x="63620" y="1247529"/>
                    <a:pt x="0" y="1501521"/>
                    <a:pt x="20102" y="1734627"/>
                  </a:cubicBezTo>
                  <a:cubicBezTo>
                    <a:pt x="40205" y="1967733"/>
                    <a:pt x="131565" y="2187758"/>
                    <a:pt x="215291" y="2406235"/>
                  </a:cubicBezTo>
                  <a:cubicBezTo>
                    <a:pt x="299017" y="2624711"/>
                    <a:pt x="377184" y="2852254"/>
                    <a:pt x="368928" y="3086079"/>
                  </a:cubicBezTo>
                  <a:cubicBezTo>
                    <a:pt x="362900" y="3256754"/>
                    <a:pt x="310997" y="3422120"/>
                    <a:pt x="283999" y="3590754"/>
                  </a:cubicBezTo>
                  <a:cubicBezTo>
                    <a:pt x="257000" y="3759387"/>
                    <a:pt x="257812" y="3942783"/>
                    <a:pt x="347642" y="4088027"/>
                  </a:cubicBezTo>
                  <a:cubicBezTo>
                    <a:pt x="440151" y="4237603"/>
                    <a:pt x="609029" y="4319614"/>
                    <a:pt x="771424" y="4387121"/>
                  </a:cubicBezTo>
                  <a:cubicBezTo>
                    <a:pt x="1053243" y="4504272"/>
                    <a:pt x="1351777" y="4602770"/>
                    <a:pt x="1656685" y="4589446"/>
                  </a:cubicBezTo>
                  <a:cubicBezTo>
                    <a:pt x="1961591" y="4576123"/>
                    <a:pt x="2275861" y="4431515"/>
                    <a:pt x="2421358" y="4163223"/>
                  </a:cubicBezTo>
                  <a:cubicBezTo>
                    <a:pt x="2655053" y="3732294"/>
                    <a:pt x="2388209" y="3172284"/>
                    <a:pt x="2571656" y="2717683"/>
                  </a:cubicBezTo>
                  <a:cubicBezTo>
                    <a:pt x="2665220" y="2485823"/>
                    <a:pt x="2862908" y="2315251"/>
                    <a:pt x="3015930" y="2117522"/>
                  </a:cubicBezTo>
                  <a:cubicBezTo>
                    <a:pt x="3383087" y="1643097"/>
                    <a:pt x="3539861" y="881930"/>
                    <a:pt x="3154043" y="370565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106" y="-6"/>
              <a:ext cx="3362886" cy="4572006"/>
            </a:xfrm>
            <a:custGeom>
              <a:avLst/>
              <a:gdLst/>
              <a:ahLst/>
              <a:cxnLst/>
              <a:rect r="r" b="b" t="t" l="l"/>
              <a:pathLst>
                <a:path h="4572006" w="3362886">
                  <a:moveTo>
                    <a:pt x="3362886" y="4572006"/>
                  </a:moveTo>
                  <a:lnTo>
                    <a:pt x="0" y="4572006"/>
                  </a:lnTo>
                  <a:lnTo>
                    <a:pt x="0" y="0"/>
                  </a:lnTo>
                  <a:lnTo>
                    <a:pt x="3362886" y="0"/>
                  </a:lnTo>
                  <a:lnTo>
                    <a:pt x="3362886" y="4572006"/>
                  </a:lnTo>
                  <a:close/>
                </a:path>
              </a:pathLst>
            </a:custGeom>
            <a:blipFill>
              <a:blip r:embed="rId3"/>
              <a:stretch>
                <a:fillRect l="-48" t="0" r="-48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-3312665" y="757538"/>
            <a:ext cx="14729082" cy="2154128"/>
          </a:xfrm>
          <a:custGeom>
            <a:avLst/>
            <a:gdLst/>
            <a:ahLst/>
            <a:cxnLst/>
            <a:rect r="r" b="b" t="t" l="l"/>
            <a:pathLst>
              <a:path h="2154128" w="14729082">
                <a:moveTo>
                  <a:pt x="0" y="0"/>
                </a:moveTo>
                <a:lnTo>
                  <a:pt x="14729082" y="0"/>
                </a:lnTo>
                <a:lnTo>
                  <a:pt x="14729082" y="2154128"/>
                </a:lnTo>
                <a:lnTo>
                  <a:pt x="0" y="21541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-3312665" y="1022801"/>
            <a:ext cx="14470349" cy="1492763"/>
            <a:chOff x="0" y="0"/>
            <a:chExt cx="3939507" cy="4064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939507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  <a:r>
                <a:rPr lang="en-US" b="true" sz="2100">
                  <a:solidFill>
                    <a:srgbClr val="2D3B44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Teorie sociální identity (Tajfel &amp; Turner)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true" flipV="false" rot="-7139250">
            <a:off x="14076790" y="-1143766"/>
            <a:ext cx="3175703" cy="5525254"/>
          </a:xfrm>
          <a:custGeom>
            <a:avLst/>
            <a:gdLst/>
            <a:ahLst/>
            <a:cxnLst/>
            <a:rect r="r" b="b" t="t" l="l"/>
            <a:pathLst>
              <a:path h="5525254" w="3175703">
                <a:moveTo>
                  <a:pt x="3175703" y="0"/>
                </a:moveTo>
                <a:lnTo>
                  <a:pt x="0" y="0"/>
                </a:lnTo>
                <a:lnTo>
                  <a:pt x="0" y="5525254"/>
                </a:lnTo>
                <a:lnTo>
                  <a:pt x="3175703" y="5525254"/>
                </a:lnTo>
                <a:lnTo>
                  <a:pt x="317570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178602" y="2703138"/>
            <a:ext cx="15695397" cy="6641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52"/>
              </a:lnSpc>
              <a:spcBef>
                <a:spcPct val="0"/>
              </a:spcBef>
            </a:pPr>
          </a:p>
          <a:p>
            <a:pPr algn="ctr">
              <a:lnSpc>
                <a:spcPts val="2522"/>
              </a:lnSpc>
              <a:spcBef>
                <a:spcPct val="0"/>
              </a:spcBef>
            </a:pPr>
            <a:r>
              <a:rPr lang="en-US" b="true" sz="180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Kategorizace→ identifikace → favoritizace </a:t>
            </a:r>
          </a:p>
          <a:p>
            <a:pPr algn="ctr">
              <a:lnSpc>
                <a:spcPts val="2522"/>
              </a:lnSpc>
              <a:spcBef>
                <a:spcPct val="0"/>
              </a:spcBef>
            </a:pPr>
          </a:p>
          <a:p>
            <a:pPr algn="l">
              <a:lnSpc>
                <a:spcPts val="2522"/>
              </a:lnSpc>
              <a:spcBef>
                <a:spcPct val="0"/>
              </a:spcBef>
            </a:pPr>
            <a:r>
              <a:rPr lang="en-US" b="true" sz="180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Kategorizace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„Nechci začít chodit jen pěšky… ale cítím, že si žijeme nad poměry.“ – mluvčí se vnímá jako součást „lidstva“, které spotřebovává nadměrně, a reflektuje své chování v rámci této skupiny.</a:t>
            </a:r>
          </a:p>
          <a:p>
            <a:pPr algn="l" marL="389007" indent="-194504" lvl="1">
              <a:lnSpc>
                <a:spcPts val="2522"/>
              </a:lnSpc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hl</a:t>
            </a: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edá podobnosti mezi sebou a ostatními → cítí se ze patří mezi “odpovědné občany” </a:t>
            </a:r>
          </a:p>
          <a:p>
            <a:pPr algn="l" marL="389007" indent="-194504" lvl="1">
              <a:lnSpc>
                <a:spcPts val="2522"/>
              </a:lnSpc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„…máme zodpovědnost za místo, kde žijeme…“</a:t>
            </a:r>
          </a:p>
          <a:p>
            <a:pPr algn="l">
              <a:lnSpc>
                <a:spcPts val="2522"/>
              </a:lnSpc>
            </a:pPr>
          </a:p>
          <a:p>
            <a:pPr algn="l">
              <a:lnSpc>
                <a:spcPts val="2522"/>
              </a:lnSpc>
              <a:spcBef>
                <a:spcPct val="0"/>
              </a:spcBef>
            </a:pPr>
            <a:r>
              <a:rPr lang="en-US" b="true" sz="180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Identifikace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se identifikuje se skupinou lidí, kteří se starají o své okolí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Silnější identifikace vede k větší ochotě přispívat k blahu skupiny (např. uklízení papíru, hlášení rozbitých věcí).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„…když je rozbité okno, nečekám, až si toho někdo všimne… zavolám sám.“ → Jasné přihlášení se k hodnotám aktivní, zodpovědné skupiny.</a:t>
            </a:r>
          </a:p>
          <a:p>
            <a:pPr algn="l">
              <a:lnSpc>
                <a:spcPts val="2522"/>
              </a:lnSpc>
              <a:spcBef>
                <a:spcPct val="0"/>
              </a:spcBef>
            </a:pPr>
          </a:p>
          <a:p>
            <a:pPr algn="l">
              <a:lnSpc>
                <a:spcPts val="2522"/>
              </a:lnSpc>
              <a:spcBef>
                <a:spcPct val="0"/>
              </a:spcBef>
            </a:pPr>
            <a:r>
              <a:rPr lang="en-US" b="true" sz="180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Favoritizace</a:t>
            </a: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(ingroup favoritism)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staví odpovědné chování své „skupiny“ do kontrastu s lhostejností většiny společnosti.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Kritizuje konzumní přístup a volá po změně.</a:t>
            </a:r>
          </a:p>
          <a:p>
            <a:pPr algn="l" marL="389007" indent="-194504" lvl="1">
              <a:lnSpc>
                <a:spcPts val="2522"/>
              </a:lnSpc>
              <a:spcBef>
                <a:spcPct val="0"/>
              </a:spcBef>
              <a:buFont typeface="Arial"/>
              <a:buChar char="•"/>
            </a:pPr>
            <a:r>
              <a:rPr lang="en-US" sz="18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„Chováme se hrozně… jako by platilo ‚po nás potopa‘.“ → Mluvčí dává najevo, že skupina odpovědných lidí je morálně nadřazenější většině, která žije nezodpovědně.</a:t>
            </a:r>
          </a:p>
          <a:p>
            <a:pPr algn="ctr">
              <a:lnSpc>
                <a:spcPts val="1952"/>
              </a:lnSpc>
              <a:spcBef>
                <a:spcPct val="0"/>
              </a:spcBef>
            </a:pPr>
          </a:p>
          <a:p>
            <a:pPr algn="ctr">
              <a:lnSpc>
                <a:spcPts val="1952"/>
              </a:lnSpc>
              <a:spcBef>
                <a:spcPct val="0"/>
              </a:spcBef>
            </a:pPr>
          </a:p>
          <a:p>
            <a:pPr algn="ctr">
              <a:lnSpc>
                <a:spcPts val="1952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F7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3539305" y="-5317632"/>
            <a:ext cx="14092745" cy="9902503"/>
            <a:chOff x="0" y="0"/>
            <a:chExt cx="4572000" cy="32125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40875" y="-15335"/>
              <a:ext cx="4793771" cy="3267781"/>
            </a:xfrm>
            <a:custGeom>
              <a:avLst/>
              <a:gdLst/>
              <a:ahLst/>
              <a:cxnLst/>
              <a:rect r="r" b="b" t="t" l="l"/>
              <a:pathLst>
                <a:path h="3267781" w="4793771">
                  <a:moveTo>
                    <a:pt x="3758476" y="2388987"/>
                  </a:moveTo>
                  <a:cubicBezTo>
                    <a:pt x="3777145" y="2379652"/>
                    <a:pt x="3795601" y="2369892"/>
                    <a:pt x="3813797" y="2359622"/>
                  </a:cubicBezTo>
                  <a:cubicBezTo>
                    <a:pt x="4346006" y="2059225"/>
                    <a:pt x="4793771" y="1415561"/>
                    <a:pt x="4539726" y="792606"/>
                  </a:cubicBezTo>
                  <a:cubicBezTo>
                    <a:pt x="4416115" y="489497"/>
                    <a:pt x="4124250" y="253294"/>
                    <a:pt x="3798022" y="226479"/>
                  </a:cubicBezTo>
                  <a:cubicBezTo>
                    <a:pt x="3416210" y="195095"/>
                    <a:pt x="3057000" y="433700"/>
                    <a:pt x="2673902" y="434869"/>
                  </a:cubicBezTo>
                  <a:cubicBezTo>
                    <a:pt x="2150947" y="436467"/>
                    <a:pt x="1697967" y="0"/>
                    <a:pt x="1175295" y="17260"/>
                  </a:cubicBezTo>
                  <a:cubicBezTo>
                    <a:pt x="926093" y="25490"/>
                    <a:pt x="686885" y="141037"/>
                    <a:pt x="505621" y="312257"/>
                  </a:cubicBezTo>
                  <a:cubicBezTo>
                    <a:pt x="324357" y="483477"/>
                    <a:pt x="198176" y="707277"/>
                    <a:pt x="117968" y="943375"/>
                  </a:cubicBezTo>
                  <a:cubicBezTo>
                    <a:pt x="33113" y="1193148"/>
                    <a:pt x="0" y="1477082"/>
                    <a:pt x="114600" y="1714681"/>
                  </a:cubicBezTo>
                  <a:cubicBezTo>
                    <a:pt x="225927" y="1945498"/>
                    <a:pt x="455959" y="2093480"/>
                    <a:pt x="684103" y="2210167"/>
                  </a:cubicBezTo>
                  <a:cubicBezTo>
                    <a:pt x="912247" y="2326854"/>
                    <a:pt x="1155656" y="2428529"/>
                    <a:pt x="1335979" y="2610604"/>
                  </a:cubicBezTo>
                  <a:cubicBezTo>
                    <a:pt x="1526733" y="2803211"/>
                    <a:pt x="1646549" y="3083819"/>
                    <a:pt x="1897397" y="3186566"/>
                  </a:cubicBezTo>
                  <a:cubicBezTo>
                    <a:pt x="2095678" y="3267781"/>
                    <a:pt x="2326648" y="3211079"/>
                    <a:pt x="2512645" y="3104699"/>
                  </a:cubicBezTo>
                  <a:cubicBezTo>
                    <a:pt x="2698634" y="2998322"/>
                    <a:pt x="2853882" y="2846534"/>
                    <a:pt x="3026221" y="2719221"/>
                  </a:cubicBezTo>
                  <a:cubicBezTo>
                    <a:pt x="3243833" y="2558464"/>
                    <a:pt x="3518795" y="2508816"/>
                    <a:pt x="3758476" y="2388987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2000" cy="3212592"/>
            </a:xfrm>
            <a:custGeom>
              <a:avLst/>
              <a:gdLst/>
              <a:ahLst/>
              <a:cxnLst/>
              <a:rect r="r" b="b" t="t" l="l"/>
              <a:pathLst>
                <a:path h="3212592" w="4572000">
                  <a:moveTo>
                    <a:pt x="4572000" y="3212592"/>
                  </a:moveTo>
                  <a:lnTo>
                    <a:pt x="0" y="3212592"/>
                  </a:lnTo>
                  <a:lnTo>
                    <a:pt x="0" y="0"/>
                  </a:lnTo>
                  <a:lnTo>
                    <a:pt x="4572000" y="0"/>
                  </a:lnTo>
                  <a:lnTo>
                    <a:pt x="4572000" y="3212592"/>
                  </a:lnTo>
                  <a:close/>
                </a:path>
              </a:pathLst>
            </a:custGeom>
            <a:blipFill>
              <a:blip r:embed="rId2"/>
              <a:stretch>
                <a:fillRect l="-11" t="0" r="-11" b="0"/>
              </a:stretch>
            </a:blip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-3490952">
            <a:off x="-2506889" y="5777821"/>
            <a:ext cx="6118046" cy="8312563"/>
            <a:chOff x="0" y="0"/>
            <a:chExt cx="3364992" cy="4572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-14430" y="-18654"/>
              <a:ext cx="3539861" cy="4602770"/>
            </a:xfrm>
            <a:custGeom>
              <a:avLst/>
              <a:gdLst/>
              <a:ahLst/>
              <a:cxnLst/>
              <a:rect r="r" b="b" t="t" l="l"/>
              <a:pathLst>
                <a:path h="4602770" w="3539861">
                  <a:moveTo>
                    <a:pt x="3154043" y="370565"/>
                  </a:moveTo>
                  <a:cubicBezTo>
                    <a:pt x="3149740" y="364861"/>
                    <a:pt x="3145370" y="359189"/>
                    <a:pt x="3140931" y="353551"/>
                  </a:cubicBezTo>
                  <a:cubicBezTo>
                    <a:pt x="3082392" y="279158"/>
                    <a:pt x="3014204" y="214094"/>
                    <a:pt x="2936275" y="160224"/>
                  </a:cubicBezTo>
                  <a:cubicBezTo>
                    <a:pt x="2823060" y="81962"/>
                    <a:pt x="2687194" y="34683"/>
                    <a:pt x="2550433" y="22062"/>
                  </a:cubicBezTo>
                  <a:cubicBezTo>
                    <a:pt x="2311401" y="0"/>
                    <a:pt x="2064469" y="85852"/>
                    <a:pt x="1890673" y="251441"/>
                  </a:cubicBezTo>
                  <a:cubicBezTo>
                    <a:pt x="1723562" y="410662"/>
                    <a:pt x="1622575" y="637131"/>
                    <a:pt x="1430598" y="765279"/>
                  </a:cubicBezTo>
                  <a:cubicBezTo>
                    <a:pt x="1083906" y="996705"/>
                    <a:pt x="563193" y="830427"/>
                    <a:pt x="243218" y="1097579"/>
                  </a:cubicBezTo>
                  <a:cubicBezTo>
                    <a:pt x="63620" y="1247529"/>
                    <a:pt x="0" y="1501521"/>
                    <a:pt x="20102" y="1734627"/>
                  </a:cubicBezTo>
                  <a:cubicBezTo>
                    <a:pt x="40205" y="1967733"/>
                    <a:pt x="131565" y="2187758"/>
                    <a:pt x="215291" y="2406235"/>
                  </a:cubicBezTo>
                  <a:cubicBezTo>
                    <a:pt x="299017" y="2624711"/>
                    <a:pt x="377184" y="2852254"/>
                    <a:pt x="368928" y="3086079"/>
                  </a:cubicBezTo>
                  <a:cubicBezTo>
                    <a:pt x="362900" y="3256754"/>
                    <a:pt x="310997" y="3422120"/>
                    <a:pt x="283999" y="3590754"/>
                  </a:cubicBezTo>
                  <a:cubicBezTo>
                    <a:pt x="257000" y="3759387"/>
                    <a:pt x="257812" y="3942783"/>
                    <a:pt x="347642" y="4088027"/>
                  </a:cubicBezTo>
                  <a:cubicBezTo>
                    <a:pt x="440151" y="4237603"/>
                    <a:pt x="609029" y="4319614"/>
                    <a:pt x="771424" y="4387121"/>
                  </a:cubicBezTo>
                  <a:cubicBezTo>
                    <a:pt x="1053243" y="4504272"/>
                    <a:pt x="1351777" y="4602770"/>
                    <a:pt x="1656685" y="4589446"/>
                  </a:cubicBezTo>
                  <a:cubicBezTo>
                    <a:pt x="1961591" y="4576123"/>
                    <a:pt x="2275861" y="4431515"/>
                    <a:pt x="2421358" y="4163223"/>
                  </a:cubicBezTo>
                  <a:cubicBezTo>
                    <a:pt x="2655053" y="3732294"/>
                    <a:pt x="2388209" y="3172284"/>
                    <a:pt x="2571656" y="2717683"/>
                  </a:cubicBezTo>
                  <a:cubicBezTo>
                    <a:pt x="2665220" y="2485823"/>
                    <a:pt x="2862908" y="2315251"/>
                    <a:pt x="3015930" y="2117522"/>
                  </a:cubicBezTo>
                  <a:cubicBezTo>
                    <a:pt x="3383087" y="1643097"/>
                    <a:pt x="3539861" y="881930"/>
                    <a:pt x="3154043" y="370565"/>
                  </a:cubicBezTo>
                  <a:close/>
                </a:path>
              </a:pathLst>
            </a:custGeom>
            <a:solidFill>
              <a:srgbClr val="DBEDFD"/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106" y="-6"/>
              <a:ext cx="3362886" cy="4572006"/>
            </a:xfrm>
            <a:custGeom>
              <a:avLst/>
              <a:gdLst/>
              <a:ahLst/>
              <a:cxnLst/>
              <a:rect r="r" b="b" t="t" l="l"/>
              <a:pathLst>
                <a:path h="4572006" w="3362886">
                  <a:moveTo>
                    <a:pt x="3362886" y="4572006"/>
                  </a:moveTo>
                  <a:lnTo>
                    <a:pt x="0" y="4572006"/>
                  </a:lnTo>
                  <a:lnTo>
                    <a:pt x="0" y="0"/>
                  </a:lnTo>
                  <a:lnTo>
                    <a:pt x="3362886" y="0"/>
                  </a:lnTo>
                  <a:lnTo>
                    <a:pt x="3362886" y="4572006"/>
                  </a:lnTo>
                  <a:close/>
                </a:path>
              </a:pathLst>
            </a:custGeom>
            <a:blipFill>
              <a:blip r:embed="rId3"/>
              <a:stretch>
                <a:fillRect l="-48" t="0" r="-48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-3312665" y="757538"/>
            <a:ext cx="14729082" cy="2154128"/>
          </a:xfrm>
          <a:custGeom>
            <a:avLst/>
            <a:gdLst/>
            <a:ahLst/>
            <a:cxnLst/>
            <a:rect r="r" b="b" t="t" l="l"/>
            <a:pathLst>
              <a:path h="2154128" w="14729082">
                <a:moveTo>
                  <a:pt x="0" y="0"/>
                </a:moveTo>
                <a:lnTo>
                  <a:pt x="14729082" y="0"/>
                </a:lnTo>
                <a:lnTo>
                  <a:pt x="14729082" y="2154128"/>
                </a:lnTo>
                <a:lnTo>
                  <a:pt x="0" y="21541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-3312665" y="1022801"/>
            <a:ext cx="14470349" cy="1492763"/>
            <a:chOff x="0" y="0"/>
            <a:chExt cx="3939507" cy="4064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939507" cy="406400"/>
            </a:xfrm>
            <a:custGeom>
              <a:avLst/>
              <a:gdLst/>
              <a:ahLst/>
              <a:cxnLst/>
              <a:rect r="r" b="b" t="t" l="l"/>
              <a:pathLst>
                <a:path h="406400" w="3939507">
                  <a:moveTo>
                    <a:pt x="3736307" y="0"/>
                  </a:moveTo>
                  <a:cubicBezTo>
                    <a:pt x="3848531" y="0"/>
                    <a:pt x="3939507" y="90976"/>
                    <a:pt x="3939507" y="203200"/>
                  </a:cubicBezTo>
                  <a:cubicBezTo>
                    <a:pt x="3939507" y="315424"/>
                    <a:pt x="3848531" y="406400"/>
                    <a:pt x="37363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939507" cy="444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40"/>
                </a:lnSpc>
              </a:pPr>
              <a:r>
                <a:rPr lang="en-US" b="true" sz="2100">
                  <a:solidFill>
                    <a:srgbClr val="2D3B44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Teorie plánovaného chování (Ajzen &amp; Fishbein)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384096" y="2828544"/>
            <a:ext cx="8292483" cy="27235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19"/>
              </a:lnSpc>
            </a:pPr>
            <a:r>
              <a:rPr lang="en-US" sz="16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Záměr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v úryvku vyjadřuje záměr chovat se zodpovědně vůči svému okolí</a:t>
            </a:r>
          </a:p>
          <a:p>
            <a:pPr algn="ctr">
              <a:lnSpc>
                <a:spcPts val="2719"/>
              </a:lnSpc>
            </a:pPr>
          </a:p>
          <a:p>
            <a:pPr algn="ctr">
              <a:lnSpc>
                <a:spcPts val="2719"/>
              </a:lnSpc>
            </a:pPr>
            <a:r>
              <a:rPr lang="en-US" b="true" sz="16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Aktuální chování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se rozhoduje, jak konkrétně jednat 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„Seberu papír, když se někde válí.“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„Zavolám na správcovskou firmu, když je něco rozbité.“</a:t>
            </a:r>
          </a:p>
          <a:p>
            <a:pPr algn="l">
              <a:lnSpc>
                <a:spcPts val="2719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7966386" y="5076825"/>
            <a:ext cx="9998689" cy="3752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19"/>
              </a:lnSpc>
            </a:pPr>
            <a:r>
              <a:rPr lang="en-US" sz="16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 pilíře  zamýšleného chování: 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b="true" sz="16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Postoj k chování:</a:t>
            </a: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je důležité se starat o okolí a být odpovědný  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„Měli bychom se trochu uskromnit a brát na sebe víc ohledy.“</a:t>
            </a:r>
          </a:p>
          <a:p>
            <a:pPr algn="l">
              <a:lnSpc>
                <a:spcPts val="2719"/>
              </a:lnSpc>
            </a:pP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b="true" sz="16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Normy: </a:t>
            </a: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mluvčí kritizuje chování společnosti - změna norem 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„Peníze jsou důležité, ale přeci by nemělo jít jen o ně.“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„C</a:t>
            </a: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hováme se jako by platilo ‚po nás potopa‘.“</a:t>
            </a:r>
          </a:p>
          <a:p>
            <a:pPr algn="l">
              <a:lnSpc>
                <a:spcPts val="2719"/>
              </a:lnSpc>
            </a:pP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b="true" sz="16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Vnímaná kontrola:</a:t>
            </a: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dostatečné prostředky k tomu, aby mohl jednat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„Zavolám na správcovskou firmu.”</a:t>
            </a:r>
          </a:p>
          <a:p>
            <a:pPr algn="l" marL="367029" indent="-183514" lvl="1">
              <a:lnSpc>
                <a:spcPts val="2719"/>
              </a:lnSpc>
              <a:buFont typeface="Arial"/>
              <a:buChar char="•"/>
            </a:pPr>
            <a:r>
              <a:rPr lang="en-US" sz="16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„Snažím se znát lidi, kteří tady bydlí, třeba jim i občas s něčím pomoct.”</a:t>
            </a:r>
          </a:p>
        </p:txBody>
      </p:sp>
      <p:sp>
        <p:nvSpPr>
          <p:cNvPr name="Freeform 14" id="14"/>
          <p:cNvSpPr/>
          <p:nvPr/>
        </p:nvSpPr>
        <p:spPr>
          <a:xfrm flipH="true" flipV="false" rot="-686031">
            <a:off x="2772199" y="7052025"/>
            <a:ext cx="1954289" cy="3400174"/>
          </a:xfrm>
          <a:custGeom>
            <a:avLst/>
            <a:gdLst/>
            <a:ahLst/>
            <a:cxnLst/>
            <a:rect r="r" b="b" t="t" l="l"/>
            <a:pathLst>
              <a:path h="3400174" w="1954289">
                <a:moveTo>
                  <a:pt x="1954289" y="0"/>
                </a:moveTo>
                <a:lnTo>
                  <a:pt x="0" y="0"/>
                </a:lnTo>
                <a:lnTo>
                  <a:pt x="0" y="3400174"/>
                </a:lnTo>
                <a:lnTo>
                  <a:pt x="1954289" y="3400174"/>
                </a:lnTo>
                <a:lnTo>
                  <a:pt x="195428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DAGm-dRkGeo</dc:identifier>
  <dcterms:modified xsi:type="dcterms:W3CDTF">2011-08-01T06:04:30Z</dcterms:modified>
  <cp:revision>1</cp:revision>
  <dc:title>Socka</dc:title>
</cp:coreProperties>
</file>